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301" r:id="rId2"/>
    <p:sldId id="2304" r:id="rId3"/>
    <p:sldId id="2305" r:id="rId4"/>
    <p:sldId id="2302" r:id="rId5"/>
    <p:sldId id="2303" r:id="rId6"/>
    <p:sldId id="2306" r:id="rId7"/>
    <p:sldId id="2307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60A"/>
    <a:srgbClr val="F02A48"/>
    <a:srgbClr val="CF4679"/>
    <a:srgbClr val="A05B9C"/>
    <a:srgbClr val="5F69B5"/>
    <a:srgbClr val="0E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390" autoAdjust="0"/>
  </p:normalViewPr>
  <p:slideViewPr>
    <p:cSldViewPr snapToGrid="0">
      <p:cViewPr>
        <p:scale>
          <a:sx n="50" d="100"/>
          <a:sy n="50" d="100"/>
        </p:scale>
        <p:origin x="1496" y="492"/>
      </p:cViewPr>
      <p:guideLst>
        <p:guide orient="horz" pos="218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797F2-7E02-40AE-A0B1-6395E27D24A6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964D7-EDB0-42E3-91C7-8AC243C46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544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47700" y="722313"/>
            <a:ext cx="5210175" cy="3608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58887-A398-4A61-9EFE-961E554D225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9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47700" y="722313"/>
            <a:ext cx="5210175" cy="3608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58887-A398-4A61-9EFE-961E554D225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037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47700" y="722313"/>
            <a:ext cx="5210175" cy="3608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58887-A398-4A61-9EFE-961E554D225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26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47700" y="722313"/>
            <a:ext cx="5210175" cy="3608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58887-A398-4A61-9EFE-961E554D225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273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47700" y="722313"/>
            <a:ext cx="5210175" cy="3608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58887-A398-4A61-9EFE-961E554D225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482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47700" y="722313"/>
            <a:ext cx="5210175" cy="3608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58887-A398-4A61-9EFE-961E554D225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134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47700" y="722313"/>
            <a:ext cx="5210175" cy="3608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58887-A398-4A61-9EFE-961E554D225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3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F7EF-21B0-41C8-88DD-E7447A63C355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BB5D-C448-4520-B491-C466B7A2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68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F7EF-21B0-41C8-88DD-E7447A63C355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BB5D-C448-4520-B491-C466B7A2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4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F7EF-21B0-41C8-88DD-E7447A63C355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BB5D-C448-4520-B491-C466B7A2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998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 bwMode="auto">
          <a:xfrm>
            <a:off x="0" y="2"/>
            <a:ext cx="9906000" cy="585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799" dirty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256920" y="44641"/>
            <a:ext cx="7779329" cy="461665"/>
          </a:xfrm>
        </p:spPr>
        <p:txBody>
          <a:bodyPr/>
          <a:lstStyle>
            <a:lvl1pPr marL="0" algn="l" defTabSz="914384" rtl="0" eaLnBrk="1" latinLnBrk="1" hangingPunct="1">
              <a:spcBef>
                <a:spcPct val="0"/>
              </a:spcBef>
              <a:buNone/>
              <a:defRPr lang="ko-KR" altLang="en-US" sz="2400" kern="1200" dirty="0">
                <a:solidFill>
                  <a:sysClr val="windowText" lastClr="000000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텍스트 개체 틀 19"/>
          <p:cNvSpPr>
            <a:spLocks noGrp="1"/>
          </p:cNvSpPr>
          <p:nvPr userDrawn="1">
            <p:ph type="body" sz="quarter" idx="13"/>
          </p:nvPr>
        </p:nvSpPr>
        <p:spPr>
          <a:xfrm>
            <a:off x="256919" y="743973"/>
            <a:ext cx="9376605" cy="576263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 userDrawn="1">
            <p:ph type="body" sz="quarter" idx="14"/>
          </p:nvPr>
        </p:nvSpPr>
        <p:spPr>
          <a:xfrm>
            <a:off x="8073351" y="44641"/>
            <a:ext cx="1795547" cy="461665"/>
          </a:xfrm>
        </p:spPr>
        <p:txBody>
          <a:bodyPr>
            <a:noAutofit/>
          </a:bodyPr>
          <a:lstStyle>
            <a:lvl1pPr marL="0" indent="0" algn="r">
              <a:buNone/>
              <a:defRPr sz="1399" b="1">
                <a:solidFill>
                  <a:sysClr val="windowText" lastClr="000000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5352133C-12D5-F831-D14E-295FB8B0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89521" y="6509138"/>
            <a:ext cx="2311400" cy="365125"/>
          </a:xfrm>
        </p:spPr>
        <p:txBody>
          <a:bodyPr/>
          <a:lstStyle>
            <a:lvl1pPr algn="ctr">
              <a:defRPr>
                <a:solidFill>
                  <a:sysClr val="windowText" lastClr="000000"/>
                </a:solidFill>
              </a:defRPr>
            </a:lvl1pPr>
          </a:lstStyle>
          <a:p>
            <a:fld id="{894FE9F2-F6D9-4314-BC1E-48BA24DD57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61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F7EF-21B0-41C8-88DD-E7447A63C355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BB5D-C448-4520-B491-C466B7A2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43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F7EF-21B0-41C8-88DD-E7447A63C355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BB5D-C448-4520-B491-C466B7A2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80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F7EF-21B0-41C8-88DD-E7447A63C355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BB5D-C448-4520-B491-C466B7A2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56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F7EF-21B0-41C8-88DD-E7447A63C355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BB5D-C448-4520-B491-C466B7A2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38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F7EF-21B0-41C8-88DD-E7447A63C355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BB5D-C448-4520-B491-C466B7A2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F7EF-21B0-41C8-88DD-E7447A63C355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BB5D-C448-4520-B491-C466B7A2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62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F7EF-21B0-41C8-88DD-E7447A63C355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BB5D-C448-4520-B491-C466B7A2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82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F7EF-21B0-41C8-88DD-E7447A63C355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BB5D-C448-4520-B491-C466B7A2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8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BF7EF-21B0-41C8-88DD-E7447A63C355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DBB5D-C448-4520-B491-C466B7A24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91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E742386C-1B9D-E594-2677-C375E7E4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243468"/>
            <a:ext cx="8856984" cy="461665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Anomaly Detection Algorithm Guide</a:t>
            </a: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BA17EA0A-ECB2-4CE8-798D-EA75B191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97300" y="6521476"/>
            <a:ext cx="2311400" cy="365125"/>
          </a:xfrm>
        </p:spPr>
        <p:txBody>
          <a:bodyPr/>
          <a:lstStyle/>
          <a:p>
            <a:fld id="{894FE9F2-F6D9-4314-BC1E-48BA24DD5743}" type="slidenum"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pPr/>
              <a:t>1</a:t>
            </a:fld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1AF9EF-7363-D8FF-4093-C24EB54D1B50}"/>
              </a:ext>
            </a:extLst>
          </p:cNvPr>
          <p:cNvSpPr txBox="1">
            <a:spLocks/>
          </p:cNvSpPr>
          <p:nvPr/>
        </p:nvSpPr>
        <p:spPr>
          <a:xfrm>
            <a:off x="344488" y="744400"/>
            <a:ext cx="8856984" cy="668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38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ysClr val="windowText" lastClr="000000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데이터 및 문제 해결 상황에 맞는 이상 탐지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(Anomaly Detection)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알고리즘 선택가이드임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모든 데이터에 완벽한 이상 탐지 알고리즘은 없으며 알고리즘 별 주요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Hyper parameter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설정을 통해 데이터에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Fit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시켜야 함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97BCD43-6C32-EE09-7D36-5A1B5DD71003}"/>
              </a:ext>
            </a:extLst>
          </p:cNvPr>
          <p:cNvSpPr/>
          <p:nvPr/>
        </p:nvSpPr>
        <p:spPr>
          <a:xfrm>
            <a:off x="3284512" y="4292946"/>
            <a:ext cx="1357052" cy="4127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Classification </a:t>
            </a:r>
            <a:r>
              <a:rPr lang="ko-KR" altLang="en-US" sz="11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기반</a:t>
            </a:r>
            <a:endParaRPr lang="en-US" altLang="ko-KR" sz="11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sym typeface="Wingdings" panose="05000000000000000000" pitchFamily="2" charset="2"/>
            </a:endParaRPr>
          </a:p>
          <a:p>
            <a:pPr algn="ctr"/>
            <a:r>
              <a:rPr lang="en-US" altLang="ko-KR" sz="9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9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다수 </a:t>
            </a:r>
            <a:r>
              <a:rPr lang="en-US" altLang="ko-KR" sz="9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Feature)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9E767CE-B0F6-F650-8EF3-379BFFEE7B5A}"/>
              </a:ext>
            </a:extLst>
          </p:cNvPr>
          <p:cNvSpPr/>
          <p:nvPr/>
        </p:nvSpPr>
        <p:spPr>
          <a:xfrm>
            <a:off x="4953001" y="4292945"/>
            <a:ext cx="2582605" cy="4127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 Isolation Forest</a:t>
            </a:r>
          </a:p>
          <a:p>
            <a:r>
              <a:rPr lang="en-US" altLang="ko-KR" sz="9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2. One-Class SVM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7709A22-70A8-3F4E-2923-1D02FC8CFAB9}"/>
              </a:ext>
            </a:extLst>
          </p:cNvPr>
          <p:cNvSpPr/>
          <p:nvPr/>
        </p:nvSpPr>
        <p:spPr>
          <a:xfrm>
            <a:off x="3284512" y="3725593"/>
            <a:ext cx="1357052" cy="4127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차원 축소 기반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31379C4-673C-B10B-A147-DADB16C63435}"/>
              </a:ext>
            </a:extLst>
          </p:cNvPr>
          <p:cNvSpPr/>
          <p:nvPr/>
        </p:nvSpPr>
        <p:spPr>
          <a:xfrm>
            <a:off x="4953001" y="3725593"/>
            <a:ext cx="2582605" cy="4127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 PCA(</a:t>
            </a:r>
            <a:r>
              <a:rPr lang="en-US" altLang="ko-KR" sz="900" dirty="0" err="1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Hotelling’s</a:t>
            </a:r>
            <a:r>
              <a:rPr lang="en-US" altLang="ko-KR" sz="9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T2, SPE)</a:t>
            </a:r>
            <a:endParaRPr lang="ko-KR" altLang="en-US" sz="9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9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2. Autoencoder(SPE)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8539A41-DB18-FAE4-9BFB-79BF2A83D7CE}"/>
              </a:ext>
            </a:extLst>
          </p:cNvPr>
          <p:cNvSpPr/>
          <p:nvPr/>
        </p:nvSpPr>
        <p:spPr>
          <a:xfrm>
            <a:off x="1827011" y="3725593"/>
            <a:ext cx="1019574" cy="41274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다변량</a:t>
            </a:r>
            <a:r>
              <a:rPr lang="ko-KR" altLang="en-US" sz="11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데이터</a:t>
            </a:r>
            <a:endParaRPr lang="en-US" altLang="ko-KR" sz="11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D6902F1-E730-0DB6-82A4-1CF4103A7FD1}"/>
              </a:ext>
            </a:extLst>
          </p:cNvPr>
          <p:cNvSpPr/>
          <p:nvPr/>
        </p:nvSpPr>
        <p:spPr>
          <a:xfrm>
            <a:off x="3284512" y="2981588"/>
            <a:ext cx="1357052" cy="4127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시계열</a:t>
            </a:r>
            <a:r>
              <a:rPr lang="en-US" altLang="ko-KR" sz="11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1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데이터 </a:t>
            </a:r>
            <a:endParaRPr lang="en-US" altLang="ko-KR" sz="11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특성 반영</a:t>
            </a:r>
            <a:endParaRPr lang="en-US" altLang="ko-KR" sz="11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CA51DFA-A31D-73D5-7C70-223C8B57F268}"/>
              </a:ext>
            </a:extLst>
          </p:cNvPr>
          <p:cNvSpPr/>
          <p:nvPr/>
        </p:nvSpPr>
        <p:spPr>
          <a:xfrm>
            <a:off x="4953003" y="2956507"/>
            <a:ext cx="2582605" cy="614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9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 Seasonal Trend decomposition using Loess</a:t>
            </a:r>
          </a:p>
          <a:p>
            <a:r>
              <a:rPr lang="en-US" altLang="ko-KR" sz="9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2. Holt-Winters</a:t>
            </a:r>
          </a:p>
          <a:p>
            <a:r>
              <a:rPr lang="en-US" altLang="ko-KR" sz="9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3. Seasonal Hybrid ESD(S-H-ESD)</a:t>
            </a:r>
          </a:p>
          <a:p>
            <a:r>
              <a:rPr lang="en-US" altLang="ko-KR" sz="9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4. Robust Random Cut Forest(RRCF)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D1A0D52-A3D2-99B3-8D71-7C3A5AC2E85C}"/>
              </a:ext>
            </a:extLst>
          </p:cNvPr>
          <p:cNvSpPr/>
          <p:nvPr/>
        </p:nvSpPr>
        <p:spPr>
          <a:xfrm>
            <a:off x="4953001" y="4860298"/>
            <a:ext cx="2582605" cy="4127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 </a:t>
            </a:r>
            <a:r>
              <a:rPr lang="en-US" altLang="ko-KR" sz="900" dirty="0" err="1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Mahalanobis</a:t>
            </a:r>
            <a:r>
              <a:rPr lang="en-US" altLang="ko-KR" sz="9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9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거리</a:t>
            </a:r>
            <a:endParaRPr lang="en-US" altLang="ko-KR" sz="9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9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2. K-</a:t>
            </a:r>
            <a:r>
              <a:rPr lang="en-US" altLang="ko-KR" sz="900" dirty="0" err="1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Nearest_Neighbors</a:t>
            </a:r>
            <a:endParaRPr lang="en-US" altLang="ko-KR" sz="9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9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3. Local Outlier Factor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F482D01-DB17-9800-E2D2-3000B7517B69}"/>
              </a:ext>
            </a:extLst>
          </p:cNvPr>
          <p:cNvSpPr/>
          <p:nvPr/>
        </p:nvSpPr>
        <p:spPr>
          <a:xfrm>
            <a:off x="3284512" y="4860297"/>
            <a:ext cx="1357052" cy="4127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거리</a:t>
            </a:r>
            <a:r>
              <a:rPr lang="en-US" altLang="ko-KR" sz="11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1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밀도 기반</a:t>
            </a:r>
            <a:endParaRPr lang="en-US" altLang="ko-KR" sz="11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sym typeface="Wingdings" panose="05000000000000000000" pitchFamily="2" charset="2"/>
            </a:endParaRPr>
          </a:p>
          <a:p>
            <a:pPr algn="ctr"/>
            <a:r>
              <a:rPr lang="en-US" altLang="ko-KR" sz="9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9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소수 </a:t>
            </a:r>
            <a:r>
              <a:rPr lang="en-US" altLang="ko-KR" sz="9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Feature)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D88A567-62DA-4BA5-5F1E-F5F1CAA279DF}"/>
              </a:ext>
            </a:extLst>
          </p:cNvPr>
          <p:cNvSpPr/>
          <p:nvPr/>
        </p:nvSpPr>
        <p:spPr>
          <a:xfrm>
            <a:off x="1827011" y="2389155"/>
            <a:ext cx="1019574" cy="41274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단변량</a:t>
            </a:r>
            <a:r>
              <a:rPr lang="ko-KR" altLang="en-US" sz="11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데이터</a:t>
            </a:r>
            <a:endParaRPr lang="en-US" altLang="ko-KR" sz="11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B72821-9D76-6104-ED58-C8BDAF5F0D8F}"/>
              </a:ext>
            </a:extLst>
          </p:cNvPr>
          <p:cNvSpPr/>
          <p:nvPr/>
        </p:nvSpPr>
        <p:spPr>
          <a:xfrm>
            <a:off x="3284512" y="2389155"/>
            <a:ext cx="1357052" cy="4127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통계적 기법 기반</a:t>
            </a:r>
            <a:endParaRPr lang="en-US" altLang="ko-KR" sz="11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4FC2602-66EF-5590-A10D-B2E792FB4B73}"/>
              </a:ext>
            </a:extLst>
          </p:cNvPr>
          <p:cNvSpPr/>
          <p:nvPr/>
        </p:nvSpPr>
        <p:spPr>
          <a:xfrm>
            <a:off x="4953000" y="2389155"/>
            <a:ext cx="2582608" cy="4127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관리도 구축</a:t>
            </a:r>
            <a:r>
              <a:rPr lang="en-US" altLang="ko-KR" sz="9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(Shewhart, CUSUM </a:t>
            </a:r>
            <a:r>
              <a:rPr lang="ko-KR" altLang="en-US" sz="9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등</a:t>
            </a:r>
            <a:r>
              <a:rPr lang="en-US" altLang="ko-KR" sz="9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br>
              <a:rPr lang="en-US" altLang="ko-KR" sz="9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9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9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시그마</a:t>
            </a:r>
            <a:r>
              <a:rPr lang="en-US" altLang="ko-KR" sz="9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Box</a:t>
            </a:r>
            <a:r>
              <a:rPr lang="ko-KR" altLang="en-US" sz="9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9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Plot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8812263-4ACA-D4D5-9F82-992AF8B1364C}"/>
              </a:ext>
            </a:extLst>
          </p:cNvPr>
          <p:cNvSpPr/>
          <p:nvPr/>
        </p:nvSpPr>
        <p:spPr>
          <a:xfrm>
            <a:off x="469687" y="2389155"/>
            <a:ext cx="1081575" cy="41274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Anomaly Detection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4249AB5-8F53-AC85-26C5-B871CA974940}"/>
              </a:ext>
            </a:extLst>
          </p:cNvPr>
          <p:cNvCxnSpPr>
            <a:cxnSpLocks/>
            <a:stCxn id="59" idx="3"/>
            <a:endCxn id="9" idx="1"/>
          </p:cNvCxnSpPr>
          <p:nvPr/>
        </p:nvCxnSpPr>
        <p:spPr>
          <a:xfrm>
            <a:off x="1551262" y="2595527"/>
            <a:ext cx="2757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94BF8E8-2A6F-7495-F1BC-753500D4F751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2846585" y="2595527"/>
            <a:ext cx="437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0357D0E-0F06-978C-5FD1-7490BA22135C}"/>
              </a:ext>
            </a:extLst>
          </p:cNvPr>
          <p:cNvCxnSpPr>
            <a:cxnSpLocks/>
            <a:stCxn id="43" idx="3"/>
            <a:endCxn id="15" idx="1"/>
          </p:cNvCxnSpPr>
          <p:nvPr/>
        </p:nvCxnSpPr>
        <p:spPr>
          <a:xfrm>
            <a:off x="2846585" y="3931965"/>
            <a:ext cx="437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D1681B8-8FB8-5E4A-0C0D-27E511F36619}"/>
              </a:ext>
            </a:extLst>
          </p:cNvPr>
          <p:cNvCxnSpPr>
            <a:cxnSpLocks/>
            <a:stCxn id="58" idx="3"/>
            <a:endCxn id="31" idx="1"/>
          </p:cNvCxnSpPr>
          <p:nvPr/>
        </p:nvCxnSpPr>
        <p:spPr>
          <a:xfrm>
            <a:off x="4641564" y="5066669"/>
            <a:ext cx="31143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E9AFF75-E096-867C-C742-51E0EEC5BC42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 flipV="1">
            <a:off x="4641564" y="4499317"/>
            <a:ext cx="31143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4E54A90-2D8B-4421-02CF-8BF76869FE4B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4641564" y="3931965"/>
            <a:ext cx="311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E1D8FDC-5CEC-D7D9-B650-DD79E6C21C10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4641564" y="2595527"/>
            <a:ext cx="3114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9F9AD116-DDC2-DA1B-C7C4-603B45F5FF28}"/>
              </a:ext>
            </a:extLst>
          </p:cNvPr>
          <p:cNvCxnSpPr>
            <a:cxnSpLocks/>
            <a:stCxn id="9" idx="3"/>
            <a:endCxn id="49" idx="1"/>
          </p:cNvCxnSpPr>
          <p:nvPr/>
        </p:nvCxnSpPr>
        <p:spPr>
          <a:xfrm>
            <a:off x="2846585" y="2595527"/>
            <a:ext cx="437927" cy="5924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B9EDA26A-6380-E371-74A5-D2D1B2E7F88C}"/>
              </a:ext>
            </a:extLst>
          </p:cNvPr>
          <p:cNvCxnSpPr>
            <a:cxnSpLocks/>
            <a:stCxn id="59" idx="3"/>
            <a:endCxn id="43" idx="1"/>
          </p:cNvCxnSpPr>
          <p:nvPr/>
        </p:nvCxnSpPr>
        <p:spPr>
          <a:xfrm>
            <a:off x="1551262" y="2595527"/>
            <a:ext cx="275749" cy="13364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DCACE40-DF74-7C14-5666-7423DF6A8F6C}"/>
              </a:ext>
            </a:extLst>
          </p:cNvPr>
          <p:cNvCxnSpPr>
            <a:cxnSpLocks/>
            <a:stCxn id="43" idx="3"/>
            <a:endCxn id="16" idx="1"/>
          </p:cNvCxnSpPr>
          <p:nvPr/>
        </p:nvCxnSpPr>
        <p:spPr>
          <a:xfrm>
            <a:off x="2846585" y="3931965"/>
            <a:ext cx="437927" cy="567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제목 2">
            <a:extLst>
              <a:ext uri="{FF2B5EF4-FFF2-40B4-BE49-F238E27FC236}">
                <a16:creationId xmlns:a16="http://schemas.microsoft.com/office/drawing/2014/main" id="{96018112-D4DD-C4A3-99C7-F31AB7ED60AA}"/>
              </a:ext>
            </a:extLst>
          </p:cNvPr>
          <p:cNvSpPr txBox="1">
            <a:spLocks/>
          </p:cNvSpPr>
          <p:nvPr/>
        </p:nvSpPr>
        <p:spPr>
          <a:xfrm>
            <a:off x="7589685" y="2950827"/>
            <a:ext cx="1700520" cy="61447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marL="0" algn="l" defTabSz="91438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ysClr val="windowText" lastClr="000000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defTabSz="457200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800" b="1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 </a:t>
            </a:r>
            <a:r>
              <a:rPr lang="en-US" altLang="ko-KR" sz="800" b="1" dirty="0" err="1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statsmodels.tsa.seasonal</a:t>
            </a:r>
            <a:endParaRPr lang="en-US" altLang="ko-KR" sz="800" b="1" dirty="0">
              <a:solidFill>
                <a:srgbClr val="00B05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457200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800" b="1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2. </a:t>
            </a:r>
            <a:r>
              <a:rPr lang="en-US" altLang="ko-KR" sz="800" b="1" dirty="0" err="1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statsmodels.tsa.holtwinters</a:t>
            </a:r>
            <a:endParaRPr lang="en-US" altLang="ko-KR" sz="800" b="1" dirty="0">
              <a:solidFill>
                <a:srgbClr val="00B05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457200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800" b="1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3. </a:t>
            </a:r>
            <a:r>
              <a:rPr lang="en-US" altLang="ko-KR" sz="800" b="1" dirty="0" err="1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pyculiarity</a:t>
            </a:r>
            <a:endParaRPr lang="en-US" altLang="ko-KR" sz="800" b="1" dirty="0">
              <a:solidFill>
                <a:srgbClr val="00B05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457200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800" b="1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4. </a:t>
            </a:r>
            <a:r>
              <a:rPr lang="en-US" altLang="ko-KR" sz="800" b="1" dirty="0" err="1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rrcf</a:t>
            </a:r>
            <a:endParaRPr lang="en-US" altLang="ko-KR" sz="800" b="1" dirty="0">
              <a:solidFill>
                <a:srgbClr val="00B05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130DBDF4-7374-E433-6567-75979BE51609}"/>
              </a:ext>
            </a:extLst>
          </p:cNvPr>
          <p:cNvCxnSpPr>
            <a:cxnSpLocks/>
            <a:stCxn id="43" idx="3"/>
            <a:endCxn id="58" idx="1"/>
          </p:cNvCxnSpPr>
          <p:nvPr/>
        </p:nvCxnSpPr>
        <p:spPr>
          <a:xfrm>
            <a:off x="2846585" y="3931965"/>
            <a:ext cx="437927" cy="11347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제목 2">
            <a:extLst>
              <a:ext uri="{FF2B5EF4-FFF2-40B4-BE49-F238E27FC236}">
                <a16:creationId xmlns:a16="http://schemas.microsoft.com/office/drawing/2014/main" id="{32F39720-5714-A056-45F3-976F49ECF2D2}"/>
              </a:ext>
            </a:extLst>
          </p:cNvPr>
          <p:cNvSpPr txBox="1">
            <a:spLocks/>
          </p:cNvSpPr>
          <p:nvPr/>
        </p:nvSpPr>
        <p:spPr>
          <a:xfrm>
            <a:off x="7589685" y="3723910"/>
            <a:ext cx="1700520" cy="4087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marL="0" algn="l" defTabSz="91438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ysClr val="windowText" lastClr="000000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defTabSz="457200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800" b="1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 </a:t>
            </a:r>
            <a:r>
              <a:rPr lang="en-US" altLang="ko-KR" sz="800" b="1" dirty="0" err="1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sklearn.decomposition.PCA</a:t>
            </a:r>
            <a:endParaRPr lang="en-US" altLang="ko-KR" sz="800" b="1" dirty="0">
              <a:solidFill>
                <a:srgbClr val="00B05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457200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800" b="1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2. </a:t>
            </a:r>
            <a:r>
              <a:rPr lang="en-US" altLang="ko-KR" sz="800" b="1" dirty="0" err="1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pyod</a:t>
            </a:r>
            <a:r>
              <a:rPr lang="ko-KR" altLang="en-US" sz="800" b="1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800" b="1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</a:t>
            </a:r>
            <a:r>
              <a:rPr lang="ko-KR" altLang="en-US" sz="800" b="1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800" b="1" dirty="0" err="1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tensorflow</a:t>
            </a:r>
            <a:endParaRPr lang="en-US" altLang="ko-KR" sz="800" b="1" dirty="0">
              <a:solidFill>
                <a:srgbClr val="00B05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98" name="제목 2">
            <a:extLst>
              <a:ext uri="{FF2B5EF4-FFF2-40B4-BE49-F238E27FC236}">
                <a16:creationId xmlns:a16="http://schemas.microsoft.com/office/drawing/2014/main" id="{EF7A9A57-D7BB-1256-AEE3-76DB40116191}"/>
              </a:ext>
            </a:extLst>
          </p:cNvPr>
          <p:cNvSpPr txBox="1">
            <a:spLocks/>
          </p:cNvSpPr>
          <p:nvPr/>
        </p:nvSpPr>
        <p:spPr>
          <a:xfrm>
            <a:off x="7589685" y="4296942"/>
            <a:ext cx="1700520" cy="4087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marL="0" algn="l" defTabSz="91438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ysClr val="windowText" lastClr="000000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defTabSz="457200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800" b="1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 </a:t>
            </a:r>
            <a:r>
              <a:rPr lang="en-US" altLang="ko-KR" sz="800" b="1" dirty="0" err="1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sklearn.ensemble.IsolationForest</a:t>
            </a:r>
            <a:endParaRPr lang="en-US" altLang="ko-KR" sz="800" b="1" dirty="0">
              <a:solidFill>
                <a:srgbClr val="00B05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457200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800" b="1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2. </a:t>
            </a:r>
            <a:r>
              <a:rPr lang="en-US" altLang="ko-KR" sz="800" b="1" dirty="0" err="1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sklearn.svm</a:t>
            </a:r>
            <a:endParaRPr lang="en-US" altLang="ko-KR" sz="800" b="1" dirty="0">
              <a:solidFill>
                <a:srgbClr val="00B05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99" name="제목 2">
            <a:extLst>
              <a:ext uri="{FF2B5EF4-FFF2-40B4-BE49-F238E27FC236}">
                <a16:creationId xmlns:a16="http://schemas.microsoft.com/office/drawing/2014/main" id="{66D0C5FE-6C03-596F-3678-A787C625A582}"/>
              </a:ext>
            </a:extLst>
          </p:cNvPr>
          <p:cNvSpPr txBox="1">
            <a:spLocks/>
          </p:cNvSpPr>
          <p:nvPr/>
        </p:nvSpPr>
        <p:spPr>
          <a:xfrm>
            <a:off x="7589685" y="4864294"/>
            <a:ext cx="1855304" cy="4087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marL="0" algn="l" defTabSz="91438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ysClr val="windowText" lastClr="000000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defTabSz="457200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800" b="1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 </a:t>
            </a:r>
            <a:r>
              <a:rPr lang="en-US" altLang="ko-KR" sz="800" b="1" dirty="0" err="1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sklearn.covariance.EllipticEnvelope</a:t>
            </a:r>
            <a:endParaRPr lang="en-US" altLang="ko-KR" sz="800" b="1" dirty="0">
              <a:solidFill>
                <a:srgbClr val="00B05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457200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800" b="1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2. </a:t>
            </a:r>
            <a:r>
              <a:rPr lang="en-US" altLang="ko-KR" sz="800" b="1" dirty="0" err="1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pyod.models.knn</a:t>
            </a:r>
            <a:endParaRPr lang="en-US" altLang="ko-KR" sz="800" b="1" dirty="0">
              <a:solidFill>
                <a:srgbClr val="00B05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457200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800" b="1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3. </a:t>
            </a:r>
            <a:r>
              <a:rPr lang="en-US" altLang="ko-KR" sz="800" b="1" dirty="0" err="1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sklearn.neighbors</a:t>
            </a:r>
            <a:r>
              <a:rPr lang="en-US" altLang="ko-KR" sz="800" b="1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800" b="1" dirty="0" err="1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LocalOutlierFactor</a:t>
            </a:r>
            <a:endParaRPr lang="en-US" altLang="ko-KR" sz="800" b="1" dirty="0">
              <a:solidFill>
                <a:srgbClr val="00B05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00" name="제목 2">
            <a:extLst>
              <a:ext uri="{FF2B5EF4-FFF2-40B4-BE49-F238E27FC236}">
                <a16:creationId xmlns:a16="http://schemas.microsoft.com/office/drawing/2014/main" id="{2E0F190F-A399-C6B0-4873-D887162BBDC4}"/>
              </a:ext>
            </a:extLst>
          </p:cNvPr>
          <p:cNvSpPr txBox="1">
            <a:spLocks/>
          </p:cNvSpPr>
          <p:nvPr/>
        </p:nvSpPr>
        <p:spPr>
          <a:xfrm>
            <a:off x="7589685" y="1937700"/>
            <a:ext cx="1700520" cy="412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38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ysClr val="windowText" lastClr="000000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algn="ctr">
              <a:spcBef>
                <a:spcPts val="600"/>
              </a:spcBef>
            </a:pPr>
            <a:r>
              <a:rPr lang="en-US" altLang="ko-KR" sz="900" b="1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Python Package</a:t>
            </a:r>
          </a:p>
        </p:txBody>
      </p:sp>
      <p:sp>
        <p:nvSpPr>
          <p:cNvPr id="201" name="제목 2">
            <a:extLst>
              <a:ext uri="{FF2B5EF4-FFF2-40B4-BE49-F238E27FC236}">
                <a16:creationId xmlns:a16="http://schemas.microsoft.com/office/drawing/2014/main" id="{9984836B-9522-276D-9832-230D4073CDC8}"/>
              </a:ext>
            </a:extLst>
          </p:cNvPr>
          <p:cNvSpPr txBox="1">
            <a:spLocks/>
          </p:cNvSpPr>
          <p:nvPr/>
        </p:nvSpPr>
        <p:spPr>
          <a:xfrm>
            <a:off x="7589685" y="2391648"/>
            <a:ext cx="1700520" cy="3948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marL="0" algn="l" defTabSz="91438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ysClr val="windowText" lastClr="000000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defTabSz="457200" latin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800" b="1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별도의</a:t>
            </a:r>
            <a:r>
              <a:rPr lang="en-US" altLang="ko-KR" sz="800" b="1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800" b="1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패키지 이용 필요</a:t>
            </a:r>
            <a:endParaRPr lang="en-US" altLang="ko-KR" sz="800" b="1" dirty="0">
              <a:solidFill>
                <a:srgbClr val="00B05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73F1B021-E9FB-681A-3465-21D4AA99617A}"/>
              </a:ext>
            </a:extLst>
          </p:cNvPr>
          <p:cNvCxnSpPr>
            <a:cxnSpLocks/>
          </p:cNvCxnSpPr>
          <p:nvPr/>
        </p:nvCxnSpPr>
        <p:spPr>
          <a:xfrm>
            <a:off x="344488" y="681051"/>
            <a:ext cx="92170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제목 2">
            <a:extLst>
              <a:ext uri="{FF2B5EF4-FFF2-40B4-BE49-F238E27FC236}">
                <a16:creationId xmlns:a16="http://schemas.microsoft.com/office/drawing/2014/main" id="{23493461-B1B3-F271-0846-2AF5E1AE60AF}"/>
              </a:ext>
            </a:extLst>
          </p:cNvPr>
          <p:cNvSpPr txBox="1">
            <a:spLocks/>
          </p:cNvSpPr>
          <p:nvPr/>
        </p:nvSpPr>
        <p:spPr>
          <a:xfrm>
            <a:off x="344488" y="1543759"/>
            <a:ext cx="1296352" cy="2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38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ysClr val="windowText" lastClr="000000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r>
              <a:rPr lang="ko-KR" altLang="en-US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선택 가이드 구성도</a:t>
            </a:r>
            <a:endParaRPr lang="en-US" altLang="ko-KR" sz="12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EA336769-52E3-F2C0-EB35-5EDB1E5F1372}"/>
              </a:ext>
            </a:extLst>
          </p:cNvPr>
          <p:cNvSpPr/>
          <p:nvPr/>
        </p:nvSpPr>
        <p:spPr>
          <a:xfrm>
            <a:off x="398567" y="1788430"/>
            <a:ext cx="9162945" cy="3799570"/>
          </a:xfrm>
          <a:prstGeom prst="roundRect">
            <a:avLst>
              <a:gd name="adj" fmla="val 8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F1A89181-97A7-2FE2-93DD-44B0E514F7DB}"/>
              </a:ext>
            </a:extLst>
          </p:cNvPr>
          <p:cNvCxnSpPr>
            <a:cxnSpLocks/>
          </p:cNvCxnSpPr>
          <p:nvPr/>
        </p:nvCxnSpPr>
        <p:spPr>
          <a:xfrm>
            <a:off x="4641564" y="3198340"/>
            <a:ext cx="3114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제목 2">
            <a:extLst>
              <a:ext uri="{FF2B5EF4-FFF2-40B4-BE49-F238E27FC236}">
                <a16:creationId xmlns:a16="http://schemas.microsoft.com/office/drawing/2014/main" id="{2BFF5E3D-9820-530A-7E5F-A23AF4A9538E}"/>
              </a:ext>
            </a:extLst>
          </p:cNvPr>
          <p:cNvSpPr txBox="1">
            <a:spLocks/>
          </p:cNvSpPr>
          <p:nvPr/>
        </p:nvSpPr>
        <p:spPr>
          <a:xfrm>
            <a:off x="4953000" y="1937700"/>
            <a:ext cx="2582606" cy="412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38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ysClr val="windowText" lastClr="000000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algn="ctr">
              <a:spcBef>
                <a:spcPts val="600"/>
              </a:spcBef>
            </a:pPr>
            <a:r>
              <a:rPr lang="ko-KR" altLang="en-US" sz="900" b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기법 종류</a:t>
            </a:r>
            <a:endParaRPr lang="en-US" altLang="ko-KR" sz="900" b="1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53" name="제목 2">
            <a:extLst>
              <a:ext uri="{FF2B5EF4-FFF2-40B4-BE49-F238E27FC236}">
                <a16:creationId xmlns:a16="http://schemas.microsoft.com/office/drawing/2014/main" id="{1B703D56-88DA-31DC-531B-25EC02F1CE17}"/>
              </a:ext>
            </a:extLst>
          </p:cNvPr>
          <p:cNvSpPr txBox="1">
            <a:spLocks/>
          </p:cNvSpPr>
          <p:nvPr/>
        </p:nvSpPr>
        <p:spPr>
          <a:xfrm>
            <a:off x="3284512" y="1937700"/>
            <a:ext cx="1357052" cy="412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38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ysClr val="windowText" lastClr="000000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algn="ctr">
              <a:spcBef>
                <a:spcPts val="600"/>
              </a:spcBef>
            </a:pPr>
            <a:r>
              <a:rPr lang="ko-KR" altLang="en-US" sz="900" b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특징</a:t>
            </a:r>
            <a:endParaRPr lang="en-US" altLang="ko-KR" sz="900" b="1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54" name="제목 2">
            <a:extLst>
              <a:ext uri="{FF2B5EF4-FFF2-40B4-BE49-F238E27FC236}">
                <a16:creationId xmlns:a16="http://schemas.microsoft.com/office/drawing/2014/main" id="{903F76BB-A901-C019-5666-8CD125403198}"/>
              </a:ext>
            </a:extLst>
          </p:cNvPr>
          <p:cNvSpPr txBox="1">
            <a:spLocks/>
          </p:cNvSpPr>
          <p:nvPr/>
        </p:nvSpPr>
        <p:spPr>
          <a:xfrm>
            <a:off x="1827011" y="1937700"/>
            <a:ext cx="1019574" cy="412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38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ysClr val="windowText" lastClr="000000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algn="ctr">
              <a:spcBef>
                <a:spcPts val="600"/>
              </a:spcBef>
            </a:pPr>
            <a:r>
              <a:rPr lang="ko-KR" altLang="en-US" sz="900" b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데이터 종류</a:t>
            </a:r>
            <a:endParaRPr lang="en-US" altLang="ko-KR" sz="900" b="1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67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E742386C-1B9D-E594-2677-C375E7E4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243468"/>
            <a:ext cx="8856984" cy="461665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Anomaly Detection Algorithm Guide</a:t>
            </a: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BA17EA0A-ECB2-4CE8-798D-EA75B191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97300" y="6521476"/>
            <a:ext cx="2311400" cy="365125"/>
          </a:xfrm>
        </p:spPr>
        <p:txBody>
          <a:bodyPr/>
          <a:lstStyle/>
          <a:p>
            <a:fld id="{894FE9F2-F6D9-4314-BC1E-48BA24DD5743}" type="slidenum"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pPr/>
              <a:t>2</a:t>
            </a:fld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73F1B021-E9FB-681A-3465-21D4AA99617A}"/>
              </a:ext>
            </a:extLst>
          </p:cNvPr>
          <p:cNvCxnSpPr>
            <a:cxnSpLocks/>
          </p:cNvCxnSpPr>
          <p:nvPr/>
        </p:nvCxnSpPr>
        <p:spPr>
          <a:xfrm>
            <a:off x="344488" y="681051"/>
            <a:ext cx="92170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제목 2">
            <a:extLst>
              <a:ext uri="{FF2B5EF4-FFF2-40B4-BE49-F238E27FC236}">
                <a16:creationId xmlns:a16="http://schemas.microsoft.com/office/drawing/2014/main" id="{23493461-B1B3-F271-0846-2AF5E1AE60AF}"/>
              </a:ext>
            </a:extLst>
          </p:cNvPr>
          <p:cNvSpPr txBox="1">
            <a:spLocks/>
          </p:cNvSpPr>
          <p:nvPr/>
        </p:nvSpPr>
        <p:spPr>
          <a:xfrm>
            <a:off x="344488" y="705133"/>
            <a:ext cx="1296352" cy="2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38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ysClr val="windowText" lastClr="000000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선택 가이드 구성도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3BFEA6B7-B5EA-D400-6C5D-6EE615FF8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57868"/>
              </p:ext>
            </p:extLst>
          </p:nvPr>
        </p:nvGraphicFramePr>
        <p:xfrm>
          <a:off x="344488" y="994272"/>
          <a:ext cx="9217025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311">
                  <a:extLst>
                    <a:ext uri="{9D8B030D-6E8A-4147-A177-3AD203B41FA5}">
                      <a16:colId xmlns:a16="http://schemas.microsoft.com/office/drawing/2014/main" val="2504883494"/>
                    </a:ext>
                  </a:extLst>
                </a:gridCol>
                <a:gridCol w="3866857">
                  <a:extLst>
                    <a:ext uri="{9D8B030D-6E8A-4147-A177-3AD203B41FA5}">
                      <a16:colId xmlns:a16="http://schemas.microsoft.com/office/drawing/2014/main" val="2378779928"/>
                    </a:ext>
                  </a:extLst>
                </a:gridCol>
                <a:gridCol w="3866857">
                  <a:extLst>
                    <a:ext uri="{9D8B030D-6E8A-4147-A177-3AD203B41FA5}">
                      <a16:colId xmlns:a16="http://schemas.microsoft.com/office/drawing/2014/main" val="3553038290"/>
                    </a:ext>
                  </a:extLst>
                </a:gridCol>
              </a:tblGrid>
              <a:tr h="192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기법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장점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단점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893455"/>
                  </a:ext>
                </a:extLst>
              </a:tr>
              <a:tr h="385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 sigma</a:t>
                      </a:r>
                      <a:endParaRPr lang="ko-KR" altLang="en-US" sz="1000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구현이 쉽다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88900" indent="-88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데이터 분포가 변하지 않는 이상  재학습이 필요 없음</a:t>
                      </a:r>
                      <a:endParaRPr lang="en-US" altLang="ko-KR" sz="1000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정규 분포가 가정되어야 함</a:t>
                      </a: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Feature</a:t>
                      </a: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간 상관관계 파악이 어려움</a:t>
                      </a:r>
                      <a:endParaRPr lang="en-US" altLang="ko-KR" sz="1000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데이터의 양이 충분하지 않다면</a:t>
                      </a: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Outlier</a:t>
                      </a: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가 통계치에 영향을 미칠 수도 있음</a:t>
                      </a: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</a:t>
                      </a:r>
                      <a:endParaRPr lang="ko-KR" altLang="en-US" sz="1000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461417"/>
                  </a:ext>
                </a:extLst>
              </a:tr>
              <a:tr h="278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Box Plot</a:t>
                      </a:r>
                      <a:endParaRPr lang="ko-KR" altLang="en-US" sz="1000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데이터를 눈으로 확인하기 어려울 때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그림을 이용해 데이터의 범위를 빠르게 파악할 수 있음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.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가운데 선은 평균이 아님</a:t>
                      </a: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오해 소지가 있음</a:t>
                      </a: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(Median</a:t>
                      </a: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과 </a:t>
                      </a: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Mean</a:t>
                      </a: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은 다름</a:t>
                      </a: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.)</a:t>
                      </a:r>
                      <a:endParaRPr lang="ko-KR" altLang="en-US" sz="1000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433859"/>
                  </a:ext>
                </a:extLst>
              </a:tr>
              <a:tr h="385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STL</a:t>
                      </a:r>
                      <a:endParaRPr lang="ko-KR" altLang="en-US" sz="1000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시계열 데이터에 대해 분기별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월별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일별 분해 모두 가능 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MA(Moving Avg)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방식이 아니기 때문에 데이터 유실 없음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돌발스런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 이상치에 대해 추세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주기에 영향을 미치지 않음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.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시간 데이터 </a:t>
                      </a:r>
                      <a:r>
                        <a:rPr lang="ko-KR" altLang="en-US" sz="1000" b="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전처리</a:t>
                      </a: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필수적임</a:t>
                      </a: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덧셈 분해 기능만 제공</a:t>
                      </a:r>
                      <a:endParaRPr lang="en-US" altLang="ko-KR" sz="1000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99511"/>
                  </a:ext>
                </a:extLst>
              </a:tr>
              <a:tr h="385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Holt-winter</a:t>
                      </a:r>
                      <a:endParaRPr lang="ko-KR" altLang="en-US" sz="1000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연산량이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 적음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큰 데이터 세트에 대해서 리소스 절약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자동화 가능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ko-KR" altLang="en-US" sz="1000" b="0" kern="1200" dirty="0">
                        <a:solidFill>
                          <a:schemeClr val="dk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변량 데이터에 대해서만 적용 가능</a:t>
                      </a: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상관관계 고려 </a:t>
                      </a: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계절성이 없는 데이터에 대해서는 성능 저조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변동이 적은 계절성 데이터에 대해서는 민감하게 탐지할 우려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027810"/>
                  </a:ext>
                </a:extLst>
              </a:tr>
              <a:tr h="599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S-H-ESD</a:t>
                      </a:r>
                      <a:endParaRPr lang="ko-KR" altLang="en-US" sz="1000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데이터 내의 노이즈에 어느 정도 대응할 수 있음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급작스런 상승하는 이상치를 탐지할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이상 탐지가 안 되는 경우가 아래와 같이 존재함</a:t>
                      </a: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</a:t>
                      </a:r>
                      <a:b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</a:b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 </a:t>
                      </a: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점진적 증가 신호</a:t>
                      </a: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(seasonal grow) </a:t>
                      </a:r>
                      <a:b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</a:b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 </a:t>
                      </a: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점진적 증가하는 신호에서의 음의방향 이상치 </a:t>
                      </a:r>
                      <a:b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</a:b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 (Negative seasonal anomaly)</a:t>
                      </a:r>
                      <a:b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</a:b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 </a:t>
                      </a: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평면적 신호 </a:t>
                      </a: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(Flat signal)</a:t>
                      </a:r>
                      <a:endParaRPr lang="ko-KR" altLang="en-US" sz="1000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728659"/>
                  </a:ext>
                </a:extLst>
              </a:tr>
              <a:tr h="385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RRCF</a:t>
                      </a:r>
                      <a:endParaRPr lang="ko-KR" altLang="en-US" sz="1000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S-H-ESD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에서 탐지되지 않았던 경우에 어느 정도 대응 가능함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Batch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및 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Streaming data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모두 활용 가능함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Subsampling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을 통한 적은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연산량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분리를 위한 선을 수직과 수평으로만 자르기 때문에 잘못된 </a:t>
                      </a: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scoring</a:t>
                      </a: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이 발생할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78648"/>
                  </a:ext>
                </a:extLst>
              </a:tr>
              <a:tr h="492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PCA-Hotellings’T2</a:t>
                      </a:r>
                      <a:endParaRPr lang="ko-KR" altLang="en-US" sz="1000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고차원에 데이터의 특징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잠재변수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을 추출할 수 있음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선택한 변수들의 해석이 용이함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PCA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의 잠재변수 축을 이용하여 거리기반의 이상탐지를 실시하기 때문에 직관적임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.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Threshold</a:t>
                      </a: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에 따라 민감함</a:t>
                      </a: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666475"/>
                  </a:ext>
                </a:extLst>
              </a:tr>
              <a:tr h="385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Autoencoder Reconstruction</a:t>
                      </a:r>
                      <a:endParaRPr lang="ko-KR" altLang="en-US" sz="1000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데이터 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Label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이 존재하지 않아도 사용 가능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고차원에 데이터의 특징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잠재변수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을 추출할 수 있음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Auto encoder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를 기반으로 다양한 알고리즘 존재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Hyper parameter (※ hidden layer) </a:t>
                      </a: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설정이 어려움</a:t>
                      </a: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Loss(Reconstruction Error)</a:t>
                      </a: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에 대한 </a:t>
                      </a: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threshold </a:t>
                      </a: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설정이 어려움</a:t>
                      </a: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</a:t>
                      </a:r>
                      <a:endParaRPr lang="ko-KR" altLang="en-US" sz="1000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026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0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E742386C-1B9D-E594-2677-C375E7E4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243468"/>
            <a:ext cx="8856984" cy="461665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Anomaly Detection Algorithm Guide</a:t>
            </a: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BA17EA0A-ECB2-4CE8-798D-EA75B191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97300" y="6521476"/>
            <a:ext cx="2311400" cy="365125"/>
          </a:xfrm>
        </p:spPr>
        <p:txBody>
          <a:bodyPr/>
          <a:lstStyle/>
          <a:p>
            <a:fld id="{894FE9F2-F6D9-4314-BC1E-48BA24DD5743}" type="slidenum"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pPr/>
              <a:t>3</a:t>
            </a:fld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73F1B021-E9FB-681A-3465-21D4AA99617A}"/>
              </a:ext>
            </a:extLst>
          </p:cNvPr>
          <p:cNvCxnSpPr>
            <a:cxnSpLocks/>
          </p:cNvCxnSpPr>
          <p:nvPr/>
        </p:nvCxnSpPr>
        <p:spPr>
          <a:xfrm>
            <a:off x="344488" y="681051"/>
            <a:ext cx="92170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제목 2">
            <a:extLst>
              <a:ext uri="{FF2B5EF4-FFF2-40B4-BE49-F238E27FC236}">
                <a16:creationId xmlns:a16="http://schemas.microsoft.com/office/drawing/2014/main" id="{23493461-B1B3-F271-0846-2AF5E1AE60AF}"/>
              </a:ext>
            </a:extLst>
          </p:cNvPr>
          <p:cNvSpPr txBox="1">
            <a:spLocks/>
          </p:cNvSpPr>
          <p:nvPr/>
        </p:nvSpPr>
        <p:spPr>
          <a:xfrm>
            <a:off x="344488" y="705133"/>
            <a:ext cx="1296352" cy="2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38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ysClr val="windowText" lastClr="000000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선택 가이드 구성도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3BFEA6B7-B5EA-D400-6C5D-6EE615FF8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915414"/>
              </p:ext>
            </p:extLst>
          </p:nvPr>
        </p:nvGraphicFramePr>
        <p:xfrm>
          <a:off x="344488" y="994272"/>
          <a:ext cx="9217025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311">
                  <a:extLst>
                    <a:ext uri="{9D8B030D-6E8A-4147-A177-3AD203B41FA5}">
                      <a16:colId xmlns:a16="http://schemas.microsoft.com/office/drawing/2014/main" val="2504883494"/>
                    </a:ext>
                  </a:extLst>
                </a:gridCol>
                <a:gridCol w="3866857">
                  <a:extLst>
                    <a:ext uri="{9D8B030D-6E8A-4147-A177-3AD203B41FA5}">
                      <a16:colId xmlns:a16="http://schemas.microsoft.com/office/drawing/2014/main" val="2378779928"/>
                    </a:ext>
                  </a:extLst>
                </a:gridCol>
                <a:gridCol w="3866857">
                  <a:extLst>
                    <a:ext uri="{9D8B030D-6E8A-4147-A177-3AD203B41FA5}">
                      <a16:colId xmlns:a16="http://schemas.microsoft.com/office/drawing/2014/main" val="3553038290"/>
                    </a:ext>
                  </a:extLst>
                </a:gridCol>
              </a:tblGrid>
              <a:tr h="192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기법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장점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단점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893455"/>
                  </a:ext>
                </a:extLst>
              </a:tr>
              <a:tr h="492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Isolation Forest</a:t>
                      </a:r>
                      <a:endParaRPr lang="ko-KR" altLang="en-US" sz="1000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군집기반 이상탐지 알고리즘에 비해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계산량이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 매우 적음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</a:b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(※ Sampling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사용 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Tree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생성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)</a:t>
                      </a:r>
                    </a:p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Anomaly Detection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성능 우수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Train Data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에 이상치가 없어도 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Test Data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에서 우수한 성능을 보임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분리를 위한 선을 수직과 수평으로만 자르기 때문에 잘못된 </a:t>
                      </a: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scoring</a:t>
                      </a: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이 발생할 수 있음 </a:t>
                      </a:r>
                      <a:b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</a:b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(※ </a:t>
                      </a: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대안 방법</a:t>
                      </a: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:</a:t>
                      </a: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Extended Isolation Forest)</a:t>
                      </a:r>
                      <a:endParaRPr lang="ko-KR" altLang="en-US" sz="1000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28604"/>
                  </a:ext>
                </a:extLst>
              </a:tr>
              <a:tr h="385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One-Class SVM</a:t>
                      </a:r>
                      <a:endParaRPr lang="ko-KR" altLang="en-US" sz="1000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데이터 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Label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이 존재하지 않아도 사용 가능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저차원이나 고차원의 적은 데이터에서 일반화 능력이 좋음</a:t>
                      </a:r>
                      <a:b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</a:b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데이터 특성이 적어도 성능이 좋게 나오는 편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, Robust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함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Kernel </a:t>
                      </a: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기반의 방법론</a:t>
                      </a: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데이터가 늘어날 수록 </a:t>
                      </a:r>
                      <a:r>
                        <a:rPr lang="ko-KR" altLang="en-US" sz="1000" b="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연산량이</a:t>
                      </a: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크게 증가함</a:t>
                      </a: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Scaling</a:t>
                      </a: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과 </a:t>
                      </a: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Hyper parameter</a:t>
                      </a: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에 민감함</a:t>
                      </a: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267542"/>
                  </a:ext>
                </a:extLst>
              </a:tr>
              <a:tr h="278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Mahalanobis</a:t>
                      </a:r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거리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비선형 관계의 데이터에 활용 가능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데이터에 자체에 대한 가정이 필요 없음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변수 간의 관계가 모두 독립이라면 유클리드 거리와 같은 개념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변수 간의 상관성이 명확이 알려져 있지 않은 경우 적용하기 어려움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74484"/>
                  </a:ext>
                </a:extLst>
              </a:tr>
              <a:tr h="492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K-</a:t>
                      </a:r>
                      <a:r>
                        <a:rPr lang="en-US" altLang="ko-KR" sz="1000" b="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Nearest_Neighbors</a:t>
                      </a:r>
                      <a:endParaRPr lang="ko-KR" altLang="en-US" sz="1000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단순하고 효율적임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기존 분류 체계 값을 모두 검사하여 비교하므로 높은 정확도를 보임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수치 기반 데이터 분류 작업에서 성능 우수함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기존 데이터를 기반으로 하기 때문에 데이터에 대한 가정이 없음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기존의 모든 데이터를 비교해야 하기 때문에 데이터가 많으면 많을 수록 처리 시간이 증가</a:t>
                      </a:r>
                      <a:endParaRPr lang="en-US" altLang="ko-KR" sz="1000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특징과 클래스간 관계를 이해하는데 제한적</a:t>
                      </a:r>
                      <a:endParaRPr lang="en-US" altLang="ko-KR" sz="1000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카테고리컬</a:t>
                      </a:r>
                      <a:r>
                        <a:rPr lang="ko-KR" altLang="en-US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데이터를 위한 추가 처리가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073598"/>
                  </a:ext>
                </a:extLst>
              </a:tr>
              <a:tr h="385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Local Outlier Factor</a:t>
                      </a:r>
                      <a:endParaRPr lang="ko-KR" altLang="en-US" sz="1000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굉장히 밀집한 클러스터에서 조금만 떨어져 있어도 이상치로 탐지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KNN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과 다르게 특별한 라벨링이 없어도 사용할 수 있음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Local Outlier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를 탐지할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데이터의 차원수가 증가할 수록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연산량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 증가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이상치 판단 기준 설정 어려움</a:t>
                      </a:r>
                      <a:b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</a:b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밀집도가 다른 여러 클러스터가 존재한다면 민감하게 반응함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896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37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E742386C-1B9D-E594-2677-C375E7E4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243468"/>
            <a:ext cx="8856984" cy="461665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Outlier vs Abnormal vs Novelty</a:t>
            </a: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BA17EA0A-ECB2-4CE8-798D-EA75B191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97300" y="6521476"/>
            <a:ext cx="2311400" cy="365125"/>
          </a:xfrm>
        </p:spPr>
        <p:txBody>
          <a:bodyPr/>
          <a:lstStyle/>
          <a:p>
            <a:fld id="{894FE9F2-F6D9-4314-BC1E-48BA24DD5743}" type="slidenum"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pPr/>
              <a:t>4</a:t>
            </a:fld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1AF9EF-7363-D8FF-4093-C24EB54D1B50}"/>
              </a:ext>
            </a:extLst>
          </p:cNvPr>
          <p:cNvSpPr txBox="1">
            <a:spLocks/>
          </p:cNvSpPr>
          <p:nvPr/>
        </p:nvSpPr>
        <p:spPr>
          <a:xfrm>
            <a:off x="300038" y="800903"/>
            <a:ext cx="8856984" cy="15450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marL="0" algn="l" defTabSz="91438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ysClr val="windowText" lastClr="000000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이상 탐지를 학습 데이터에 따라 아래와 같이 나눠 볼 수 있으며 학습할 데이터를 어떻게 정의하는가에 따라서 문제의 성격과 해결 방법이 다름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새로운 관측치가 기존 분포에 속하는지 기존 분포를 벗어나는지 구분함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spcBef>
                <a:spcPts val="600"/>
              </a:spcBef>
            </a:pP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Outlier: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관측된 데이터의 범위에서 많이 벗어난 아주 작은 값이나 큰 값으로 분석 결과 해석 시 오해를 발생시킬 수 있기 때문에 사전 제거 필요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Abnormal: Domain-Knowledge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기반의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문제 상황 범주에 속한 데이터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Novelty: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학습된 데이터 외의 새로운 패턴의 데이터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73F1B021-E9FB-681A-3465-21D4AA99617A}"/>
              </a:ext>
            </a:extLst>
          </p:cNvPr>
          <p:cNvCxnSpPr>
            <a:cxnSpLocks/>
          </p:cNvCxnSpPr>
          <p:nvPr/>
        </p:nvCxnSpPr>
        <p:spPr>
          <a:xfrm>
            <a:off x="344488" y="681051"/>
            <a:ext cx="92170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F0367EA-91D8-8DC4-68FD-EF538F37A8A9}"/>
              </a:ext>
            </a:extLst>
          </p:cNvPr>
          <p:cNvGrpSpPr/>
          <p:nvPr/>
        </p:nvGrpSpPr>
        <p:grpSpPr>
          <a:xfrm>
            <a:off x="384629" y="2407359"/>
            <a:ext cx="9176883" cy="2491658"/>
            <a:chOff x="384629" y="1543759"/>
            <a:chExt cx="9176883" cy="2491658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0A134F3F-1CDB-560E-3B59-2092D2E07C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130" b="89929" l="6577" r="89836">
                          <a14:foregroundMark x1="6577" y1="33601" x2="11061" y2="33868"/>
                          <a14:foregroundMark x1="10912" y1="32977" x2="10912" y2="32977"/>
                          <a14:foregroundMark x1="13303" y1="32709" x2="17339" y2="33601"/>
                          <a14:foregroundMark x1="17339" y1="32086" x2="17339" y2="32086"/>
                          <a14:foregroundMark x1="17339" y1="32086" x2="20628" y2="33690"/>
                          <a14:foregroundMark x1="20179" y1="32531" x2="25859" y2="33601"/>
                          <a14:foregroundMark x1="26308" y1="32086" x2="31689" y2="31194"/>
                          <a14:foregroundMark x1="30493" y1="32442" x2="30493" y2="32442"/>
                          <a14:foregroundMark x1="32885" y1="29323" x2="32885" y2="29323"/>
                          <a14:foregroundMark x1="35127" y1="28431" x2="35127" y2="28431"/>
                          <a14:foregroundMark x1="35277" y1="28699" x2="35277" y2="28699"/>
                          <a14:foregroundMark x1="45740" y1="25936" x2="45740" y2="25936"/>
                          <a14:foregroundMark x1="44544" y1="27897" x2="44544" y2="27986"/>
                          <a14:foregroundMark x1="49178" y1="24777" x2="49178" y2="24777"/>
                          <a14:foregroundMark x1="51570" y1="23708" x2="51570" y2="23708"/>
                          <a14:foregroundMark x1="27952" y1="18360" x2="27952" y2="18360"/>
                          <a14:foregroundMark x1="27653" y1="18627" x2="27653" y2="18627"/>
                          <a14:foregroundMark x1="28251" y1="18360" x2="28251" y2="18360"/>
                          <a14:foregroundMark x1="27653" y1="18627" x2="27653" y2="18627"/>
                          <a14:foregroundMark x1="28102" y1="18984" x2="28102" y2="18984"/>
                          <a14:foregroundMark x1="27952" y1="18717" x2="27952" y2="18717"/>
                          <a14:foregroundMark x1="28251" y1="18627" x2="28251" y2="18627"/>
                          <a14:foregroundMark x1="42900" y1="26738" x2="43049" y2="26827"/>
                          <a14:foregroundMark x1="63378" y1="18449" x2="63378" y2="18449"/>
                          <a14:foregroundMark x1="62631" y1="19964" x2="62631" y2="19964"/>
                          <a14:foregroundMark x1="68161" y1="16667" x2="68161" y2="16578"/>
                          <a14:foregroundMark x1="55007" y1="21658" x2="55007" y2="21658"/>
                          <a14:foregroundMark x1="69058" y1="15330" x2="69058" y2="15330"/>
                          <a14:foregroundMark x1="60538" y1="18984" x2="60538" y2="18984"/>
                          <a14:foregroundMark x1="72496" y1="13280" x2="72496" y2="13280"/>
                          <a14:foregroundMark x1="78475" y1="10339" x2="78475" y2="10339"/>
                          <a14:foregroundMark x1="82810" y1="7130" x2="82810" y2="7130"/>
                          <a14:foregroundMark x1="80120" y1="8913" x2="80120" y2="8913"/>
                          <a14:foregroundMark x1="53363" y1="24242" x2="53363" y2="24242"/>
                        </a14:backgroundRemoval>
                      </a14:imgEffect>
                    </a14:imgLayer>
                  </a14:imgProps>
                </a:ext>
              </a:extLst>
            </a:blip>
            <a:srcRect t="4023" r="12901" b="64766"/>
            <a:stretch/>
          </p:blipFill>
          <p:spPr>
            <a:xfrm>
              <a:off x="384629" y="2446496"/>
              <a:ext cx="2183908" cy="1168162"/>
            </a:xfrm>
            <a:prstGeom prst="rect">
              <a:avLst/>
            </a:prstGeom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A1E35E2-4967-8425-7990-EB09FD8CD879}"/>
                </a:ext>
              </a:extLst>
            </p:cNvPr>
            <p:cNvGrpSpPr/>
            <p:nvPr/>
          </p:nvGrpSpPr>
          <p:grpSpPr>
            <a:xfrm>
              <a:off x="5933388" y="1836996"/>
              <a:ext cx="3628124" cy="2198421"/>
              <a:chOff x="532358" y="1692664"/>
              <a:chExt cx="3628124" cy="2198421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04931BA2-1384-A8C8-0671-FE24F24C81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83" t="11615" r="9584" b="5829"/>
              <a:stretch/>
            </p:blipFill>
            <p:spPr bwMode="auto">
              <a:xfrm>
                <a:off x="574040" y="1719580"/>
                <a:ext cx="2647090" cy="1978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제목 2">
                <a:extLst>
                  <a:ext uri="{FF2B5EF4-FFF2-40B4-BE49-F238E27FC236}">
                    <a16:creationId xmlns:a16="http://schemas.microsoft.com/office/drawing/2014/main" id="{4E397833-3FF5-69BF-551B-3C22705C11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1271" y="2508861"/>
                <a:ext cx="899211" cy="218565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>
                <a:lvl1pPr marL="0" algn="l" defTabSz="914384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ko-KR" altLang="en-US" sz="2400" kern="1200" dirty="0">
                    <a:solidFill>
                      <a:sysClr val="windowText" lastClr="000000"/>
                    </a:solidFill>
                    <a:effectLst/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</a:lstStyle>
              <a:p>
                <a:pPr>
                  <a:spcBef>
                    <a:spcPts val="600"/>
                  </a:spcBef>
                </a:pPr>
                <a:r>
                  <a:rPr lang="en-US" altLang="ko-KR" sz="1200" dirty="0">
                    <a:solidFill>
                      <a:srgbClr val="C0000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Outlier</a:t>
                </a:r>
              </a:p>
            </p:txBody>
          </p:sp>
          <p:sp>
            <p:nvSpPr>
              <p:cNvPr id="6" name="제목 2">
                <a:extLst>
                  <a:ext uri="{FF2B5EF4-FFF2-40B4-BE49-F238E27FC236}">
                    <a16:creationId xmlns:a16="http://schemas.microsoft.com/office/drawing/2014/main" id="{69964050-B7D2-1532-E1E7-10D9CE1CF9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21130" y="1692664"/>
                <a:ext cx="899211" cy="218565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>
                <a:lvl1pPr marL="0" algn="l" defTabSz="914384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ko-KR" altLang="en-US" sz="2400" kern="1200" dirty="0">
                    <a:solidFill>
                      <a:sysClr val="windowText" lastClr="000000"/>
                    </a:solidFill>
                    <a:effectLst/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</a:lstStyle>
              <a:p>
                <a:pPr>
                  <a:spcBef>
                    <a:spcPts val="600"/>
                  </a:spcBef>
                </a:pPr>
                <a:r>
                  <a:rPr lang="en-US" altLang="ko-KR" sz="1200" dirty="0">
                    <a:solidFill>
                      <a:srgbClr val="00B05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Normal</a:t>
                </a:r>
              </a:p>
            </p:txBody>
          </p:sp>
          <p:sp>
            <p:nvSpPr>
              <p:cNvPr id="8" name="화살표: 아래쪽 7">
                <a:extLst>
                  <a:ext uri="{FF2B5EF4-FFF2-40B4-BE49-F238E27FC236}">
                    <a16:creationId xmlns:a16="http://schemas.microsoft.com/office/drawing/2014/main" id="{A767B92B-7058-D5FB-F244-460F0B41F1A6}"/>
                  </a:ext>
                </a:extLst>
              </p:cNvPr>
              <p:cNvSpPr/>
              <p:nvPr/>
            </p:nvSpPr>
            <p:spPr>
              <a:xfrm rot="3916949">
                <a:off x="2814481" y="1671226"/>
                <a:ext cx="213360" cy="753141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화살표: 아래쪽 9">
                <a:extLst>
                  <a:ext uri="{FF2B5EF4-FFF2-40B4-BE49-F238E27FC236}">
                    <a16:creationId xmlns:a16="http://schemas.microsoft.com/office/drawing/2014/main" id="{73E0446C-F040-74E7-661A-DF5415E3B144}"/>
                  </a:ext>
                </a:extLst>
              </p:cNvPr>
              <p:cNvSpPr/>
              <p:nvPr/>
            </p:nvSpPr>
            <p:spPr>
              <a:xfrm rot="3916949">
                <a:off x="2884332" y="2435342"/>
                <a:ext cx="213360" cy="753141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90B1238-EA47-D138-83BD-4E832AD40FDB}"/>
                  </a:ext>
                </a:extLst>
              </p:cNvPr>
              <p:cNvSpPr/>
              <p:nvPr/>
            </p:nvSpPr>
            <p:spPr>
              <a:xfrm rot="20650404">
                <a:off x="2291398" y="2170792"/>
                <a:ext cx="307663" cy="210831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제목 2">
                <a:extLst>
                  <a:ext uri="{FF2B5EF4-FFF2-40B4-BE49-F238E27FC236}">
                    <a16:creationId xmlns:a16="http://schemas.microsoft.com/office/drawing/2014/main" id="{8763FFFB-4AF2-5ADE-21CD-7BAE4E5957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2358" y="3672520"/>
                <a:ext cx="899211" cy="218565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>
                <a:lvl1pPr marL="0" algn="l" defTabSz="914384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ko-KR" altLang="en-US" sz="2400" kern="1200" dirty="0">
                    <a:solidFill>
                      <a:sysClr val="windowText" lastClr="000000"/>
                    </a:solidFill>
                    <a:effectLst/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</a:lstStyle>
              <a:p>
                <a:pPr algn="ctr">
                  <a:spcBef>
                    <a:spcPts val="600"/>
                  </a:spcBef>
                </a:pPr>
                <a:r>
                  <a:rPr lang="en-US" altLang="ko-KR" sz="1200" dirty="0">
                    <a:solidFill>
                      <a:srgbClr val="7030A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Novelty</a:t>
                </a:r>
              </a:p>
            </p:txBody>
          </p:sp>
          <p:sp>
            <p:nvSpPr>
              <p:cNvPr id="13" name="화살표: 아래쪽 12">
                <a:extLst>
                  <a:ext uri="{FF2B5EF4-FFF2-40B4-BE49-F238E27FC236}">
                    <a16:creationId xmlns:a16="http://schemas.microsoft.com/office/drawing/2014/main" id="{CC333702-98F9-D37B-07A2-1BBE50595B5A}"/>
                  </a:ext>
                </a:extLst>
              </p:cNvPr>
              <p:cNvSpPr/>
              <p:nvPr/>
            </p:nvSpPr>
            <p:spPr>
              <a:xfrm rot="12115325">
                <a:off x="1203941" y="3112743"/>
                <a:ext cx="213360" cy="502383"/>
              </a:xfrm>
              <a:prstGeom prst="downArrow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3206D9F-DE67-440F-A028-D138A53E57FB}"/>
                  </a:ext>
                </a:extLst>
              </p:cNvPr>
              <p:cNvSpPr/>
              <p:nvPr/>
            </p:nvSpPr>
            <p:spPr>
              <a:xfrm rot="20650404">
                <a:off x="1333539" y="2883579"/>
                <a:ext cx="307663" cy="210831"/>
              </a:xfrm>
              <a:prstGeom prst="ellips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제목 2">
                <a:extLst>
                  <a:ext uri="{FF2B5EF4-FFF2-40B4-BE49-F238E27FC236}">
                    <a16:creationId xmlns:a16="http://schemas.microsoft.com/office/drawing/2014/main" id="{E0B574C2-2115-5220-8011-F788542888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08627" y="3617639"/>
                <a:ext cx="899211" cy="218565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>
                <a:lvl1pPr marL="0" algn="l" defTabSz="914384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ko-KR" altLang="en-US" sz="2400" kern="1200" dirty="0">
                    <a:solidFill>
                      <a:sysClr val="windowText" lastClr="000000"/>
                    </a:solidFill>
                    <a:effectLst/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</a:lstStyle>
              <a:p>
                <a:pPr>
                  <a:spcBef>
                    <a:spcPts val="600"/>
                  </a:spcBef>
                </a:pPr>
                <a:r>
                  <a:rPr lang="en-US" altLang="ko-KR" sz="500" dirty="0" err="1">
                    <a:solidFill>
                      <a:schemeClr val="tx1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Sklearn.novelty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detection</a:t>
                </a:r>
              </a:p>
            </p:txBody>
          </p:sp>
        </p:grpSp>
        <p:sp>
          <p:nvSpPr>
            <p:cNvPr id="22" name="제목 2">
              <a:extLst>
                <a:ext uri="{FF2B5EF4-FFF2-40B4-BE49-F238E27FC236}">
                  <a16:creationId xmlns:a16="http://schemas.microsoft.com/office/drawing/2014/main" id="{29D28AE1-B15D-281A-0717-4C6AFB80577A}"/>
                </a:ext>
              </a:extLst>
            </p:cNvPr>
            <p:cNvSpPr txBox="1">
              <a:spLocks/>
            </p:cNvSpPr>
            <p:nvPr/>
          </p:nvSpPr>
          <p:spPr>
            <a:xfrm>
              <a:off x="6031268" y="1543759"/>
              <a:ext cx="2590892" cy="289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algn="l" defTabSz="914384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lang="ko-KR" altLang="en-US" sz="2400" kern="1200" dirty="0">
                  <a:solidFill>
                    <a:sysClr val="windowText" lastClr="000000"/>
                  </a:solidFill>
                  <a:effectLst/>
                  <a:latin typeface="HY견고딕" pitchFamily="18" charset="-127"/>
                  <a:ea typeface="HY견고딕" pitchFamily="18" charset="-127"/>
                  <a:cs typeface="+mn-cs"/>
                </a:defRPr>
              </a:lvl1pPr>
            </a:lstStyle>
            <a:p>
              <a:r>
                <a:rPr lang="en-US" altLang="ko-KR" sz="12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Outlier vs Abnormal vs Novelty</a:t>
              </a:r>
            </a:p>
          </p:txBody>
        </p:sp>
        <p:sp>
          <p:nvSpPr>
            <p:cNvPr id="37" name="제목 2">
              <a:extLst>
                <a:ext uri="{FF2B5EF4-FFF2-40B4-BE49-F238E27FC236}">
                  <a16:creationId xmlns:a16="http://schemas.microsoft.com/office/drawing/2014/main" id="{32F14202-A0A6-D8E8-DAF8-8B8B781F3915}"/>
                </a:ext>
              </a:extLst>
            </p:cNvPr>
            <p:cNvSpPr txBox="1">
              <a:spLocks/>
            </p:cNvSpPr>
            <p:nvPr/>
          </p:nvSpPr>
          <p:spPr>
            <a:xfrm>
              <a:off x="393608" y="1543759"/>
              <a:ext cx="2590892" cy="2891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algn="l" defTabSz="914384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lang="ko-KR" altLang="en-US" sz="2400" kern="1200" dirty="0">
                  <a:solidFill>
                    <a:sysClr val="windowText" lastClr="000000"/>
                  </a:solidFill>
                  <a:effectLst/>
                  <a:latin typeface="HY견고딕" pitchFamily="18" charset="-127"/>
                  <a:ea typeface="HY견고딕" pitchFamily="18" charset="-127"/>
                  <a:cs typeface="+mn-cs"/>
                </a:defRPr>
              </a:lvl1pPr>
            </a:lstStyle>
            <a:p>
              <a:r>
                <a:rPr lang="en-US" altLang="ko-KR" sz="12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Outlier vs Abnormal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62A1EDE7-C327-B1D6-C5E9-63DE99EA34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130" b="89929" l="6577" r="89836">
                          <a14:foregroundMark x1="6577" y1="33601" x2="11061" y2="33868"/>
                          <a14:foregroundMark x1="10912" y1="32977" x2="10912" y2="32977"/>
                          <a14:foregroundMark x1="13303" y1="32709" x2="17339" y2="33601"/>
                          <a14:foregroundMark x1="17339" y1="32086" x2="17339" y2="32086"/>
                          <a14:foregroundMark x1="17339" y1="32086" x2="20628" y2="33690"/>
                          <a14:foregroundMark x1="20179" y1="32531" x2="25859" y2="33601"/>
                          <a14:foregroundMark x1="26308" y1="32086" x2="31689" y2="31194"/>
                          <a14:foregroundMark x1="30493" y1="32442" x2="30493" y2="32442"/>
                          <a14:foregroundMark x1="32885" y1="29323" x2="32885" y2="29323"/>
                          <a14:foregroundMark x1="35127" y1="28431" x2="35127" y2="28431"/>
                          <a14:foregroundMark x1="35277" y1="28699" x2="35277" y2="28699"/>
                          <a14:foregroundMark x1="45740" y1="25936" x2="45740" y2="25936"/>
                          <a14:foregroundMark x1="44544" y1="27897" x2="44544" y2="27986"/>
                          <a14:foregroundMark x1="49178" y1="24777" x2="49178" y2="24777"/>
                          <a14:foregroundMark x1="51570" y1="23708" x2="51570" y2="23708"/>
                          <a14:foregroundMark x1="27952" y1="18360" x2="27952" y2="18360"/>
                          <a14:foregroundMark x1="27653" y1="18627" x2="27653" y2="18627"/>
                          <a14:foregroundMark x1="28251" y1="18360" x2="28251" y2="18360"/>
                          <a14:foregroundMark x1="27653" y1="18627" x2="27653" y2="18627"/>
                          <a14:foregroundMark x1="28102" y1="18984" x2="28102" y2="18984"/>
                          <a14:foregroundMark x1="27952" y1="18717" x2="27952" y2="18717"/>
                          <a14:foregroundMark x1="28251" y1="18627" x2="28251" y2="18627"/>
                          <a14:foregroundMark x1="42900" y1="26738" x2="43049" y2="26827"/>
                          <a14:foregroundMark x1="63378" y1="18449" x2="63378" y2="18449"/>
                          <a14:foregroundMark x1="62631" y1="19964" x2="62631" y2="19964"/>
                          <a14:foregroundMark x1="68161" y1="16667" x2="68161" y2="16578"/>
                          <a14:foregroundMark x1="55007" y1="21658" x2="55007" y2="21658"/>
                          <a14:foregroundMark x1="69058" y1="15330" x2="69058" y2="15330"/>
                          <a14:foregroundMark x1="60538" y1="18984" x2="60538" y2="18984"/>
                          <a14:foregroundMark x1="72496" y1="13280" x2="72496" y2="13280"/>
                          <a14:foregroundMark x1="78475" y1="10339" x2="78475" y2="10339"/>
                          <a14:foregroundMark x1="82810" y1="7130" x2="82810" y2="7130"/>
                          <a14:foregroundMark x1="80120" y1="8913" x2="80120" y2="8913"/>
                          <a14:foregroundMark x1="53363" y1="24242" x2="53363" y2="24242"/>
                        </a14:backgroundRemoval>
                      </a14:imgEffect>
                    </a14:imgLayer>
                  </a14:imgProps>
                </a:ext>
              </a:extLst>
            </a:blip>
            <a:srcRect t="4023" r="12901" b="64766"/>
            <a:stretch/>
          </p:blipFill>
          <p:spPr>
            <a:xfrm>
              <a:off x="3146668" y="2451338"/>
              <a:ext cx="2183908" cy="1168162"/>
            </a:xfrm>
            <a:prstGeom prst="rect">
              <a:avLst/>
            </a:prstGeom>
          </p:spPr>
        </p:pic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99F91D0-D06F-677D-3BB6-767229B0A4C0}"/>
                </a:ext>
              </a:extLst>
            </p:cNvPr>
            <p:cNvCxnSpPr>
              <a:cxnSpLocks/>
            </p:cNvCxnSpPr>
            <p:nvPr/>
          </p:nvCxnSpPr>
          <p:spPr>
            <a:xfrm>
              <a:off x="3290152" y="2762475"/>
              <a:ext cx="213274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제목 2">
              <a:extLst>
                <a:ext uri="{FF2B5EF4-FFF2-40B4-BE49-F238E27FC236}">
                  <a16:creationId xmlns:a16="http://schemas.microsoft.com/office/drawing/2014/main" id="{55BA8E4E-3889-CCBC-4822-93D2E0B630DE}"/>
                </a:ext>
              </a:extLst>
            </p:cNvPr>
            <p:cNvSpPr txBox="1">
              <a:spLocks/>
            </p:cNvSpPr>
            <p:nvPr/>
          </p:nvSpPr>
          <p:spPr>
            <a:xfrm>
              <a:off x="887254" y="2404808"/>
              <a:ext cx="899211" cy="21856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>
              <a:lvl1pPr marL="0" algn="l" defTabSz="914384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lang="ko-KR" altLang="en-US" sz="2400" kern="1200" dirty="0">
                  <a:solidFill>
                    <a:sysClr val="windowText" lastClr="000000"/>
                  </a:solidFill>
                  <a:effectLst/>
                  <a:latin typeface="HY견고딕" pitchFamily="18" charset="-127"/>
                  <a:ea typeface="HY견고딕" pitchFamily="18" charset="-127"/>
                  <a:cs typeface="+mn-cs"/>
                </a:defRPr>
              </a:lvl1pPr>
            </a:lstStyle>
            <a:p>
              <a:pPr algn="ctr">
                <a:spcBef>
                  <a:spcPts val="600"/>
                </a:spcBef>
              </a:pPr>
              <a:r>
                <a:rPr lang="en-US" altLang="ko-KR" sz="1200" dirty="0">
                  <a:solidFill>
                    <a:schemeClr val="tx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Outlier</a:t>
              </a:r>
            </a:p>
          </p:txBody>
        </p:sp>
        <p:sp>
          <p:nvSpPr>
            <p:cNvPr id="53" name="화살표: 아래쪽 52">
              <a:extLst>
                <a:ext uri="{FF2B5EF4-FFF2-40B4-BE49-F238E27FC236}">
                  <a16:creationId xmlns:a16="http://schemas.microsoft.com/office/drawing/2014/main" id="{43180222-2597-FAB3-80CF-3E1EED5B9870}"/>
                </a:ext>
              </a:extLst>
            </p:cNvPr>
            <p:cNvSpPr/>
            <p:nvPr/>
          </p:nvSpPr>
          <p:spPr>
            <a:xfrm rot="2490114">
              <a:off x="1091689" y="2627052"/>
              <a:ext cx="213360" cy="270846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7F04D10-38B7-CEB0-D503-5ABEC5B0715B}"/>
                </a:ext>
              </a:extLst>
            </p:cNvPr>
            <p:cNvSpPr/>
            <p:nvPr/>
          </p:nvSpPr>
          <p:spPr>
            <a:xfrm rot="20650404">
              <a:off x="936071" y="2904438"/>
              <a:ext cx="307663" cy="2108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제목 2">
              <a:extLst>
                <a:ext uri="{FF2B5EF4-FFF2-40B4-BE49-F238E27FC236}">
                  <a16:creationId xmlns:a16="http://schemas.microsoft.com/office/drawing/2014/main" id="{010997F7-8042-E0EB-9315-DC174BB0DA39}"/>
                </a:ext>
              </a:extLst>
            </p:cNvPr>
            <p:cNvSpPr txBox="1">
              <a:spLocks/>
            </p:cNvSpPr>
            <p:nvPr/>
          </p:nvSpPr>
          <p:spPr>
            <a:xfrm>
              <a:off x="4264831" y="2226225"/>
              <a:ext cx="899211" cy="21856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>
              <a:lvl1pPr marL="0" algn="l" defTabSz="914384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lang="ko-KR" altLang="en-US" sz="2400" kern="1200" dirty="0">
                  <a:solidFill>
                    <a:sysClr val="windowText" lastClr="000000"/>
                  </a:solidFill>
                  <a:effectLst/>
                  <a:latin typeface="HY견고딕" pitchFamily="18" charset="-127"/>
                  <a:ea typeface="HY견고딕" pitchFamily="18" charset="-127"/>
                  <a:cs typeface="+mn-cs"/>
                </a:defRPr>
              </a:lvl1pPr>
            </a:lstStyle>
            <a:p>
              <a:pPr algn="ctr">
                <a:spcBef>
                  <a:spcPts val="600"/>
                </a:spcBef>
              </a:pPr>
              <a:r>
                <a:rPr lang="en-US" altLang="ko-KR" sz="1200" dirty="0">
                  <a:solidFill>
                    <a:schemeClr val="tx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Abnormal</a:t>
              </a:r>
            </a:p>
          </p:txBody>
        </p:sp>
        <p:sp>
          <p:nvSpPr>
            <p:cNvPr id="56" name="화살표: 아래쪽 55">
              <a:extLst>
                <a:ext uri="{FF2B5EF4-FFF2-40B4-BE49-F238E27FC236}">
                  <a16:creationId xmlns:a16="http://schemas.microsoft.com/office/drawing/2014/main" id="{5BF49FD2-CE21-4F31-321C-F48ECA2D5071}"/>
                </a:ext>
              </a:extLst>
            </p:cNvPr>
            <p:cNvSpPr/>
            <p:nvPr/>
          </p:nvSpPr>
          <p:spPr>
            <a:xfrm rot="18967308">
              <a:off x="4719643" y="2426741"/>
              <a:ext cx="213360" cy="270846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0117D82-02EF-CE2F-8139-4FB943F3F798}"/>
                </a:ext>
              </a:extLst>
            </p:cNvPr>
            <p:cNvSpPr/>
            <p:nvPr/>
          </p:nvSpPr>
          <p:spPr>
            <a:xfrm rot="20650404">
              <a:off x="4954882" y="2445873"/>
              <a:ext cx="425468" cy="3153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제목 2">
              <a:extLst>
                <a:ext uri="{FF2B5EF4-FFF2-40B4-BE49-F238E27FC236}">
                  <a16:creationId xmlns:a16="http://schemas.microsoft.com/office/drawing/2014/main" id="{721F327A-BF57-7F5D-0D5E-83B439EE8928}"/>
                </a:ext>
              </a:extLst>
            </p:cNvPr>
            <p:cNvSpPr txBox="1">
              <a:spLocks/>
            </p:cNvSpPr>
            <p:nvPr/>
          </p:nvSpPr>
          <p:spPr>
            <a:xfrm>
              <a:off x="3291236" y="2550500"/>
              <a:ext cx="899211" cy="21856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>
              <a:lvl1pPr marL="0" algn="l" defTabSz="914384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lang="ko-KR" altLang="en-US" sz="2400" kern="1200" dirty="0">
                  <a:solidFill>
                    <a:sysClr val="windowText" lastClr="000000"/>
                  </a:solidFill>
                  <a:effectLst/>
                  <a:latin typeface="HY견고딕" pitchFamily="18" charset="-127"/>
                  <a:ea typeface="HY견고딕" pitchFamily="18" charset="-127"/>
                  <a:cs typeface="+mn-cs"/>
                </a:defRPr>
              </a:lvl1pPr>
            </a:lstStyle>
            <a:p>
              <a:pPr algn="ctr">
                <a:spcBef>
                  <a:spcPts val="600"/>
                </a:spcBef>
              </a:pPr>
              <a:r>
                <a:rPr lang="en-US" altLang="ko-KR" sz="1200" dirty="0">
                  <a:solidFill>
                    <a:schemeClr val="tx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Threshold</a:t>
              </a: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4E474453-5D4F-490E-3EDA-97FD4AF387A8}"/>
                </a:ext>
              </a:extLst>
            </p:cNvPr>
            <p:cNvSpPr/>
            <p:nvPr/>
          </p:nvSpPr>
          <p:spPr>
            <a:xfrm>
              <a:off x="457200" y="1866900"/>
              <a:ext cx="5054600" cy="1845733"/>
            </a:xfrm>
            <a:prstGeom prst="roundRect">
              <a:avLst>
                <a:gd name="adj" fmla="val 868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67" name="제목 2">
            <a:extLst>
              <a:ext uri="{FF2B5EF4-FFF2-40B4-BE49-F238E27FC236}">
                <a16:creationId xmlns:a16="http://schemas.microsoft.com/office/drawing/2014/main" id="{EF38DD3D-C7A5-331F-5EA0-55FCFD368361}"/>
              </a:ext>
            </a:extLst>
          </p:cNvPr>
          <p:cNvSpPr txBox="1">
            <a:spLocks/>
          </p:cNvSpPr>
          <p:nvPr/>
        </p:nvSpPr>
        <p:spPr>
          <a:xfrm>
            <a:off x="300038" y="5066731"/>
            <a:ext cx="5211762" cy="81971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marL="0" algn="l" defTabSz="91438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ysClr val="windowText" lastClr="000000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spcBef>
                <a:spcPts val="600"/>
              </a:spcBef>
            </a:pPr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Outlier/Abnormal Detection</a:t>
            </a:r>
          </a:p>
          <a:p>
            <a:pPr>
              <a:spcBef>
                <a:spcPts val="600"/>
              </a:spcBef>
            </a:pP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학습 데이터를 통해 정상 데이터의 범위를 결정하고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이를  초과할 경우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Abnormal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간주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훈련 데이터 셋에 정상 샘플과 이상치 샘플을 모두 포함하고 있음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69" name="제목 2">
            <a:extLst>
              <a:ext uri="{FF2B5EF4-FFF2-40B4-BE49-F238E27FC236}">
                <a16:creationId xmlns:a16="http://schemas.microsoft.com/office/drawing/2014/main" id="{B6E62B6F-EA48-6876-E29F-28F13FB89D46}"/>
              </a:ext>
            </a:extLst>
          </p:cNvPr>
          <p:cNvSpPr txBox="1">
            <a:spLocks/>
          </p:cNvSpPr>
          <p:nvPr/>
        </p:nvSpPr>
        <p:spPr>
          <a:xfrm>
            <a:off x="6108700" y="5066731"/>
            <a:ext cx="3619500" cy="101093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marL="0" algn="l" defTabSz="91438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ysClr val="windowText" lastClr="000000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spcBef>
                <a:spcPts val="600"/>
              </a:spcBef>
            </a:pPr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Novelty</a:t>
            </a:r>
            <a:r>
              <a:rPr lang="ko-KR" altLang="en-US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Detection</a:t>
            </a:r>
          </a:p>
          <a:p>
            <a:pPr>
              <a:spcBef>
                <a:spcPts val="600"/>
              </a:spcBef>
            </a:pP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학습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데이터 내에 존재하지 않는 패턴의 데이터를 탐지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탐지 목표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1: In-distribution Test Set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정확한 예측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탐지 목표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2: Out-of-distribution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데이터 셋은 걸러내는 것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15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화살표: 오른쪽 1081">
            <a:extLst>
              <a:ext uri="{FF2B5EF4-FFF2-40B4-BE49-F238E27FC236}">
                <a16:creationId xmlns:a16="http://schemas.microsoft.com/office/drawing/2014/main" id="{15417120-88E1-8959-6692-682A49752CCB}"/>
              </a:ext>
            </a:extLst>
          </p:cNvPr>
          <p:cNvSpPr/>
          <p:nvPr/>
        </p:nvSpPr>
        <p:spPr>
          <a:xfrm rot="5400000">
            <a:off x="4673654" y="5262268"/>
            <a:ext cx="2103785" cy="334144"/>
          </a:xfrm>
          <a:prstGeom prst="rightArrow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E742386C-1B9D-E594-2677-C375E7E4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243468"/>
            <a:ext cx="8856984" cy="461665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Anomaly Detection Process (1/2)</a:t>
            </a: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BA17EA0A-ECB2-4CE8-798D-EA75B191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97300" y="6521476"/>
            <a:ext cx="2311400" cy="365125"/>
          </a:xfrm>
        </p:spPr>
        <p:txBody>
          <a:bodyPr/>
          <a:lstStyle/>
          <a:p>
            <a:fld id="{894FE9F2-F6D9-4314-BC1E-48BA24DD5743}" type="slidenum"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pPr/>
              <a:t>5</a:t>
            </a:fld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73F1B021-E9FB-681A-3465-21D4AA99617A}"/>
              </a:ext>
            </a:extLst>
          </p:cNvPr>
          <p:cNvCxnSpPr>
            <a:cxnSpLocks/>
          </p:cNvCxnSpPr>
          <p:nvPr/>
        </p:nvCxnSpPr>
        <p:spPr>
          <a:xfrm>
            <a:off x="344488" y="681051"/>
            <a:ext cx="92170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F9C3FAB-809E-5434-4528-6F613829C287}"/>
              </a:ext>
            </a:extLst>
          </p:cNvPr>
          <p:cNvSpPr/>
          <p:nvPr/>
        </p:nvSpPr>
        <p:spPr>
          <a:xfrm>
            <a:off x="294792" y="922680"/>
            <a:ext cx="9296469" cy="399565"/>
          </a:xfrm>
          <a:prstGeom prst="rightArrow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BEA5D6-BF49-915C-D2E8-459C9BB631E4}"/>
              </a:ext>
            </a:extLst>
          </p:cNvPr>
          <p:cNvSpPr/>
          <p:nvPr/>
        </p:nvSpPr>
        <p:spPr>
          <a:xfrm>
            <a:off x="427797" y="1752998"/>
            <a:ext cx="273882" cy="286812"/>
          </a:xfrm>
          <a:prstGeom prst="ellipse">
            <a:avLst/>
          </a:prstGeom>
          <a:solidFill>
            <a:srgbClr val="0E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F882ECE-EBAB-9CFB-4A70-0172788980BD}"/>
              </a:ext>
            </a:extLst>
          </p:cNvPr>
          <p:cNvSpPr/>
          <p:nvPr/>
        </p:nvSpPr>
        <p:spPr>
          <a:xfrm>
            <a:off x="8549320" y="1752998"/>
            <a:ext cx="273882" cy="286812"/>
          </a:xfrm>
          <a:prstGeom prst="ellipse">
            <a:avLst/>
          </a:prstGeom>
          <a:solidFill>
            <a:srgbClr val="FF0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9964EF1-EA19-FDBE-2166-E27A9D82A8D0}"/>
              </a:ext>
            </a:extLst>
          </p:cNvPr>
          <p:cNvSpPr/>
          <p:nvPr/>
        </p:nvSpPr>
        <p:spPr>
          <a:xfrm>
            <a:off x="6925017" y="1752998"/>
            <a:ext cx="273882" cy="286812"/>
          </a:xfrm>
          <a:prstGeom prst="ellipse">
            <a:avLst/>
          </a:prstGeom>
          <a:solidFill>
            <a:srgbClr val="F02A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D7CD2C3-8C14-8B06-621C-30485FDBC050}"/>
              </a:ext>
            </a:extLst>
          </p:cNvPr>
          <p:cNvSpPr/>
          <p:nvPr/>
        </p:nvSpPr>
        <p:spPr>
          <a:xfrm>
            <a:off x="5300712" y="1752998"/>
            <a:ext cx="273882" cy="286812"/>
          </a:xfrm>
          <a:prstGeom prst="ellipse">
            <a:avLst/>
          </a:prstGeom>
          <a:solidFill>
            <a:srgbClr val="CF46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D569FE6-964A-6F56-3EB0-83F70835EB30}"/>
              </a:ext>
            </a:extLst>
          </p:cNvPr>
          <p:cNvSpPr/>
          <p:nvPr/>
        </p:nvSpPr>
        <p:spPr>
          <a:xfrm>
            <a:off x="3676407" y="1752998"/>
            <a:ext cx="273882" cy="286812"/>
          </a:xfrm>
          <a:prstGeom prst="ellipse">
            <a:avLst/>
          </a:prstGeom>
          <a:solidFill>
            <a:srgbClr val="A0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D15A1D7-4B40-9874-8E4C-DC2801355290}"/>
              </a:ext>
            </a:extLst>
          </p:cNvPr>
          <p:cNvSpPr/>
          <p:nvPr/>
        </p:nvSpPr>
        <p:spPr>
          <a:xfrm>
            <a:off x="2052102" y="1752998"/>
            <a:ext cx="273882" cy="286812"/>
          </a:xfrm>
          <a:prstGeom prst="ellipse">
            <a:avLst/>
          </a:prstGeom>
          <a:solidFill>
            <a:srgbClr val="5F69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A45672E-FB16-4BFC-7F40-21D875B86DD0}"/>
              </a:ext>
            </a:extLst>
          </p:cNvPr>
          <p:cNvSpPr/>
          <p:nvPr/>
        </p:nvSpPr>
        <p:spPr>
          <a:xfrm>
            <a:off x="427797" y="974551"/>
            <a:ext cx="273882" cy="2868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0821470-27BD-6099-7652-F767A9A5B1EE}"/>
              </a:ext>
            </a:extLst>
          </p:cNvPr>
          <p:cNvSpPr/>
          <p:nvPr/>
        </p:nvSpPr>
        <p:spPr>
          <a:xfrm>
            <a:off x="8549320" y="974551"/>
            <a:ext cx="273882" cy="2868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BEB0AF2-8B4B-62DD-1C42-B6F618A419FA}"/>
              </a:ext>
            </a:extLst>
          </p:cNvPr>
          <p:cNvSpPr/>
          <p:nvPr/>
        </p:nvSpPr>
        <p:spPr>
          <a:xfrm>
            <a:off x="6925017" y="974551"/>
            <a:ext cx="273882" cy="2868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D148BD4-585F-27D1-1DFE-2AEDDDF50F04}"/>
              </a:ext>
            </a:extLst>
          </p:cNvPr>
          <p:cNvSpPr/>
          <p:nvPr/>
        </p:nvSpPr>
        <p:spPr>
          <a:xfrm>
            <a:off x="5300712" y="974551"/>
            <a:ext cx="273882" cy="2868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5D95C5B-69AC-EB52-895B-C4739A66D056}"/>
              </a:ext>
            </a:extLst>
          </p:cNvPr>
          <p:cNvSpPr/>
          <p:nvPr/>
        </p:nvSpPr>
        <p:spPr>
          <a:xfrm>
            <a:off x="3676407" y="974551"/>
            <a:ext cx="273882" cy="2868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F757A3C-9581-5A45-9B25-EE0E71A313F6}"/>
              </a:ext>
            </a:extLst>
          </p:cNvPr>
          <p:cNvSpPr/>
          <p:nvPr/>
        </p:nvSpPr>
        <p:spPr>
          <a:xfrm>
            <a:off x="2052102" y="974551"/>
            <a:ext cx="273882" cy="2868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7" name="제목 2">
            <a:extLst>
              <a:ext uri="{FF2B5EF4-FFF2-40B4-BE49-F238E27FC236}">
                <a16:creationId xmlns:a16="http://schemas.microsoft.com/office/drawing/2014/main" id="{4FE8D422-089B-B166-C75C-B430F5034E94}"/>
              </a:ext>
            </a:extLst>
          </p:cNvPr>
          <p:cNvSpPr txBox="1">
            <a:spLocks/>
          </p:cNvSpPr>
          <p:nvPr/>
        </p:nvSpPr>
        <p:spPr>
          <a:xfrm>
            <a:off x="667477" y="1665571"/>
            <a:ext cx="1274627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marL="0" algn="l" defTabSz="91438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ysClr val="windowText" lastClr="000000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r>
              <a:rPr lang="ko-KR" altLang="en-US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정상</a:t>
            </a:r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데이터 정의</a:t>
            </a:r>
            <a:endParaRPr lang="en-US" altLang="ko-KR" sz="12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8" name="제목 2">
            <a:extLst>
              <a:ext uri="{FF2B5EF4-FFF2-40B4-BE49-F238E27FC236}">
                <a16:creationId xmlns:a16="http://schemas.microsoft.com/office/drawing/2014/main" id="{622F91A0-610D-BB84-BB13-B92836980FB3}"/>
              </a:ext>
            </a:extLst>
          </p:cNvPr>
          <p:cNvSpPr txBox="1">
            <a:spLocks/>
          </p:cNvSpPr>
          <p:nvPr/>
        </p:nvSpPr>
        <p:spPr>
          <a:xfrm>
            <a:off x="2322047" y="1665571"/>
            <a:ext cx="1274627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marL="0" algn="l" defTabSz="91438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ysClr val="windowText" lastClr="000000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r>
              <a:rPr lang="ko-KR" altLang="en-US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이상 데이터 정의</a:t>
            </a:r>
            <a:endParaRPr lang="en-US" altLang="ko-KR" sz="12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9" name="제목 2">
            <a:extLst>
              <a:ext uri="{FF2B5EF4-FFF2-40B4-BE49-F238E27FC236}">
                <a16:creationId xmlns:a16="http://schemas.microsoft.com/office/drawing/2014/main" id="{E5EBEA2D-9F8E-2E69-3F9D-6D141CF8C43C}"/>
              </a:ext>
            </a:extLst>
          </p:cNvPr>
          <p:cNvSpPr txBox="1">
            <a:spLocks/>
          </p:cNvSpPr>
          <p:nvPr/>
        </p:nvSpPr>
        <p:spPr>
          <a:xfrm>
            <a:off x="3946352" y="1665571"/>
            <a:ext cx="1274627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marL="0" algn="l" defTabSz="91438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ysClr val="windowText" lastClr="000000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ETL </a:t>
            </a:r>
            <a:r>
              <a:rPr lang="ko-KR" altLang="en-US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오류 확인</a:t>
            </a:r>
            <a:endParaRPr lang="en-US" altLang="ko-KR" sz="12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0" name="제목 2">
            <a:extLst>
              <a:ext uri="{FF2B5EF4-FFF2-40B4-BE49-F238E27FC236}">
                <a16:creationId xmlns:a16="http://schemas.microsoft.com/office/drawing/2014/main" id="{23A092FE-9BF6-CCB6-261F-67FBF95CB1C8}"/>
              </a:ext>
            </a:extLst>
          </p:cNvPr>
          <p:cNvSpPr txBox="1">
            <a:spLocks/>
          </p:cNvSpPr>
          <p:nvPr/>
        </p:nvSpPr>
        <p:spPr>
          <a:xfrm>
            <a:off x="5558716" y="1665571"/>
            <a:ext cx="1274627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marL="0" algn="l" defTabSz="91438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ysClr val="windowText" lastClr="000000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Detection</a:t>
            </a:r>
          </a:p>
        </p:txBody>
      </p:sp>
      <p:sp>
        <p:nvSpPr>
          <p:cNvPr id="51" name="제목 2">
            <a:extLst>
              <a:ext uri="{FF2B5EF4-FFF2-40B4-BE49-F238E27FC236}">
                <a16:creationId xmlns:a16="http://schemas.microsoft.com/office/drawing/2014/main" id="{887AA06A-EA37-11C5-FA79-13DF4EB5E01C}"/>
              </a:ext>
            </a:extLst>
          </p:cNvPr>
          <p:cNvSpPr txBox="1">
            <a:spLocks/>
          </p:cNvSpPr>
          <p:nvPr/>
        </p:nvSpPr>
        <p:spPr>
          <a:xfrm>
            <a:off x="7194962" y="1665571"/>
            <a:ext cx="1274627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marL="0" algn="l" defTabSz="91438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ysClr val="windowText" lastClr="000000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r>
              <a:rPr lang="ko-KR" altLang="en-US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평가 방법 선정</a:t>
            </a:r>
            <a:endParaRPr lang="en-US" altLang="ko-KR" sz="12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2" name="제목 2">
            <a:extLst>
              <a:ext uri="{FF2B5EF4-FFF2-40B4-BE49-F238E27FC236}">
                <a16:creationId xmlns:a16="http://schemas.microsoft.com/office/drawing/2014/main" id="{2E6E659A-7F28-F318-A85D-EE81CFE9672B}"/>
              </a:ext>
            </a:extLst>
          </p:cNvPr>
          <p:cNvSpPr txBox="1">
            <a:spLocks/>
          </p:cNvSpPr>
          <p:nvPr/>
        </p:nvSpPr>
        <p:spPr>
          <a:xfrm>
            <a:off x="8819265" y="1665571"/>
            <a:ext cx="1274627" cy="548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marL="0" algn="l" defTabSz="91438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ysClr val="windowText" lastClr="000000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r>
              <a:rPr lang="ko-KR" altLang="en-US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모니터링 및</a:t>
            </a:r>
            <a:endParaRPr lang="en-US" altLang="ko-KR" sz="12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대응 프로세스 </a:t>
            </a:r>
            <a:endParaRPr lang="en-US" altLang="ko-KR" sz="12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도입</a:t>
            </a:r>
            <a:endParaRPr lang="en-US" altLang="ko-KR" sz="12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C26849B-6B98-C2FF-512B-735DD0F17C20}"/>
              </a:ext>
            </a:extLst>
          </p:cNvPr>
          <p:cNvCxnSpPr>
            <a:stCxn id="44" idx="4"/>
            <a:endCxn id="32" idx="0"/>
          </p:cNvCxnSpPr>
          <p:nvPr/>
        </p:nvCxnSpPr>
        <p:spPr>
          <a:xfrm>
            <a:off x="3813348" y="1261363"/>
            <a:ext cx="0" cy="4916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57B12FF-5396-BDA9-80CE-8FD94279D7A0}"/>
              </a:ext>
            </a:extLst>
          </p:cNvPr>
          <p:cNvCxnSpPr>
            <a:cxnSpLocks/>
            <a:stCxn id="45" idx="4"/>
            <a:endCxn id="33" idx="0"/>
          </p:cNvCxnSpPr>
          <p:nvPr/>
        </p:nvCxnSpPr>
        <p:spPr>
          <a:xfrm>
            <a:off x="2189043" y="1261363"/>
            <a:ext cx="0" cy="4916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A24C2C1-B2B1-C1F2-93B7-814045BAA69E}"/>
              </a:ext>
            </a:extLst>
          </p:cNvPr>
          <p:cNvCxnSpPr>
            <a:cxnSpLocks/>
            <a:stCxn id="40" idx="4"/>
            <a:endCxn id="28" idx="0"/>
          </p:cNvCxnSpPr>
          <p:nvPr/>
        </p:nvCxnSpPr>
        <p:spPr>
          <a:xfrm>
            <a:off x="564738" y="1261363"/>
            <a:ext cx="0" cy="4916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AD55CDD-47B7-5D6F-EF4A-514ADF4445B2}"/>
              </a:ext>
            </a:extLst>
          </p:cNvPr>
          <p:cNvCxnSpPr>
            <a:cxnSpLocks/>
            <a:stCxn id="43" idx="4"/>
            <a:endCxn id="31" idx="0"/>
          </p:cNvCxnSpPr>
          <p:nvPr/>
        </p:nvCxnSpPr>
        <p:spPr>
          <a:xfrm>
            <a:off x="5437653" y="1261363"/>
            <a:ext cx="0" cy="4916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4B83EB2-150F-C42C-7CB7-508C98F81CD7}"/>
              </a:ext>
            </a:extLst>
          </p:cNvPr>
          <p:cNvCxnSpPr>
            <a:cxnSpLocks/>
            <a:stCxn id="42" idx="4"/>
            <a:endCxn id="30" idx="0"/>
          </p:cNvCxnSpPr>
          <p:nvPr/>
        </p:nvCxnSpPr>
        <p:spPr>
          <a:xfrm>
            <a:off x="7061958" y="1261363"/>
            <a:ext cx="0" cy="4916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4CC7861-9A2A-8DA9-8C54-0371BAC9CE7E}"/>
              </a:ext>
            </a:extLst>
          </p:cNvPr>
          <p:cNvCxnSpPr>
            <a:cxnSpLocks/>
            <a:stCxn id="41" idx="4"/>
            <a:endCxn id="29" idx="0"/>
          </p:cNvCxnSpPr>
          <p:nvPr/>
        </p:nvCxnSpPr>
        <p:spPr>
          <a:xfrm>
            <a:off x="8686261" y="1261363"/>
            <a:ext cx="0" cy="4916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4E80F930-AB70-0112-F627-E6DCB759D093}"/>
              </a:ext>
            </a:extLst>
          </p:cNvPr>
          <p:cNvSpPr/>
          <p:nvPr/>
        </p:nvSpPr>
        <p:spPr>
          <a:xfrm>
            <a:off x="427797" y="2264421"/>
            <a:ext cx="1520273" cy="1729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84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정상 데이터란</a:t>
            </a: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</a:p>
          <a:p>
            <a:pPr defTabSz="914384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Domain Knowledge 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기반으로 특별한 이상이 없는 데이터</a:t>
            </a:r>
            <a:endParaRPr lang="en-US" altLang="ko-KR" sz="12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914384" latinLnBrk="1">
              <a:lnSpc>
                <a:spcPct val="90000"/>
              </a:lnSpc>
              <a:spcBef>
                <a:spcPct val="0"/>
              </a:spcBef>
            </a:pPr>
            <a:endParaRPr lang="en-US" altLang="ko-KR" sz="12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914384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혹은</a:t>
            </a:r>
            <a:endParaRPr lang="en-US" altLang="ko-KR" sz="12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914384" latinLnBrk="1">
              <a:lnSpc>
                <a:spcPct val="90000"/>
              </a:lnSpc>
              <a:spcBef>
                <a:spcPct val="0"/>
              </a:spcBef>
            </a:pPr>
            <a:endParaRPr lang="en-US" altLang="ko-KR" sz="12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914384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이상으로 정의된 데이터 외의 데이터</a:t>
            </a:r>
          </a:p>
        </p:txBody>
      </p:sp>
      <p:sp>
        <p:nvSpPr>
          <p:cNvPr id="1037" name="직사각형 1036">
            <a:extLst>
              <a:ext uri="{FF2B5EF4-FFF2-40B4-BE49-F238E27FC236}">
                <a16:creationId xmlns:a16="http://schemas.microsoft.com/office/drawing/2014/main" id="{3EE74EFD-BF25-CB8E-08D0-9280A77271B1}"/>
              </a:ext>
            </a:extLst>
          </p:cNvPr>
          <p:cNvSpPr/>
          <p:nvPr/>
        </p:nvSpPr>
        <p:spPr>
          <a:xfrm>
            <a:off x="2052102" y="2264421"/>
            <a:ext cx="1520273" cy="1729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84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이상 데이터란</a:t>
            </a: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</a:p>
          <a:p>
            <a:pPr defTabSz="914384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Domain Knowledge 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기반으로 이상으로 정의된 데이터</a:t>
            </a:r>
            <a:endParaRPr lang="en-US" altLang="ko-KR" sz="12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914384" latinLnBrk="1">
              <a:lnSpc>
                <a:spcPct val="90000"/>
              </a:lnSpc>
              <a:spcBef>
                <a:spcPct val="0"/>
              </a:spcBef>
            </a:pPr>
            <a:endParaRPr lang="en-US" altLang="ko-KR" sz="12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914384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혹은</a:t>
            </a:r>
            <a:endParaRPr lang="en-US" altLang="ko-KR" sz="12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914384" latinLnBrk="1">
              <a:lnSpc>
                <a:spcPct val="90000"/>
              </a:lnSpc>
              <a:spcBef>
                <a:spcPct val="0"/>
              </a:spcBef>
            </a:pPr>
            <a:endParaRPr lang="en-US" altLang="ko-KR" sz="12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914384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사전에 감지하고 있는 데이터</a:t>
            </a:r>
          </a:p>
        </p:txBody>
      </p:sp>
      <p:sp>
        <p:nvSpPr>
          <p:cNvPr id="1038" name="직사각형 1037">
            <a:extLst>
              <a:ext uri="{FF2B5EF4-FFF2-40B4-BE49-F238E27FC236}">
                <a16:creationId xmlns:a16="http://schemas.microsoft.com/office/drawing/2014/main" id="{59DB8E76-4ECF-7200-7AD8-380A4FCECCA2}"/>
              </a:ext>
            </a:extLst>
          </p:cNvPr>
          <p:cNvSpPr/>
          <p:nvPr/>
        </p:nvSpPr>
        <p:spPr>
          <a:xfrm>
            <a:off x="3676407" y="2264421"/>
            <a:ext cx="1520273" cy="1729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84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정합성 검증 필요</a:t>
            </a:r>
            <a:endParaRPr lang="en-US" altLang="ko-KR" sz="12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914384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수집</a:t>
            </a: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추출 과정에서 오류가 없는가</a:t>
            </a: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pPr defTabSz="914384" latinLnBrk="1">
              <a:lnSpc>
                <a:spcPct val="90000"/>
              </a:lnSpc>
              <a:spcBef>
                <a:spcPct val="0"/>
              </a:spcBef>
            </a:pPr>
            <a:endParaRPr lang="en-US" altLang="ko-KR" sz="12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914384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데이터 </a:t>
            </a: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ETL 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과정</a:t>
            </a:r>
            <a:endParaRPr lang="en-US" altLang="ko-KR" sz="12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914384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Extract Transform Load 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별 이슈 확인</a:t>
            </a:r>
            <a:endParaRPr lang="en-US" altLang="ko-KR" sz="12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914384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</a:t>
            </a: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센서 </a:t>
            </a:r>
            <a:r>
              <a:rPr lang="ko-KR" altLang="en-US" sz="1200" dirty="0" err="1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고장값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확인</a:t>
            </a:r>
            <a:endParaRPr lang="en-US" altLang="ko-KR" sz="12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914384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</a:t>
            </a: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</a:t>
            </a:r>
            <a:r>
              <a:rPr lang="ko-KR" altLang="en-US" sz="1200" dirty="0" err="1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결측치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확인</a:t>
            </a:r>
          </a:p>
        </p:txBody>
      </p: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44365A9D-179A-A3E0-3CAD-567276063978}"/>
              </a:ext>
            </a:extLst>
          </p:cNvPr>
          <p:cNvSpPr/>
          <p:nvPr/>
        </p:nvSpPr>
        <p:spPr>
          <a:xfrm>
            <a:off x="5300712" y="2264421"/>
            <a:ext cx="1520273" cy="1729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84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데이터 타입</a:t>
            </a: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유무</a:t>
            </a: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Train Data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따라 하기 표와 같이 나눌 수 있음</a:t>
            </a: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defTabSz="914384" latinLnBrk="1">
              <a:lnSpc>
                <a:spcPct val="90000"/>
              </a:lnSpc>
              <a:spcBef>
                <a:spcPct val="0"/>
              </a:spcBef>
            </a:pPr>
            <a:endParaRPr lang="en-US" altLang="ko-KR" sz="12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914384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데이터에 적절한 방법으로 </a:t>
            </a: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Detection 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수행</a:t>
            </a:r>
            <a:endParaRPr lang="en-US" altLang="ko-KR" sz="12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914384" latinLnBrk="1">
              <a:lnSpc>
                <a:spcPct val="90000"/>
              </a:lnSpc>
              <a:spcBef>
                <a:spcPct val="0"/>
              </a:spcBef>
            </a:pPr>
            <a:endParaRPr lang="en-US" altLang="ko-KR" sz="12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914384" latinLnBrk="1">
              <a:lnSpc>
                <a:spcPct val="90000"/>
              </a:lnSpc>
              <a:spcBef>
                <a:spcPct val="0"/>
              </a:spcBef>
            </a:pPr>
            <a:endParaRPr lang="en-US" altLang="ko-KR" sz="12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40" name="직사각형 1039">
            <a:extLst>
              <a:ext uri="{FF2B5EF4-FFF2-40B4-BE49-F238E27FC236}">
                <a16:creationId xmlns:a16="http://schemas.microsoft.com/office/drawing/2014/main" id="{95964EEF-BD2D-425D-5330-37327F4A18A3}"/>
              </a:ext>
            </a:extLst>
          </p:cNvPr>
          <p:cNvSpPr/>
          <p:nvPr/>
        </p:nvSpPr>
        <p:spPr>
          <a:xfrm>
            <a:off x="6925017" y="2264421"/>
            <a:ext cx="2884905" cy="1729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84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평가방법 선정</a:t>
            </a:r>
            <a:endParaRPr lang="en-US" altLang="ko-KR" sz="12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914384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결과를 평가하기 위한 </a:t>
            </a: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Threshold 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설정</a:t>
            </a:r>
            <a:b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(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현장 협의 필요</a:t>
            </a: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pPr defTabSz="914384" latinLnBrk="1">
              <a:lnSpc>
                <a:spcPct val="90000"/>
              </a:lnSpc>
              <a:spcBef>
                <a:spcPct val="0"/>
              </a:spcBef>
            </a:pPr>
            <a:endParaRPr lang="en-US" altLang="ko-KR" sz="12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914384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 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현업 모니터링 설계</a:t>
            </a:r>
            <a:endParaRPr lang="en-US" altLang="ko-KR" sz="12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914384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2. 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이상 감지 후 점검하기 위한 </a:t>
            </a:r>
            <a:b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Action 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프로세스 설계</a:t>
            </a:r>
            <a:endParaRPr lang="en-US" altLang="ko-KR" sz="12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914384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3. False Alarm 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이벤트에 대한 대응체계 수립</a:t>
            </a:r>
            <a:endParaRPr lang="en-US" altLang="ko-KR" sz="12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914384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4. </a:t>
            </a:r>
            <a:r>
              <a:rPr lang="ko-KR" altLang="en-US" sz="1200" dirty="0" err="1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재학습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체계 수립</a:t>
            </a:r>
            <a:endParaRPr lang="en-US" altLang="ko-KR" sz="12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041" name="표 4">
            <a:extLst>
              <a:ext uri="{FF2B5EF4-FFF2-40B4-BE49-F238E27FC236}">
                <a16:creationId xmlns:a16="http://schemas.microsoft.com/office/drawing/2014/main" id="{EB609DD5-C7AA-4BAD-C2D5-68AB40200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6886"/>
              </p:ext>
            </p:extLst>
          </p:nvPr>
        </p:nvGraphicFramePr>
        <p:xfrm>
          <a:off x="452095" y="4377449"/>
          <a:ext cx="4768884" cy="1958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21">
                  <a:extLst>
                    <a:ext uri="{9D8B030D-6E8A-4147-A177-3AD203B41FA5}">
                      <a16:colId xmlns:a16="http://schemas.microsoft.com/office/drawing/2014/main" val="2504883494"/>
                    </a:ext>
                  </a:extLst>
                </a:gridCol>
                <a:gridCol w="1192221">
                  <a:extLst>
                    <a:ext uri="{9D8B030D-6E8A-4147-A177-3AD203B41FA5}">
                      <a16:colId xmlns:a16="http://schemas.microsoft.com/office/drawing/2014/main" val="2378779928"/>
                    </a:ext>
                  </a:extLst>
                </a:gridCol>
                <a:gridCol w="1192221">
                  <a:extLst>
                    <a:ext uri="{9D8B030D-6E8A-4147-A177-3AD203B41FA5}">
                      <a16:colId xmlns:a16="http://schemas.microsoft.com/office/drawing/2014/main" val="3553038290"/>
                    </a:ext>
                  </a:extLst>
                </a:gridCol>
                <a:gridCol w="1192221">
                  <a:extLst>
                    <a:ext uri="{9D8B030D-6E8A-4147-A177-3AD203B41FA5}">
                      <a16:colId xmlns:a16="http://schemas.microsoft.com/office/drawing/2014/main" val="32264770"/>
                    </a:ext>
                  </a:extLst>
                </a:gridCol>
              </a:tblGrid>
              <a:tr h="313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학습 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패턴 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데이터 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데이터 종류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893455"/>
                  </a:ext>
                </a:extLst>
              </a:tr>
              <a:tr h="627813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지도 학습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(Supervised)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이상 탐지</a:t>
                      </a:r>
                      <a:b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</a:b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(Outlier/Abnormal</a:t>
                      </a:r>
                    </a:p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 Detection)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단변량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데이터</a:t>
                      </a:r>
                      <a:b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</a:b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(Univariate)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시계열 데이터</a:t>
                      </a:r>
                      <a:b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</a:b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(Time-Series)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28604"/>
                  </a:ext>
                </a:extLst>
              </a:tr>
              <a:tr h="563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반 지도 학습</a:t>
                      </a:r>
                      <a:b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</a:b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SemiSupervised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신규성 이상 탐지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(Novelty Detection)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다변량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 데이터</a:t>
                      </a:r>
                      <a:b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</a:b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(Multivariate)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비 시계열 데이터</a:t>
                      </a:r>
                      <a:b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</a:b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(Non Time- Series)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99831"/>
                  </a:ext>
                </a:extLst>
              </a:tr>
              <a:tr h="453421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비지도 학습</a:t>
                      </a:r>
                      <a:b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</a:b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(Unsupervised)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en-US" altLang="ko-KR" sz="1000" b="0" kern="1200" dirty="0">
                        <a:solidFill>
                          <a:schemeClr val="dk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267542"/>
                  </a:ext>
                </a:extLst>
              </a:tr>
            </a:tbl>
          </a:graphicData>
        </a:graphic>
      </p:graphicFrame>
      <p:sp>
        <p:nvSpPr>
          <p:cNvPr id="1043" name="제목 2">
            <a:extLst>
              <a:ext uri="{FF2B5EF4-FFF2-40B4-BE49-F238E27FC236}">
                <a16:creationId xmlns:a16="http://schemas.microsoft.com/office/drawing/2014/main" id="{F36BB5C1-C2D2-A1B7-61BF-C962745184F9}"/>
              </a:ext>
            </a:extLst>
          </p:cNvPr>
          <p:cNvSpPr txBox="1">
            <a:spLocks/>
          </p:cNvSpPr>
          <p:nvPr/>
        </p:nvSpPr>
        <p:spPr>
          <a:xfrm>
            <a:off x="452095" y="4003210"/>
            <a:ext cx="1761247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marL="0" algn="l" defTabSz="91438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ysClr val="windowText" lastClr="000000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Anomaly Detection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종류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46" name="제목 2">
            <a:extLst>
              <a:ext uri="{FF2B5EF4-FFF2-40B4-BE49-F238E27FC236}">
                <a16:creationId xmlns:a16="http://schemas.microsoft.com/office/drawing/2014/main" id="{81E64E59-8417-868E-23F7-F6967673E839}"/>
              </a:ext>
            </a:extLst>
          </p:cNvPr>
          <p:cNvSpPr txBox="1">
            <a:spLocks/>
          </p:cNvSpPr>
          <p:nvPr/>
        </p:nvSpPr>
        <p:spPr>
          <a:xfrm>
            <a:off x="5486356" y="4003210"/>
            <a:ext cx="2052110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marL="0" algn="l" defTabSz="91438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ysClr val="windowText" lastClr="000000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예시 프로세스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–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설비 이상 탐지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pSp>
        <p:nvGrpSpPr>
          <p:cNvPr id="1078" name="그룹 1077">
            <a:extLst>
              <a:ext uri="{FF2B5EF4-FFF2-40B4-BE49-F238E27FC236}">
                <a16:creationId xmlns:a16="http://schemas.microsoft.com/office/drawing/2014/main" id="{1DC527A1-90F3-E992-7CF3-F77BBA7A9CAF}"/>
              </a:ext>
            </a:extLst>
          </p:cNvPr>
          <p:cNvGrpSpPr/>
          <p:nvPr/>
        </p:nvGrpSpPr>
        <p:grpSpPr>
          <a:xfrm>
            <a:off x="5582791" y="4300927"/>
            <a:ext cx="4251430" cy="461665"/>
            <a:chOff x="5558492" y="4444397"/>
            <a:chExt cx="4251430" cy="461665"/>
          </a:xfrm>
        </p:grpSpPr>
        <p:grpSp>
          <p:nvGrpSpPr>
            <p:cNvPr id="1062" name="그룹 1061">
              <a:extLst>
                <a:ext uri="{FF2B5EF4-FFF2-40B4-BE49-F238E27FC236}">
                  <a16:creationId xmlns:a16="http://schemas.microsoft.com/office/drawing/2014/main" id="{C24EAB54-FB2F-2993-41B0-8A5B26E60D00}"/>
                </a:ext>
              </a:extLst>
            </p:cNvPr>
            <p:cNvGrpSpPr/>
            <p:nvPr/>
          </p:nvGrpSpPr>
          <p:grpSpPr>
            <a:xfrm>
              <a:off x="5558492" y="4444397"/>
              <a:ext cx="1514307" cy="461665"/>
              <a:chOff x="5558492" y="4444397"/>
              <a:chExt cx="1514307" cy="461665"/>
            </a:xfrm>
          </p:grpSpPr>
          <p:sp>
            <p:nvSpPr>
              <p:cNvPr id="1051" name="타원 1050">
                <a:extLst>
                  <a:ext uri="{FF2B5EF4-FFF2-40B4-BE49-F238E27FC236}">
                    <a16:creationId xmlns:a16="http://schemas.microsoft.com/office/drawing/2014/main" id="{7B291BC1-915F-7CB4-89D1-D340EDC5656B}"/>
                  </a:ext>
                </a:extLst>
              </p:cNvPr>
              <p:cNvSpPr/>
              <p:nvPr/>
            </p:nvSpPr>
            <p:spPr>
              <a:xfrm>
                <a:off x="5558492" y="4531824"/>
                <a:ext cx="273882" cy="286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5" name="제목 2">
                <a:extLst>
                  <a:ext uri="{FF2B5EF4-FFF2-40B4-BE49-F238E27FC236}">
                    <a16:creationId xmlns:a16="http://schemas.microsoft.com/office/drawing/2014/main" id="{539419F0-F33C-9D94-6F8F-0F4F1ACACE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98172" y="4444397"/>
                <a:ext cx="1274627" cy="461665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>
                <a:lvl1pPr marL="0" algn="l" defTabSz="914384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ko-KR" altLang="en-US" sz="2400" kern="1200" dirty="0">
                    <a:solidFill>
                      <a:sysClr val="windowText" lastClr="000000"/>
                    </a:solidFill>
                    <a:effectLst/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</a:lstStyle>
              <a:p>
                <a:r>
                  <a:rPr lang="ko-KR" altLang="en-US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센서 데이터 수집</a:t>
                </a:r>
                <a:endParaRPr lang="en-US" altLang="ko-KR" sz="12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p:grpSp>
        <p:sp>
          <p:nvSpPr>
            <p:cNvPr id="1072" name="직사각형 1071">
              <a:extLst>
                <a:ext uri="{FF2B5EF4-FFF2-40B4-BE49-F238E27FC236}">
                  <a16:creationId xmlns:a16="http://schemas.microsoft.com/office/drawing/2014/main" id="{871FFD54-6166-B836-35A2-4A13370CEC67}"/>
                </a:ext>
              </a:extLst>
            </p:cNvPr>
            <p:cNvSpPr/>
            <p:nvPr/>
          </p:nvSpPr>
          <p:spPr>
            <a:xfrm>
              <a:off x="7278208" y="4503444"/>
              <a:ext cx="2531714" cy="3608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84" latinLnBrk="1">
                <a:lnSpc>
                  <a:spcPct val="90000"/>
                </a:lnSpc>
                <a:spcBef>
                  <a:spcPct val="0"/>
                </a:spcBef>
              </a:pPr>
              <a:r>
                <a:rPr lang="ko-KR" altLang="en-US" sz="1200" dirty="0">
                  <a:solidFill>
                    <a:sysClr val="windowText" lastClr="00000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데이터 수집 방법 결정 및 수집</a:t>
              </a:r>
              <a:endPara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pPr defTabSz="914384" latinLnBrk="1">
                <a:lnSpc>
                  <a:spcPct val="90000"/>
                </a:lnSpc>
                <a:spcBef>
                  <a:spcPct val="0"/>
                </a:spcBef>
              </a:pPr>
              <a:r>
                <a:rPr lang="ko-KR" altLang="en-US" sz="1200" dirty="0">
                  <a:solidFill>
                    <a:sysClr val="windowText" lastClr="00000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실시간 센서 데이터 수집 체계 구축필요</a:t>
              </a:r>
            </a:p>
          </p:txBody>
        </p:sp>
      </p:grpSp>
      <p:grpSp>
        <p:nvGrpSpPr>
          <p:cNvPr id="1079" name="그룹 1078">
            <a:extLst>
              <a:ext uri="{FF2B5EF4-FFF2-40B4-BE49-F238E27FC236}">
                <a16:creationId xmlns:a16="http://schemas.microsoft.com/office/drawing/2014/main" id="{79E5DCA0-0E8E-B31A-ECCF-B215534AA556}"/>
              </a:ext>
            </a:extLst>
          </p:cNvPr>
          <p:cNvGrpSpPr/>
          <p:nvPr/>
        </p:nvGrpSpPr>
        <p:grpSpPr>
          <a:xfrm>
            <a:off x="5598893" y="4842351"/>
            <a:ext cx="4235328" cy="461665"/>
            <a:chOff x="5574594" y="5060373"/>
            <a:chExt cx="4235328" cy="461665"/>
          </a:xfrm>
        </p:grpSpPr>
        <p:grpSp>
          <p:nvGrpSpPr>
            <p:cNvPr id="1061" name="그룹 1060">
              <a:extLst>
                <a:ext uri="{FF2B5EF4-FFF2-40B4-BE49-F238E27FC236}">
                  <a16:creationId xmlns:a16="http://schemas.microsoft.com/office/drawing/2014/main" id="{A7134F19-AC74-A749-D19B-BC4804860FE7}"/>
                </a:ext>
              </a:extLst>
            </p:cNvPr>
            <p:cNvGrpSpPr/>
            <p:nvPr/>
          </p:nvGrpSpPr>
          <p:grpSpPr>
            <a:xfrm>
              <a:off x="5574594" y="5060373"/>
              <a:ext cx="1544572" cy="461665"/>
              <a:chOff x="5574594" y="4935395"/>
              <a:chExt cx="1544572" cy="461665"/>
            </a:xfrm>
          </p:grpSpPr>
          <p:sp>
            <p:nvSpPr>
              <p:cNvPr id="1054" name="타원 1053">
                <a:extLst>
                  <a:ext uri="{FF2B5EF4-FFF2-40B4-BE49-F238E27FC236}">
                    <a16:creationId xmlns:a16="http://schemas.microsoft.com/office/drawing/2014/main" id="{B55741C9-D58A-5975-D34C-45F806F36763}"/>
                  </a:ext>
                </a:extLst>
              </p:cNvPr>
              <p:cNvSpPr/>
              <p:nvPr/>
            </p:nvSpPr>
            <p:spPr>
              <a:xfrm>
                <a:off x="5574594" y="5022822"/>
                <a:ext cx="273882" cy="286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6" name="제목 2">
                <a:extLst>
                  <a:ext uri="{FF2B5EF4-FFF2-40B4-BE49-F238E27FC236}">
                    <a16:creationId xmlns:a16="http://schemas.microsoft.com/office/drawing/2014/main" id="{C3CD8294-E9AC-2BD8-57AB-01F27D6FC0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4539" y="4935395"/>
                <a:ext cx="1274627" cy="461665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>
                <a:lvl1pPr marL="0" algn="l" defTabSz="914384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ko-KR" altLang="en-US" sz="2400" kern="1200" dirty="0">
                    <a:solidFill>
                      <a:sysClr val="windowText" lastClr="000000"/>
                    </a:solidFill>
                    <a:effectLst/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</a:lstStyle>
              <a:p>
                <a:r>
                  <a:rPr lang="ko-KR" altLang="en-US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이상 증상 정의</a:t>
                </a:r>
                <a:endParaRPr lang="en-US" altLang="ko-KR" sz="12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p:grpSp>
        <p:sp>
          <p:nvSpPr>
            <p:cNvPr id="1073" name="직사각형 1072">
              <a:extLst>
                <a:ext uri="{FF2B5EF4-FFF2-40B4-BE49-F238E27FC236}">
                  <a16:creationId xmlns:a16="http://schemas.microsoft.com/office/drawing/2014/main" id="{74EC33E5-18E9-0E34-EFDA-DBD7E72F6CB9}"/>
                </a:ext>
              </a:extLst>
            </p:cNvPr>
            <p:cNvSpPr/>
            <p:nvPr/>
          </p:nvSpPr>
          <p:spPr>
            <a:xfrm>
              <a:off x="7278208" y="5105116"/>
              <a:ext cx="2531714" cy="3608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84" latinLnBrk="1">
                <a:lnSpc>
                  <a:spcPct val="90000"/>
                </a:lnSpc>
                <a:spcBef>
                  <a:spcPct val="0"/>
                </a:spcBef>
              </a:pPr>
              <a:r>
                <a:rPr lang="ko-KR" altLang="en-US" sz="1200" dirty="0">
                  <a:solidFill>
                    <a:sysClr val="windowText" lastClr="00000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고장 나기 전 이상 증상에 대한 정의</a:t>
              </a:r>
              <a:endPara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pPr defTabSz="914384" latinLnBrk="1">
                <a:lnSpc>
                  <a:spcPct val="90000"/>
                </a:lnSpc>
                <a:spcBef>
                  <a:spcPct val="0"/>
                </a:spcBef>
              </a:pPr>
              <a:r>
                <a:rPr lang="ko-KR" altLang="en-US" sz="1200" dirty="0">
                  <a:solidFill>
                    <a:sysClr val="windowText" lastClr="00000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현장 미팅을 통해 사전 이상 증상을 정의</a:t>
              </a:r>
            </a:p>
          </p:txBody>
        </p:sp>
      </p:grpSp>
      <p:grpSp>
        <p:nvGrpSpPr>
          <p:cNvPr id="1080" name="그룹 1079">
            <a:extLst>
              <a:ext uri="{FF2B5EF4-FFF2-40B4-BE49-F238E27FC236}">
                <a16:creationId xmlns:a16="http://schemas.microsoft.com/office/drawing/2014/main" id="{3E6E134A-11AA-8F70-F0EC-2660775BAFD7}"/>
              </a:ext>
            </a:extLst>
          </p:cNvPr>
          <p:cNvGrpSpPr/>
          <p:nvPr/>
        </p:nvGrpSpPr>
        <p:grpSpPr>
          <a:xfrm>
            <a:off x="5594956" y="5383775"/>
            <a:ext cx="4239265" cy="461665"/>
            <a:chOff x="5570657" y="5564520"/>
            <a:chExt cx="4239265" cy="461665"/>
          </a:xfrm>
        </p:grpSpPr>
        <p:grpSp>
          <p:nvGrpSpPr>
            <p:cNvPr id="1060" name="그룹 1059">
              <a:extLst>
                <a:ext uri="{FF2B5EF4-FFF2-40B4-BE49-F238E27FC236}">
                  <a16:creationId xmlns:a16="http://schemas.microsoft.com/office/drawing/2014/main" id="{E3367496-9BC7-C23B-3248-3BDA64745D86}"/>
                </a:ext>
              </a:extLst>
            </p:cNvPr>
            <p:cNvGrpSpPr/>
            <p:nvPr/>
          </p:nvGrpSpPr>
          <p:grpSpPr>
            <a:xfrm>
              <a:off x="5570657" y="5564520"/>
              <a:ext cx="1544572" cy="461665"/>
              <a:chOff x="5570657" y="5465838"/>
              <a:chExt cx="1544572" cy="461665"/>
            </a:xfrm>
          </p:grpSpPr>
          <p:sp>
            <p:nvSpPr>
              <p:cNvPr id="1053" name="타원 1052">
                <a:extLst>
                  <a:ext uri="{FF2B5EF4-FFF2-40B4-BE49-F238E27FC236}">
                    <a16:creationId xmlns:a16="http://schemas.microsoft.com/office/drawing/2014/main" id="{53DAF071-C8CB-30F0-8802-4849361AD914}"/>
                  </a:ext>
                </a:extLst>
              </p:cNvPr>
              <p:cNvSpPr/>
              <p:nvPr/>
            </p:nvSpPr>
            <p:spPr>
              <a:xfrm>
                <a:off x="5570657" y="5553265"/>
                <a:ext cx="273882" cy="286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57" name="제목 2">
                <a:extLst>
                  <a:ext uri="{FF2B5EF4-FFF2-40B4-BE49-F238E27FC236}">
                    <a16:creationId xmlns:a16="http://schemas.microsoft.com/office/drawing/2014/main" id="{D1D93694-C304-EBDB-9211-3BAFEBAF3C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0602" y="5465838"/>
                <a:ext cx="1274627" cy="461665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>
                <a:lvl1pPr marL="0" algn="l" defTabSz="914384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ko-KR" altLang="en-US" sz="2400" kern="1200" dirty="0">
                    <a:solidFill>
                      <a:sysClr val="windowText" lastClr="000000"/>
                    </a:solidFill>
                    <a:effectLst/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</a:lstStyle>
              <a:p>
                <a:r>
                  <a:rPr lang="ko-KR" altLang="en-US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예측 모델링</a:t>
                </a:r>
                <a:endParaRPr lang="en-US" altLang="ko-KR" sz="12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p:grpSp>
        <p:sp>
          <p:nvSpPr>
            <p:cNvPr id="1075" name="직사각형 1074">
              <a:extLst>
                <a:ext uri="{FF2B5EF4-FFF2-40B4-BE49-F238E27FC236}">
                  <a16:creationId xmlns:a16="http://schemas.microsoft.com/office/drawing/2014/main" id="{E2626A4A-7F7F-0B37-F68D-36EC9C44E351}"/>
                </a:ext>
              </a:extLst>
            </p:cNvPr>
            <p:cNvSpPr/>
            <p:nvPr/>
          </p:nvSpPr>
          <p:spPr>
            <a:xfrm>
              <a:off x="7278208" y="5614951"/>
              <a:ext cx="2531714" cy="3608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84" latinLnBrk="1">
                <a:lnSpc>
                  <a:spcPct val="90000"/>
                </a:lnSpc>
                <a:spcBef>
                  <a:spcPct val="0"/>
                </a:spcBef>
              </a:pPr>
              <a:r>
                <a:rPr lang="ko-KR" altLang="en-US" sz="1200" dirty="0">
                  <a:solidFill>
                    <a:sysClr val="windowText" lastClr="00000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이상 증상을 예측하기 위한  </a:t>
              </a:r>
              <a:r>
                <a:rPr lang="en-US" altLang="ko-KR" sz="1200" dirty="0">
                  <a:solidFill>
                    <a:sysClr val="windowText" lastClr="00000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Classification </a:t>
              </a:r>
              <a:r>
                <a:rPr lang="ko-KR" altLang="en-US" sz="1200" dirty="0">
                  <a:solidFill>
                    <a:sysClr val="windowText" lastClr="00000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분류 모델링 이용</a:t>
              </a:r>
            </a:p>
          </p:txBody>
        </p:sp>
      </p:grpSp>
      <p:grpSp>
        <p:nvGrpSpPr>
          <p:cNvPr id="1081" name="그룹 1080">
            <a:extLst>
              <a:ext uri="{FF2B5EF4-FFF2-40B4-BE49-F238E27FC236}">
                <a16:creationId xmlns:a16="http://schemas.microsoft.com/office/drawing/2014/main" id="{DE769E1B-9A9B-DD64-5C24-7F152BE9D075}"/>
              </a:ext>
            </a:extLst>
          </p:cNvPr>
          <p:cNvGrpSpPr/>
          <p:nvPr/>
        </p:nvGrpSpPr>
        <p:grpSpPr>
          <a:xfrm>
            <a:off x="5598893" y="5925198"/>
            <a:ext cx="4235328" cy="461665"/>
            <a:chOff x="5574594" y="6068668"/>
            <a:chExt cx="4235328" cy="461665"/>
          </a:xfrm>
        </p:grpSpPr>
        <p:grpSp>
          <p:nvGrpSpPr>
            <p:cNvPr id="1059" name="그룹 1058">
              <a:extLst>
                <a:ext uri="{FF2B5EF4-FFF2-40B4-BE49-F238E27FC236}">
                  <a16:creationId xmlns:a16="http://schemas.microsoft.com/office/drawing/2014/main" id="{BD617864-0168-CA91-0EC5-45316D87ED7F}"/>
                </a:ext>
              </a:extLst>
            </p:cNvPr>
            <p:cNvGrpSpPr/>
            <p:nvPr/>
          </p:nvGrpSpPr>
          <p:grpSpPr>
            <a:xfrm>
              <a:off x="5574594" y="6068668"/>
              <a:ext cx="1532631" cy="461665"/>
              <a:chOff x="5574594" y="5956839"/>
              <a:chExt cx="1532631" cy="461665"/>
            </a:xfrm>
          </p:grpSpPr>
          <p:sp>
            <p:nvSpPr>
              <p:cNvPr id="1052" name="타원 1051">
                <a:extLst>
                  <a:ext uri="{FF2B5EF4-FFF2-40B4-BE49-F238E27FC236}">
                    <a16:creationId xmlns:a16="http://schemas.microsoft.com/office/drawing/2014/main" id="{8D852B29-346F-E0CD-DA9C-111D0D4AECB6}"/>
                  </a:ext>
                </a:extLst>
              </p:cNvPr>
              <p:cNvSpPr/>
              <p:nvPr/>
            </p:nvSpPr>
            <p:spPr>
              <a:xfrm>
                <a:off x="5574594" y="6044266"/>
                <a:ext cx="273882" cy="286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58" name="제목 2">
                <a:extLst>
                  <a:ext uri="{FF2B5EF4-FFF2-40B4-BE49-F238E27FC236}">
                    <a16:creationId xmlns:a16="http://schemas.microsoft.com/office/drawing/2014/main" id="{9C3AA490-1F09-91E6-11C0-9352937917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32598" y="5956839"/>
                <a:ext cx="1274627" cy="461665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>
                <a:lvl1pPr marL="0" algn="l" defTabSz="914384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ko-KR" altLang="en-US" sz="2400" kern="1200" dirty="0">
                    <a:solidFill>
                      <a:sysClr val="windowText" lastClr="000000"/>
                    </a:solidFill>
                    <a:effectLst/>
                    <a:latin typeface="HY견고딕" pitchFamily="18" charset="-127"/>
                    <a:ea typeface="HY견고딕" pitchFamily="18" charset="-127"/>
                    <a:cs typeface="+mn-cs"/>
                  </a:defRPr>
                </a:lvl1pPr>
              </a:lstStyle>
              <a:p>
                <a:r>
                  <a:rPr lang="ko-KR" altLang="en-US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성능 평가 및 현장 적용</a:t>
                </a:r>
                <a:endParaRPr lang="en-US" altLang="ko-KR" sz="12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p:grpSp>
        <p:sp>
          <p:nvSpPr>
            <p:cNvPr id="1076" name="직사각형 1075">
              <a:extLst>
                <a:ext uri="{FF2B5EF4-FFF2-40B4-BE49-F238E27FC236}">
                  <a16:creationId xmlns:a16="http://schemas.microsoft.com/office/drawing/2014/main" id="{D1B318CD-FFB5-129F-CCEC-21AA6DC42DA3}"/>
                </a:ext>
              </a:extLst>
            </p:cNvPr>
            <p:cNvSpPr/>
            <p:nvPr/>
          </p:nvSpPr>
          <p:spPr>
            <a:xfrm>
              <a:off x="7278208" y="6119099"/>
              <a:ext cx="2531714" cy="3608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84" latinLnBrk="1">
                <a:lnSpc>
                  <a:spcPct val="90000"/>
                </a:lnSpc>
                <a:spcBef>
                  <a:spcPct val="0"/>
                </a:spcBef>
              </a:pPr>
              <a:r>
                <a:rPr lang="ko-KR" altLang="en-US" sz="1200" dirty="0">
                  <a:solidFill>
                    <a:sysClr val="windowText" lastClr="00000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중요 인자 관리용 모니터링 시스템 구축</a:t>
              </a:r>
              <a:endPara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pPr defTabSz="914384" latinLnBrk="1">
                <a:lnSpc>
                  <a:spcPct val="90000"/>
                </a:lnSpc>
                <a:spcBef>
                  <a:spcPct val="0"/>
                </a:spcBef>
              </a:pPr>
              <a:r>
                <a:rPr lang="ko-KR" altLang="en-US" sz="1200" dirty="0">
                  <a:solidFill>
                    <a:sysClr val="windowText" lastClr="00000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고장이 났을 때의 프로시저를 구축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441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E742386C-1B9D-E594-2677-C375E7E4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243468"/>
            <a:ext cx="8856984" cy="461665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Anomaly Detection Process (2/2)</a:t>
            </a: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BA17EA0A-ECB2-4CE8-798D-EA75B191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97300" y="6521476"/>
            <a:ext cx="2311400" cy="365125"/>
          </a:xfrm>
        </p:spPr>
        <p:txBody>
          <a:bodyPr/>
          <a:lstStyle/>
          <a:p>
            <a:fld id="{894FE9F2-F6D9-4314-BC1E-48BA24DD5743}" type="slidenum"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pPr/>
              <a:t>6</a:t>
            </a:fld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73F1B021-E9FB-681A-3465-21D4AA99617A}"/>
              </a:ext>
            </a:extLst>
          </p:cNvPr>
          <p:cNvCxnSpPr>
            <a:cxnSpLocks/>
          </p:cNvCxnSpPr>
          <p:nvPr/>
        </p:nvCxnSpPr>
        <p:spPr>
          <a:xfrm>
            <a:off x="344488" y="681051"/>
            <a:ext cx="92170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EA02B77-9F6B-C722-3AA1-30D93181A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8" y="1209170"/>
            <a:ext cx="5466869" cy="4733160"/>
          </a:xfrm>
          <a:prstGeom prst="rect">
            <a:avLst/>
          </a:prstGeom>
        </p:spPr>
      </p:pic>
      <p:sp>
        <p:nvSpPr>
          <p:cNvPr id="5" name="제목 2">
            <a:extLst>
              <a:ext uri="{FF2B5EF4-FFF2-40B4-BE49-F238E27FC236}">
                <a16:creationId xmlns:a16="http://schemas.microsoft.com/office/drawing/2014/main" id="{14B4094A-685C-6428-7926-83691A9A6942}"/>
              </a:ext>
            </a:extLst>
          </p:cNvPr>
          <p:cNvSpPr txBox="1">
            <a:spLocks/>
          </p:cNvSpPr>
          <p:nvPr/>
        </p:nvSpPr>
        <p:spPr>
          <a:xfrm>
            <a:off x="344488" y="747505"/>
            <a:ext cx="2682345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marL="0" algn="l" defTabSz="91438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ysClr val="windowText" lastClr="000000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예시 프로세스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–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품질 이상 탐지 모니터링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E2F7208-0DA1-3BE2-27E6-56FD5BFDD794}"/>
              </a:ext>
            </a:extLst>
          </p:cNvPr>
          <p:cNvSpPr txBox="1">
            <a:spLocks/>
          </p:cNvSpPr>
          <p:nvPr/>
        </p:nvSpPr>
        <p:spPr>
          <a:xfrm>
            <a:off x="6108700" y="1314451"/>
            <a:ext cx="3022600" cy="266700"/>
          </a:xfrm>
          <a:prstGeom prst="roundRect">
            <a:avLst>
              <a:gd name="adj" fmla="val 23810"/>
            </a:avLst>
          </a:prstGeom>
          <a:solidFill>
            <a:schemeClr val="tx1"/>
          </a:solidFill>
        </p:spPr>
        <p:txBody>
          <a:bodyPr vert="horz" wrap="none" lIns="91440" tIns="45720" rIns="91440" bIns="45720" rtlCol="0" anchor="ctr">
            <a:noAutofit/>
          </a:bodyPr>
          <a:lstStyle>
            <a:lvl1pPr marL="0" algn="l" defTabSz="91438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ysClr val="windowText" lastClr="000000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기대 효과</a:t>
            </a:r>
            <a:r>
              <a:rPr lang="en-US" altLang="ko-KR" sz="1200" b="1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산출</a:t>
            </a:r>
            <a:endParaRPr lang="en-US" altLang="ko-KR" sz="1200" b="1" dirty="0">
              <a:solidFill>
                <a:schemeClr val="bg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5EA075-B9EA-A7BF-D3ED-195DAE552BE1}"/>
              </a:ext>
            </a:extLst>
          </p:cNvPr>
          <p:cNvSpPr/>
          <p:nvPr/>
        </p:nvSpPr>
        <p:spPr>
          <a:xfrm>
            <a:off x="6108699" y="1764235"/>
            <a:ext cx="3022601" cy="360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4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주요 공정 변수 모니터링 전</a:t>
            </a: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후 생산량 비교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2373C3-14EC-E9DC-A225-A1C4E4F0B13C}"/>
              </a:ext>
            </a:extLst>
          </p:cNvPr>
          <p:cNvSpPr/>
          <p:nvPr/>
        </p:nvSpPr>
        <p:spPr>
          <a:xfrm>
            <a:off x="6108699" y="2341856"/>
            <a:ext cx="3022601" cy="360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4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주요 공정 변수 모니터링 전</a:t>
            </a: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후 불량률 비교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065A40-AB18-8C63-4672-6E04A841B5C2}"/>
              </a:ext>
            </a:extLst>
          </p:cNvPr>
          <p:cNvSpPr/>
          <p:nvPr/>
        </p:nvSpPr>
        <p:spPr>
          <a:xfrm>
            <a:off x="6108699" y="2921002"/>
            <a:ext cx="3022601" cy="360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84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주요 공정 변수 모니터링 전</a:t>
            </a: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후 폐기 비용 비교</a:t>
            </a:r>
          </a:p>
        </p:txBody>
      </p:sp>
    </p:spTree>
    <p:extLst>
      <p:ext uri="{BB962C8B-B14F-4D97-AF65-F5344CB8AC3E}">
        <p14:creationId xmlns:p14="http://schemas.microsoft.com/office/powerpoint/2010/main" val="62992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E742386C-1B9D-E594-2677-C375E7E4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243468"/>
            <a:ext cx="8856984" cy="461665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Anomaly Detection Project</a:t>
            </a: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BA17EA0A-ECB2-4CE8-798D-EA75B191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97300" y="6521476"/>
            <a:ext cx="2311400" cy="365125"/>
          </a:xfrm>
        </p:spPr>
        <p:txBody>
          <a:bodyPr/>
          <a:lstStyle/>
          <a:p>
            <a:fld id="{894FE9F2-F6D9-4314-BC1E-48BA24DD5743}" type="slidenum"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pPr/>
              <a:t>7</a:t>
            </a:fld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73F1B021-E9FB-681A-3465-21D4AA99617A}"/>
              </a:ext>
            </a:extLst>
          </p:cNvPr>
          <p:cNvCxnSpPr>
            <a:cxnSpLocks/>
          </p:cNvCxnSpPr>
          <p:nvPr/>
        </p:nvCxnSpPr>
        <p:spPr>
          <a:xfrm>
            <a:off x="344488" y="681051"/>
            <a:ext cx="92170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제목 2">
            <a:extLst>
              <a:ext uri="{FF2B5EF4-FFF2-40B4-BE49-F238E27FC236}">
                <a16:creationId xmlns:a16="http://schemas.microsoft.com/office/drawing/2014/main" id="{14B4094A-685C-6428-7926-83691A9A6942}"/>
              </a:ext>
            </a:extLst>
          </p:cNvPr>
          <p:cNvSpPr txBox="1">
            <a:spLocks/>
          </p:cNvSpPr>
          <p:nvPr/>
        </p:nvSpPr>
        <p:spPr>
          <a:xfrm>
            <a:off x="344488" y="747504"/>
            <a:ext cx="9217024" cy="108998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marL="0" algn="l" defTabSz="91438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ysClr val="windowText" lastClr="000000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이해관계를 알고 관계 간 적절한 관리가 필요함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널리 알려진 시행착오와 프로젝트 진행을 지연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방해하게 되는 요소들을 이해하고 사전에 해당 내용을 점검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프로젝트의 불확실성을 줄여야 함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일정 수립 시 </a:t>
            </a:r>
            <a:r>
              <a:rPr lang="ko-KR" altLang="en-US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머신러닝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프로젝트의 불확실성</a:t>
            </a:r>
            <a:r>
              <a:rPr lang="en-US" altLang="ko-KR" sz="1400" baseline="30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고려하여 범위의 확정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변경되지 않는 기획이 필요함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ko-KR" altLang="en-US" sz="1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머신러닝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프로젝트의 불확실성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새로운 아이디어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반복적인 실험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예측할 수 없는 결과로 가시적인 결과를 예상하기 어려움</a:t>
            </a:r>
            <a:endParaRPr lang="en-US" altLang="ko-KR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" name="제목 2">
            <a:extLst>
              <a:ext uri="{FF2B5EF4-FFF2-40B4-BE49-F238E27FC236}">
                <a16:creationId xmlns:a16="http://schemas.microsoft.com/office/drawing/2014/main" id="{CA7D23E6-6488-890E-11C3-1BA9EAFD805C}"/>
              </a:ext>
            </a:extLst>
          </p:cNvPr>
          <p:cNvSpPr txBox="1">
            <a:spLocks/>
          </p:cNvSpPr>
          <p:nvPr/>
        </p:nvSpPr>
        <p:spPr>
          <a:xfrm>
            <a:off x="966788" y="1824588"/>
            <a:ext cx="2458346" cy="415632"/>
          </a:xfrm>
          <a:prstGeom prst="roundRect">
            <a:avLst>
              <a:gd name="adj" fmla="val 23810"/>
            </a:avLst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Autofit/>
          </a:bodyPr>
          <a:lstStyle>
            <a:lvl1pPr marL="0" algn="l" defTabSz="91438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ysClr val="windowText" lastClr="000000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이해관계</a:t>
            </a:r>
            <a:endParaRPr lang="en-US" altLang="ko-KR" sz="12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EDAEFB-2729-B6A7-690D-F62C0FC947F1}"/>
              </a:ext>
            </a:extLst>
          </p:cNvPr>
          <p:cNvSpPr/>
          <p:nvPr/>
        </p:nvSpPr>
        <p:spPr>
          <a:xfrm>
            <a:off x="966786" y="2280683"/>
            <a:ext cx="2458347" cy="992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84" latinLnBrk="1">
              <a:spcBef>
                <a:spcPts val="600"/>
              </a:spcBef>
            </a:pP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 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이상 탐지 필요 부서</a:t>
            </a: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제조 공정 현장</a:t>
            </a: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2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914384" latinLnBrk="1">
              <a:spcBef>
                <a:spcPts val="600"/>
              </a:spcBef>
            </a:pP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2. 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데이터 사이언스</a:t>
            </a: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/TF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팀</a:t>
            </a:r>
          </a:p>
          <a:p>
            <a:pPr defTabSz="914384" latinLnBrk="1">
              <a:spcBef>
                <a:spcPts val="600"/>
              </a:spcBef>
            </a:pP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3. IT/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외주개발</a:t>
            </a:r>
          </a:p>
          <a:p>
            <a:pPr defTabSz="914384" latinLnBrk="1">
              <a:spcBef>
                <a:spcPts val="600"/>
              </a:spcBef>
            </a:pP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4. CEO/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임원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30F9C64-CE83-9D90-F63D-74081F855BD0}"/>
              </a:ext>
            </a:extLst>
          </p:cNvPr>
          <p:cNvCxnSpPr>
            <a:cxnSpLocks/>
          </p:cNvCxnSpPr>
          <p:nvPr/>
        </p:nvCxnSpPr>
        <p:spPr>
          <a:xfrm>
            <a:off x="966786" y="2199691"/>
            <a:ext cx="24583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제목 2">
            <a:extLst>
              <a:ext uri="{FF2B5EF4-FFF2-40B4-BE49-F238E27FC236}">
                <a16:creationId xmlns:a16="http://schemas.microsoft.com/office/drawing/2014/main" id="{BF1B02B7-8B2D-C9AD-CFE2-6563695BB8AF}"/>
              </a:ext>
            </a:extLst>
          </p:cNvPr>
          <p:cNvSpPr txBox="1">
            <a:spLocks/>
          </p:cNvSpPr>
          <p:nvPr/>
        </p:nvSpPr>
        <p:spPr>
          <a:xfrm>
            <a:off x="3650354" y="1824588"/>
            <a:ext cx="2458346" cy="415632"/>
          </a:xfrm>
          <a:prstGeom prst="roundRect">
            <a:avLst>
              <a:gd name="adj" fmla="val 23810"/>
            </a:avLst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Autofit/>
          </a:bodyPr>
          <a:lstStyle>
            <a:lvl1pPr marL="0" algn="l" defTabSz="91438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ysClr val="windowText" lastClr="000000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algn="ctr"/>
            <a:r>
              <a:rPr lang="ko-KR" altLang="en-US" sz="120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비즈니스 관점의 점검 사항</a:t>
            </a:r>
            <a:endParaRPr lang="en-US" altLang="ko-KR" sz="12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6432F2-EC3B-90CA-81E6-F002CC5D5A07}"/>
              </a:ext>
            </a:extLst>
          </p:cNvPr>
          <p:cNvSpPr/>
          <p:nvPr/>
        </p:nvSpPr>
        <p:spPr>
          <a:xfrm>
            <a:off x="3650352" y="2280683"/>
            <a:ext cx="2458347" cy="992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84" latinLnBrk="1">
              <a:spcBef>
                <a:spcPts val="600"/>
              </a:spcBef>
            </a:pP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 </a:t>
            </a:r>
            <a:r>
              <a:rPr lang="ko-KR" altLang="en-US" sz="1200" dirty="0" err="1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머신러닝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문제 정의</a:t>
            </a:r>
            <a:endParaRPr lang="en-US" altLang="ko-KR" sz="12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914384" latinLnBrk="1">
              <a:spcBef>
                <a:spcPts val="600"/>
              </a:spcBef>
            </a:pP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2. 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요구사항 점검</a:t>
            </a: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(KPI, 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예측 주기 등</a:t>
            </a: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2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914384" latinLnBrk="1">
              <a:spcBef>
                <a:spcPts val="600"/>
              </a:spcBef>
            </a:pP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3. 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가용 가능한 자원</a:t>
            </a: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환경 점검</a:t>
            </a:r>
            <a:endParaRPr lang="en-US" altLang="ko-KR" sz="12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914384" latinLnBrk="1">
              <a:spcBef>
                <a:spcPts val="600"/>
              </a:spcBef>
            </a:pP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4. 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선행 모델의 장</a:t>
            </a: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단점 파악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AAEA9B9-20DD-61C4-DDA3-DC2278D40A0E}"/>
              </a:ext>
            </a:extLst>
          </p:cNvPr>
          <p:cNvCxnSpPr>
            <a:cxnSpLocks/>
          </p:cNvCxnSpPr>
          <p:nvPr/>
        </p:nvCxnSpPr>
        <p:spPr>
          <a:xfrm>
            <a:off x="3650352" y="2199691"/>
            <a:ext cx="24583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제목 2">
            <a:extLst>
              <a:ext uri="{FF2B5EF4-FFF2-40B4-BE49-F238E27FC236}">
                <a16:creationId xmlns:a16="http://schemas.microsoft.com/office/drawing/2014/main" id="{12A5EAC2-636E-5BCB-F726-473713C0FE3D}"/>
              </a:ext>
            </a:extLst>
          </p:cNvPr>
          <p:cNvSpPr txBox="1">
            <a:spLocks/>
          </p:cNvSpPr>
          <p:nvPr/>
        </p:nvSpPr>
        <p:spPr>
          <a:xfrm>
            <a:off x="6333919" y="1824588"/>
            <a:ext cx="2458346" cy="415632"/>
          </a:xfrm>
          <a:prstGeom prst="roundRect">
            <a:avLst>
              <a:gd name="adj" fmla="val 23810"/>
            </a:avLst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Autofit/>
          </a:bodyPr>
          <a:lstStyle>
            <a:lvl1pPr marL="0" algn="l" defTabSz="91438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ysClr val="windowText" lastClr="000000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algn="ctr"/>
            <a:r>
              <a:rPr lang="ko-KR" altLang="en-US" sz="120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데이터 </a:t>
            </a:r>
            <a:r>
              <a:rPr lang="ko-KR" altLang="en-US" sz="12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관점의 점검 사항</a:t>
            </a:r>
            <a:endParaRPr lang="en-US" altLang="ko-KR" sz="12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9FBA9C-B1E1-736F-5736-C825F9C5C9FA}"/>
              </a:ext>
            </a:extLst>
          </p:cNvPr>
          <p:cNvSpPr/>
          <p:nvPr/>
        </p:nvSpPr>
        <p:spPr>
          <a:xfrm>
            <a:off x="6333917" y="2280683"/>
            <a:ext cx="2458347" cy="992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84" latinLnBrk="1">
              <a:spcBef>
                <a:spcPts val="600"/>
              </a:spcBef>
            </a:pP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 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데이터의 위치</a:t>
            </a: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권한 확인</a:t>
            </a:r>
            <a:b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2. 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이상 감지 여부 확인</a:t>
            </a:r>
            <a:b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- 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이상 데이터 포함 여부</a:t>
            </a: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발생주기</a:t>
            </a:r>
            <a:b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- 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이상에 영향을 주는 </a:t>
            </a:r>
            <a:r>
              <a: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Feature</a:t>
            </a: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유무</a:t>
            </a:r>
            <a:endParaRPr lang="en-US" altLang="ko-KR" sz="12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914384" latinLnBrk="1">
              <a:spcBef>
                <a:spcPts val="600"/>
              </a:spcBef>
            </a:pPr>
            <a:endParaRPr lang="en-US" altLang="ko-KR" sz="12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E7B6E0-519B-D56E-4219-6ACDCBFB41F1}"/>
              </a:ext>
            </a:extLst>
          </p:cNvPr>
          <p:cNvCxnSpPr>
            <a:cxnSpLocks/>
          </p:cNvCxnSpPr>
          <p:nvPr/>
        </p:nvCxnSpPr>
        <p:spPr>
          <a:xfrm>
            <a:off x="6333917" y="2199691"/>
            <a:ext cx="24583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제목 2">
            <a:extLst>
              <a:ext uri="{FF2B5EF4-FFF2-40B4-BE49-F238E27FC236}">
                <a16:creationId xmlns:a16="http://schemas.microsoft.com/office/drawing/2014/main" id="{FA15AF3B-953D-09CB-7184-AC033073396B}"/>
              </a:ext>
            </a:extLst>
          </p:cNvPr>
          <p:cNvSpPr txBox="1">
            <a:spLocks/>
          </p:cNvSpPr>
          <p:nvPr/>
        </p:nvSpPr>
        <p:spPr>
          <a:xfrm>
            <a:off x="344488" y="3648032"/>
            <a:ext cx="2682345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marL="0" algn="l" defTabSz="91438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ysClr val="windowText" lastClr="000000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일정 분배 예시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ECAB8A72-5D9F-5B7C-4729-47CE1A6F9583}"/>
              </a:ext>
            </a:extLst>
          </p:cNvPr>
          <p:cNvGrpSpPr/>
          <p:nvPr/>
        </p:nvGrpSpPr>
        <p:grpSpPr>
          <a:xfrm>
            <a:off x="966786" y="4000383"/>
            <a:ext cx="1340253" cy="461665"/>
            <a:chOff x="966786" y="3961883"/>
            <a:chExt cx="1340253" cy="46166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B6F7ECC-FF38-7DA3-890B-063D22144ECF}"/>
                </a:ext>
              </a:extLst>
            </p:cNvPr>
            <p:cNvSpPr/>
            <p:nvPr/>
          </p:nvSpPr>
          <p:spPr>
            <a:xfrm>
              <a:off x="966786" y="4123991"/>
              <a:ext cx="131252" cy="13744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제목 2">
              <a:extLst>
                <a:ext uri="{FF2B5EF4-FFF2-40B4-BE49-F238E27FC236}">
                  <a16:creationId xmlns:a16="http://schemas.microsoft.com/office/drawing/2014/main" id="{218B068B-A56D-3CEF-EFF4-B07712BEA5A5}"/>
                </a:ext>
              </a:extLst>
            </p:cNvPr>
            <p:cNvSpPr txBox="1">
              <a:spLocks/>
            </p:cNvSpPr>
            <p:nvPr/>
          </p:nvSpPr>
          <p:spPr>
            <a:xfrm>
              <a:off x="1032412" y="3961883"/>
              <a:ext cx="1274627" cy="46166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>
              <a:lvl1pPr marL="0" algn="l" defTabSz="914384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lang="ko-KR" altLang="en-US" sz="2400" kern="1200" dirty="0">
                  <a:solidFill>
                    <a:sysClr val="windowText" lastClr="000000"/>
                  </a:solidFill>
                  <a:effectLst/>
                  <a:latin typeface="HY견고딕" pitchFamily="18" charset="-127"/>
                  <a:ea typeface="HY견고딕" pitchFamily="18" charset="-127"/>
                  <a:cs typeface="+mn-cs"/>
                </a:defRPr>
              </a:lvl1pPr>
            </a:lstStyle>
            <a:p>
              <a:r>
                <a:rPr lang="ko-KR" altLang="en-US" sz="12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문제 정의</a:t>
              </a:r>
              <a:r>
                <a:rPr lang="en-US" altLang="ko-KR" sz="12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/</a:t>
              </a:r>
              <a:r>
                <a:rPr lang="ko-KR" altLang="en-US" sz="12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구체화</a:t>
              </a:r>
              <a:endParaRPr lang="en-US" altLang="ko-KR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78D070A8-43A0-B70E-03C2-2F8AD4F194CA}"/>
              </a:ext>
            </a:extLst>
          </p:cNvPr>
          <p:cNvGrpSpPr/>
          <p:nvPr/>
        </p:nvGrpSpPr>
        <p:grpSpPr>
          <a:xfrm>
            <a:off x="966786" y="4570505"/>
            <a:ext cx="1340253" cy="461665"/>
            <a:chOff x="966786" y="3961883"/>
            <a:chExt cx="1340253" cy="461665"/>
          </a:xfrm>
        </p:grpSpPr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5272912E-4B07-207D-1D6F-7F2DFD6D5351}"/>
                </a:ext>
              </a:extLst>
            </p:cNvPr>
            <p:cNvSpPr/>
            <p:nvPr/>
          </p:nvSpPr>
          <p:spPr>
            <a:xfrm>
              <a:off x="966786" y="4123991"/>
              <a:ext cx="131252" cy="13744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제목 2">
              <a:extLst>
                <a:ext uri="{FF2B5EF4-FFF2-40B4-BE49-F238E27FC236}">
                  <a16:creationId xmlns:a16="http://schemas.microsoft.com/office/drawing/2014/main" id="{36EB6D3E-09E1-7D46-20B5-35AA0839D644}"/>
                </a:ext>
              </a:extLst>
            </p:cNvPr>
            <p:cNvSpPr txBox="1">
              <a:spLocks/>
            </p:cNvSpPr>
            <p:nvPr/>
          </p:nvSpPr>
          <p:spPr>
            <a:xfrm>
              <a:off x="1032412" y="3961883"/>
              <a:ext cx="1274627" cy="46166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>
              <a:lvl1pPr marL="0" algn="l" defTabSz="914384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lang="ko-KR" altLang="en-US" sz="2400" kern="1200" dirty="0">
                  <a:solidFill>
                    <a:sysClr val="windowText" lastClr="000000"/>
                  </a:solidFill>
                  <a:effectLst/>
                  <a:latin typeface="HY견고딕" pitchFamily="18" charset="-127"/>
                  <a:ea typeface="HY견고딕" pitchFamily="18" charset="-127"/>
                  <a:cs typeface="+mn-cs"/>
                </a:defRPr>
              </a:lvl1pPr>
            </a:lstStyle>
            <a:p>
              <a:r>
                <a:rPr lang="ko-KR" altLang="en-US" sz="12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데이터 훑어보기</a:t>
              </a:r>
              <a:endParaRPr lang="en-US" altLang="ko-KR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2EA07F89-A10C-028C-AD04-99AAE8EEC29E}"/>
              </a:ext>
            </a:extLst>
          </p:cNvPr>
          <p:cNvGrpSpPr/>
          <p:nvPr/>
        </p:nvGrpSpPr>
        <p:grpSpPr>
          <a:xfrm>
            <a:off x="966786" y="5140627"/>
            <a:ext cx="1340253" cy="461665"/>
            <a:chOff x="966786" y="3961883"/>
            <a:chExt cx="1340253" cy="461665"/>
          </a:xfrm>
        </p:grpSpPr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D9A0A07D-B05D-DA73-EE40-EC9371AE5617}"/>
                </a:ext>
              </a:extLst>
            </p:cNvPr>
            <p:cNvSpPr/>
            <p:nvPr/>
          </p:nvSpPr>
          <p:spPr>
            <a:xfrm>
              <a:off x="966786" y="4123991"/>
              <a:ext cx="131252" cy="13744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제목 2">
              <a:extLst>
                <a:ext uri="{FF2B5EF4-FFF2-40B4-BE49-F238E27FC236}">
                  <a16:creationId xmlns:a16="http://schemas.microsoft.com/office/drawing/2014/main" id="{BCFA3EF1-2902-8D97-32CA-91228B4BFAF8}"/>
                </a:ext>
              </a:extLst>
            </p:cNvPr>
            <p:cNvSpPr txBox="1">
              <a:spLocks/>
            </p:cNvSpPr>
            <p:nvPr/>
          </p:nvSpPr>
          <p:spPr>
            <a:xfrm>
              <a:off x="1032412" y="3961883"/>
              <a:ext cx="1274627" cy="46166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>
              <a:lvl1pPr marL="0" algn="l" defTabSz="914384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lang="ko-KR" altLang="en-US" sz="2400" kern="1200" dirty="0">
                  <a:solidFill>
                    <a:sysClr val="windowText" lastClr="000000"/>
                  </a:solidFill>
                  <a:effectLst/>
                  <a:latin typeface="HY견고딕" pitchFamily="18" charset="-127"/>
                  <a:ea typeface="HY견고딕" pitchFamily="18" charset="-127"/>
                  <a:cs typeface="+mn-cs"/>
                </a:defRPr>
              </a:lvl1pPr>
            </a:lstStyle>
            <a:p>
              <a:r>
                <a:rPr lang="ko-KR" altLang="en-US" sz="12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베이스라인</a:t>
              </a:r>
              <a:r>
                <a:rPr lang="en-US" altLang="ko-KR" sz="12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r>
                <a:rPr lang="ko-KR" altLang="en-US" sz="12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설계</a:t>
              </a:r>
              <a:endParaRPr lang="en-US" altLang="ko-KR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291C8BCB-988A-43F0-FC7E-2C0FF2EC30BE}"/>
              </a:ext>
            </a:extLst>
          </p:cNvPr>
          <p:cNvGrpSpPr/>
          <p:nvPr/>
        </p:nvGrpSpPr>
        <p:grpSpPr>
          <a:xfrm>
            <a:off x="966786" y="5710749"/>
            <a:ext cx="1340253" cy="461665"/>
            <a:chOff x="966786" y="3961883"/>
            <a:chExt cx="1340253" cy="461665"/>
          </a:xfrm>
        </p:grpSpPr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C6F5B6FF-D315-7BA3-35F1-9237592D9D92}"/>
                </a:ext>
              </a:extLst>
            </p:cNvPr>
            <p:cNvSpPr/>
            <p:nvPr/>
          </p:nvSpPr>
          <p:spPr>
            <a:xfrm>
              <a:off x="966786" y="4123991"/>
              <a:ext cx="131252" cy="13744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제목 2">
              <a:extLst>
                <a:ext uri="{FF2B5EF4-FFF2-40B4-BE49-F238E27FC236}">
                  <a16:creationId xmlns:a16="http://schemas.microsoft.com/office/drawing/2014/main" id="{6CF76E9E-9CEE-8A34-F6B5-609FC39717B0}"/>
                </a:ext>
              </a:extLst>
            </p:cNvPr>
            <p:cNvSpPr txBox="1">
              <a:spLocks/>
            </p:cNvSpPr>
            <p:nvPr/>
          </p:nvSpPr>
          <p:spPr>
            <a:xfrm>
              <a:off x="1032412" y="3961883"/>
              <a:ext cx="1274627" cy="46166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>
              <a:lvl1pPr marL="0" algn="l" defTabSz="914384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lang="ko-KR" altLang="en-US" sz="2400" kern="1200" dirty="0">
                  <a:solidFill>
                    <a:sysClr val="windowText" lastClr="000000"/>
                  </a:solidFill>
                  <a:effectLst/>
                  <a:latin typeface="HY견고딕" pitchFamily="18" charset="-127"/>
                  <a:ea typeface="HY견고딕" pitchFamily="18" charset="-127"/>
                  <a:cs typeface="+mn-cs"/>
                </a:defRPr>
              </a:lvl1pPr>
            </a:lstStyle>
            <a:p>
              <a:r>
                <a:rPr lang="ko-KR" altLang="en-US" sz="12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성능 개선 실험</a:t>
              </a:r>
              <a:endParaRPr lang="en-US" altLang="ko-KR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4544445E-80F2-156C-1F86-93A5EC0129D1}"/>
              </a:ext>
            </a:extLst>
          </p:cNvPr>
          <p:cNvGrpSpPr/>
          <p:nvPr/>
        </p:nvGrpSpPr>
        <p:grpSpPr>
          <a:xfrm>
            <a:off x="966786" y="6280873"/>
            <a:ext cx="1340253" cy="461665"/>
            <a:chOff x="966786" y="3961883"/>
            <a:chExt cx="1340253" cy="461665"/>
          </a:xfrm>
        </p:grpSpPr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56E69525-9673-FF9B-463C-024D029ECC6E}"/>
                </a:ext>
              </a:extLst>
            </p:cNvPr>
            <p:cNvSpPr/>
            <p:nvPr/>
          </p:nvSpPr>
          <p:spPr>
            <a:xfrm>
              <a:off x="966786" y="4123991"/>
              <a:ext cx="131252" cy="13744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제목 2">
              <a:extLst>
                <a:ext uri="{FF2B5EF4-FFF2-40B4-BE49-F238E27FC236}">
                  <a16:creationId xmlns:a16="http://schemas.microsoft.com/office/drawing/2014/main" id="{93F6E8B8-57E5-98F6-325B-2561BE9C7293}"/>
                </a:ext>
              </a:extLst>
            </p:cNvPr>
            <p:cNvSpPr txBox="1">
              <a:spLocks/>
            </p:cNvSpPr>
            <p:nvPr/>
          </p:nvSpPr>
          <p:spPr>
            <a:xfrm>
              <a:off x="1032412" y="3961883"/>
              <a:ext cx="1274627" cy="46166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>
              <a:lvl1pPr marL="0" algn="l" defTabSz="914384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lang="ko-KR" altLang="en-US" sz="2400" kern="1200" dirty="0">
                  <a:solidFill>
                    <a:sysClr val="windowText" lastClr="000000"/>
                  </a:solidFill>
                  <a:effectLst/>
                  <a:latin typeface="HY견고딕" pitchFamily="18" charset="-127"/>
                  <a:ea typeface="HY견고딕" pitchFamily="18" charset="-127"/>
                  <a:cs typeface="+mn-cs"/>
                </a:defRPr>
              </a:lvl1pPr>
            </a:lstStyle>
            <a:p>
              <a:r>
                <a:rPr lang="ko-KR" altLang="en-US" sz="12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최종 보고 </a:t>
              </a:r>
              <a:r>
                <a:rPr lang="en-US" altLang="ko-KR" sz="12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/ </a:t>
              </a:r>
              <a:r>
                <a:rPr lang="ko-KR" altLang="en-US" sz="12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배포</a:t>
              </a:r>
              <a:endParaRPr lang="en-US" altLang="ko-KR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240" name="화살표: 아래쪽 239">
            <a:extLst>
              <a:ext uri="{FF2B5EF4-FFF2-40B4-BE49-F238E27FC236}">
                <a16:creationId xmlns:a16="http://schemas.microsoft.com/office/drawing/2014/main" id="{894223EC-2B30-CAD1-6AA9-D377AECCFE68}"/>
              </a:ext>
            </a:extLst>
          </p:cNvPr>
          <p:cNvSpPr/>
          <p:nvPr/>
        </p:nvSpPr>
        <p:spPr>
          <a:xfrm>
            <a:off x="1507800" y="4366025"/>
            <a:ext cx="161925" cy="250111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화살표: 아래쪽 240">
            <a:extLst>
              <a:ext uri="{FF2B5EF4-FFF2-40B4-BE49-F238E27FC236}">
                <a16:creationId xmlns:a16="http://schemas.microsoft.com/office/drawing/2014/main" id="{C77AFE56-C240-BECD-0086-F1B2662D4E4E}"/>
              </a:ext>
            </a:extLst>
          </p:cNvPr>
          <p:cNvSpPr/>
          <p:nvPr/>
        </p:nvSpPr>
        <p:spPr>
          <a:xfrm>
            <a:off x="1507800" y="4961342"/>
            <a:ext cx="161925" cy="250111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화살표: 아래쪽 241">
            <a:extLst>
              <a:ext uri="{FF2B5EF4-FFF2-40B4-BE49-F238E27FC236}">
                <a16:creationId xmlns:a16="http://schemas.microsoft.com/office/drawing/2014/main" id="{FBF000B7-F2E5-73CC-AF38-027736026386}"/>
              </a:ext>
            </a:extLst>
          </p:cNvPr>
          <p:cNvSpPr/>
          <p:nvPr/>
        </p:nvSpPr>
        <p:spPr>
          <a:xfrm>
            <a:off x="1507800" y="5477234"/>
            <a:ext cx="161925" cy="250111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화살표: 아래쪽 242">
            <a:extLst>
              <a:ext uri="{FF2B5EF4-FFF2-40B4-BE49-F238E27FC236}">
                <a16:creationId xmlns:a16="http://schemas.microsoft.com/office/drawing/2014/main" id="{BC71F68D-381D-EDAF-54EF-2AE4FE3B30B5}"/>
              </a:ext>
            </a:extLst>
          </p:cNvPr>
          <p:cNvSpPr/>
          <p:nvPr/>
        </p:nvSpPr>
        <p:spPr>
          <a:xfrm>
            <a:off x="1507800" y="6048882"/>
            <a:ext cx="161925" cy="250111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7803FF74-597F-A4E1-C531-93DC5BD91B75}"/>
              </a:ext>
            </a:extLst>
          </p:cNvPr>
          <p:cNvGrpSpPr/>
          <p:nvPr/>
        </p:nvGrpSpPr>
        <p:grpSpPr>
          <a:xfrm>
            <a:off x="2372666" y="3894274"/>
            <a:ext cx="5620095" cy="2680004"/>
            <a:chOff x="3698875" y="3855774"/>
            <a:chExt cx="6560125" cy="2680004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0693FE0B-BB7E-2057-CF3D-797A56489AA3}"/>
                </a:ext>
              </a:extLst>
            </p:cNvPr>
            <p:cNvSpPr/>
            <p:nvPr/>
          </p:nvSpPr>
          <p:spPr>
            <a:xfrm>
              <a:off x="5561491" y="3855774"/>
              <a:ext cx="2311399" cy="5136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defTabSz="914384" latinLnBrk="1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ysClr val="windowText" lastClr="00000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목표 설정</a:t>
              </a:r>
              <a:r>
                <a:rPr lang="en-US" altLang="ko-KR" sz="1200" dirty="0">
                  <a:solidFill>
                    <a:sysClr val="windowText" lastClr="00000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,</a:t>
              </a:r>
              <a:r>
                <a:rPr lang="ko-KR" altLang="en-US" sz="1200" dirty="0">
                  <a:solidFill>
                    <a:sysClr val="windowText" lastClr="00000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지표 결정</a:t>
              </a:r>
            </a:p>
            <a:p>
              <a:pPr marL="171450" indent="-171450" defTabSz="914384" latinLnBrk="1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ysClr val="windowText" lastClr="00000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제약 조건 확인</a:t>
              </a:r>
            </a:p>
            <a:p>
              <a:pPr marL="171450" indent="-171450" defTabSz="914384" latinLnBrk="1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ysClr val="windowText" lastClr="00000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평가 방법 설계</a:t>
              </a: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C571AEFA-A05B-C82F-6B63-E7E9554BC7D7}"/>
                </a:ext>
              </a:extLst>
            </p:cNvPr>
            <p:cNvSpPr/>
            <p:nvPr/>
          </p:nvSpPr>
          <p:spPr>
            <a:xfrm>
              <a:off x="5570392" y="4502553"/>
              <a:ext cx="1520273" cy="3897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defTabSz="914384" latinLnBrk="1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ysClr val="windowText" lastClr="00000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데이터취득</a:t>
              </a:r>
              <a:endPara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pPr marL="171450" indent="-171450" defTabSz="914384" latinLnBrk="1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ysClr val="windowText" lastClr="00000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데이터이해</a:t>
              </a: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4C15CFA1-3B83-A4A5-8ACD-98434444567F}"/>
                </a:ext>
              </a:extLst>
            </p:cNvPr>
            <p:cNvSpPr/>
            <p:nvPr/>
          </p:nvSpPr>
          <p:spPr>
            <a:xfrm>
              <a:off x="6213361" y="5068065"/>
              <a:ext cx="2023484" cy="4739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defTabSz="914384" latinLnBrk="1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ysClr val="windowText" lastClr="00000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베이스라인모델구현</a:t>
              </a:r>
              <a:endParaRPr lang="en-US" altLang="ko-KR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pPr marL="171450" indent="-171450" defTabSz="914384" latinLnBrk="1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dirty="0" err="1">
                  <a:solidFill>
                    <a:sysClr val="windowText" lastClr="00000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AutoML</a:t>
              </a:r>
              <a:r>
                <a:rPr lang="en-US" altLang="ko-KR" sz="1200" dirty="0">
                  <a:solidFill>
                    <a:sysClr val="windowText" lastClr="00000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r>
                <a:rPr lang="ko-KR" altLang="en-US" sz="1200" dirty="0">
                  <a:solidFill>
                    <a:sysClr val="windowText" lastClr="00000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활용</a:t>
              </a:r>
            </a:p>
            <a:p>
              <a:pPr marL="171450" indent="-171450" defTabSz="914384" latinLnBrk="1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err="1">
                  <a:solidFill>
                    <a:sysClr val="windowText" lastClr="00000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서베이</a:t>
              </a:r>
              <a:r>
                <a:rPr lang="ko-KR" altLang="en-US" sz="1200" dirty="0">
                  <a:solidFill>
                    <a:sysClr val="windowText" lastClr="00000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논문 조사</a:t>
              </a: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644708E1-E9A1-AE21-F560-474C6891D8DD}"/>
                </a:ext>
              </a:extLst>
            </p:cNvPr>
            <p:cNvSpPr/>
            <p:nvPr/>
          </p:nvSpPr>
          <p:spPr>
            <a:xfrm>
              <a:off x="8235516" y="5653527"/>
              <a:ext cx="2023484" cy="499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defTabSz="914384" latinLnBrk="1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ysClr val="windowText" lastClr="00000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성능 개선 아이디어</a:t>
              </a:r>
            </a:p>
            <a:p>
              <a:pPr marL="171450" indent="-171450" defTabSz="914384" latinLnBrk="1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ysClr val="windowText" lastClr="00000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제시 및 반복적인</a:t>
              </a:r>
            </a:p>
            <a:p>
              <a:pPr marL="171450" indent="-171450" defTabSz="914384" latinLnBrk="1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ysClr val="windowText" lastClr="00000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실험 결과 확인</a:t>
              </a: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AA325578-BCA9-1269-33D2-249679DD54C8}"/>
                </a:ext>
              </a:extLst>
            </p:cNvPr>
            <p:cNvSpPr/>
            <p:nvPr/>
          </p:nvSpPr>
          <p:spPr>
            <a:xfrm>
              <a:off x="3698875" y="4110694"/>
              <a:ext cx="1694392" cy="1640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210EB62D-CDF1-DC9C-3669-42ED1D307033}"/>
                </a:ext>
              </a:extLst>
            </p:cNvPr>
            <p:cNvSpPr/>
            <p:nvPr/>
          </p:nvSpPr>
          <p:spPr>
            <a:xfrm>
              <a:off x="4569883" y="4661370"/>
              <a:ext cx="823384" cy="1640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AB3D0F87-4123-539F-DF0B-BAE17995AA76}"/>
                </a:ext>
              </a:extLst>
            </p:cNvPr>
            <p:cNvSpPr/>
            <p:nvPr/>
          </p:nvSpPr>
          <p:spPr>
            <a:xfrm>
              <a:off x="5374112" y="5223011"/>
              <a:ext cx="823384" cy="1640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변경 가능</a:t>
              </a: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7CCC93B3-992B-A363-C2D1-3BFA7DDE8784}"/>
                </a:ext>
              </a:extLst>
            </p:cNvPr>
            <p:cNvSpPr/>
            <p:nvPr/>
          </p:nvSpPr>
          <p:spPr>
            <a:xfrm>
              <a:off x="6197496" y="5821060"/>
              <a:ext cx="2065971" cy="1640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프로젝트 일정에 맞추어 변경할 것</a:t>
              </a: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D00063F8-D345-6CAA-C799-07A414D90838}"/>
                </a:ext>
              </a:extLst>
            </p:cNvPr>
            <p:cNvSpPr/>
            <p:nvPr/>
          </p:nvSpPr>
          <p:spPr>
            <a:xfrm>
              <a:off x="8263466" y="6371736"/>
              <a:ext cx="528797" cy="1640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제목 2">
              <a:extLst>
                <a:ext uri="{FF2B5EF4-FFF2-40B4-BE49-F238E27FC236}">
                  <a16:creationId xmlns:a16="http://schemas.microsoft.com/office/drawing/2014/main" id="{2494A1C8-2539-42D3-B4AC-86222D3F6B50}"/>
                </a:ext>
              </a:extLst>
            </p:cNvPr>
            <p:cNvSpPr txBox="1">
              <a:spLocks/>
            </p:cNvSpPr>
            <p:nvPr/>
          </p:nvSpPr>
          <p:spPr>
            <a:xfrm>
              <a:off x="3938917" y="3884395"/>
              <a:ext cx="1274627" cy="23959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>
              <a:lvl1pPr marL="0" algn="l" defTabSz="914384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lang="ko-KR" altLang="en-US" sz="2400" kern="1200" dirty="0">
                  <a:solidFill>
                    <a:sysClr val="windowText" lastClr="000000"/>
                  </a:solidFill>
                  <a:effectLst/>
                  <a:latin typeface="HY견고딕" pitchFamily="18" charset="-127"/>
                  <a:ea typeface="HY견고딕" pitchFamily="18" charset="-127"/>
                  <a:cs typeface="+mn-cs"/>
                </a:defRPr>
              </a:lvl1pPr>
            </a:lstStyle>
            <a:p>
              <a:pPr algn="ctr"/>
              <a:r>
                <a:rPr lang="en-US" altLang="ko-KR" sz="12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2M</a:t>
              </a:r>
            </a:p>
          </p:txBody>
        </p:sp>
        <p:sp>
          <p:nvSpPr>
            <p:cNvPr id="258" name="제목 2">
              <a:extLst>
                <a:ext uri="{FF2B5EF4-FFF2-40B4-BE49-F238E27FC236}">
                  <a16:creationId xmlns:a16="http://schemas.microsoft.com/office/drawing/2014/main" id="{D69355B9-76F3-DEC0-BE3B-0D41B762BB29}"/>
                </a:ext>
              </a:extLst>
            </p:cNvPr>
            <p:cNvSpPr txBox="1">
              <a:spLocks/>
            </p:cNvSpPr>
            <p:nvPr/>
          </p:nvSpPr>
          <p:spPr>
            <a:xfrm>
              <a:off x="4344261" y="4452580"/>
              <a:ext cx="1274627" cy="23959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>
              <a:lvl1pPr marL="0" algn="l" defTabSz="914384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lang="ko-KR" altLang="en-US" sz="2400" kern="1200" dirty="0">
                  <a:solidFill>
                    <a:sysClr val="windowText" lastClr="000000"/>
                  </a:solidFill>
                  <a:effectLst/>
                  <a:latin typeface="HY견고딕" pitchFamily="18" charset="-127"/>
                  <a:ea typeface="HY견고딕" pitchFamily="18" charset="-127"/>
                  <a:cs typeface="+mn-cs"/>
                </a:defRPr>
              </a:lvl1pPr>
            </a:lstStyle>
            <a:p>
              <a:pPr algn="ctr"/>
              <a:r>
                <a:rPr lang="en-US" altLang="ko-KR" sz="12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0.5 ~ 1M</a:t>
              </a:r>
            </a:p>
          </p:txBody>
        </p:sp>
        <p:sp>
          <p:nvSpPr>
            <p:cNvPr id="259" name="제목 2">
              <a:extLst>
                <a:ext uri="{FF2B5EF4-FFF2-40B4-BE49-F238E27FC236}">
                  <a16:creationId xmlns:a16="http://schemas.microsoft.com/office/drawing/2014/main" id="{E3F26F4F-0C0E-CA1B-97D6-E8444E3EB40A}"/>
                </a:ext>
              </a:extLst>
            </p:cNvPr>
            <p:cNvSpPr txBox="1">
              <a:spLocks/>
            </p:cNvSpPr>
            <p:nvPr/>
          </p:nvSpPr>
          <p:spPr>
            <a:xfrm>
              <a:off x="5148490" y="5020171"/>
              <a:ext cx="1274627" cy="23959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>
              <a:lvl1pPr marL="0" algn="l" defTabSz="914384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lang="ko-KR" altLang="en-US" sz="2400" kern="1200" dirty="0">
                  <a:solidFill>
                    <a:sysClr val="windowText" lastClr="000000"/>
                  </a:solidFill>
                  <a:effectLst/>
                  <a:latin typeface="HY견고딕" pitchFamily="18" charset="-127"/>
                  <a:ea typeface="HY견고딕" pitchFamily="18" charset="-127"/>
                  <a:cs typeface="+mn-cs"/>
                </a:defRPr>
              </a:lvl1pPr>
            </a:lstStyle>
            <a:p>
              <a:pPr algn="ctr"/>
              <a:r>
                <a:rPr lang="en-US" altLang="ko-KR" sz="12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0.5 ~ 1M</a:t>
              </a:r>
            </a:p>
          </p:txBody>
        </p:sp>
        <p:sp>
          <p:nvSpPr>
            <p:cNvPr id="260" name="제목 2">
              <a:extLst>
                <a:ext uri="{FF2B5EF4-FFF2-40B4-BE49-F238E27FC236}">
                  <a16:creationId xmlns:a16="http://schemas.microsoft.com/office/drawing/2014/main" id="{25192538-5225-5865-75D5-35631ECD678E}"/>
                </a:ext>
              </a:extLst>
            </p:cNvPr>
            <p:cNvSpPr txBox="1">
              <a:spLocks/>
            </p:cNvSpPr>
            <p:nvPr/>
          </p:nvSpPr>
          <p:spPr>
            <a:xfrm>
              <a:off x="6598263" y="5580516"/>
              <a:ext cx="1274627" cy="23959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>
              <a:lvl1pPr marL="0" algn="l" defTabSz="914384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lang="ko-KR" altLang="en-US" sz="2400" kern="1200" dirty="0">
                  <a:solidFill>
                    <a:sysClr val="windowText" lastClr="000000"/>
                  </a:solidFill>
                  <a:effectLst/>
                  <a:latin typeface="HY견고딕" pitchFamily="18" charset="-127"/>
                  <a:ea typeface="HY견고딕" pitchFamily="18" charset="-127"/>
                  <a:cs typeface="+mn-cs"/>
                </a:defRPr>
              </a:lvl1pPr>
            </a:lstStyle>
            <a:p>
              <a:pPr algn="ctr"/>
              <a:r>
                <a:rPr lang="en-US" altLang="ko-KR" sz="12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4M</a:t>
              </a:r>
            </a:p>
          </p:txBody>
        </p:sp>
      </p:grp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BBA9651E-E4FE-90B9-F430-4CB6D247965E}"/>
              </a:ext>
            </a:extLst>
          </p:cNvPr>
          <p:cNvSpPr/>
          <p:nvPr/>
        </p:nvSpPr>
        <p:spPr>
          <a:xfrm>
            <a:off x="6333917" y="3866836"/>
            <a:ext cx="2935211" cy="1095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84" latinLnBrk="1">
              <a:spcBef>
                <a:spcPts val="600"/>
              </a:spcBef>
            </a:pPr>
            <a:r>
              <a:rPr lang="en-US" altLang="ko-KR" sz="1200" b="1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&lt;Do List&gt;</a:t>
            </a:r>
          </a:p>
          <a:p>
            <a:pPr defTabSz="914384" latinLnBrk="1">
              <a:spcBef>
                <a:spcPts val="600"/>
              </a:spcBef>
            </a:pP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잦은 보고를 통한 현재 상태 공유 및 방향성 합의</a:t>
            </a:r>
            <a:endParaRPr lang="en-US" altLang="ko-KR" sz="12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914384" latinLnBrk="1">
              <a:spcBef>
                <a:spcPts val="600"/>
              </a:spcBef>
            </a:pP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일정에 마진 포함</a:t>
            </a:r>
            <a:endParaRPr lang="en-US" altLang="ko-KR" sz="1200" dirty="0">
              <a:solidFill>
                <a:sysClr val="windowText" lastClr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defTabSz="914384" latinLnBrk="1">
              <a:spcBef>
                <a:spcPts val="600"/>
              </a:spcBef>
            </a:pPr>
            <a:r>
              <a:rPr lang="ko-KR" altLang="en-US" sz="1200" dirty="0">
                <a:solidFill>
                  <a:sysClr val="windowText" lastClr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공유하는 성능에도 마진을 포함</a:t>
            </a:r>
          </a:p>
        </p:txBody>
      </p:sp>
    </p:spTree>
    <p:extLst>
      <p:ext uri="{BB962C8B-B14F-4D97-AF65-F5344CB8AC3E}">
        <p14:creationId xmlns:p14="http://schemas.microsoft.com/office/powerpoint/2010/main" val="29786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1558</Words>
  <Application>Microsoft Office PowerPoint</Application>
  <PresentationFormat>A4 용지(210x297mm)</PresentationFormat>
  <Paragraphs>275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HY견고딕</vt:lpstr>
      <vt:lpstr>LG Smart UI Regular</vt:lpstr>
      <vt:lpstr>맑은 고딕</vt:lpstr>
      <vt:lpstr>Arial</vt:lpstr>
      <vt:lpstr>Calibri</vt:lpstr>
      <vt:lpstr>Calibri Light</vt:lpstr>
      <vt:lpstr>Office 테마</vt:lpstr>
      <vt:lpstr>Anomaly Detection Algorithm Guide</vt:lpstr>
      <vt:lpstr>Anomaly Detection Algorithm Guide</vt:lpstr>
      <vt:lpstr>Anomaly Detection Algorithm Guide</vt:lpstr>
      <vt:lpstr>Outlier vs Abnormal vs Novelty</vt:lpstr>
      <vt:lpstr>Anomaly Detection Process (1/2)</vt:lpstr>
      <vt:lpstr>Anomaly Detection Process (2/2)</vt:lpstr>
      <vt:lpstr>Anomaly Detection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Algorithm Guide</dc:title>
  <dc:creator>석 규한</dc:creator>
  <cp:lastModifiedBy>석 규한</cp:lastModifiedBy>
  <cp:revision>20</cp:revision>
  <dcterms:created xsi:type="dcterms:W3CDTF">2023-01-06T14:16:44Z</dcterms:created>
  <dcterms:modified xsi:type="dcterms:W3CDTF">2023-01-08T13:16:41Z</dcterms:modified>
</cp:coreProperties>
</file>