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5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73" r:id="rId14"/>
    <p:sldId id="274" r:id="rId15"/>
    <p:sldId id="275" r:id="rId16"/>
    <p:sldId id="276" r:id="rId17"/>
    <p:sldId id="277" r:id="rId18"/>
    <p:sldId id="279" r:id="rId19"/>
    <p:sldId id="278" r:id="rId20"/>
    <p:sldId id="270" r:id="rId21"/>
    <p:sldId id="268" r:id="rId22"/>
    <p:sldId id="271" r:id="rId23"/>
    <p:sldId id="280" r:id="rId24"/>
    <p:sldId id="272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>
        <p:scale>
          <a:sx n="90" d="100"/>
          <a:sy n="90" d="100"/>
        </p:scale>
        <p:origin x="-422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22.01.2023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11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22.01.2023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69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22.01.2023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22.01.2023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12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22.01.2023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68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22.01.2023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61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22.01.2023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80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22.01.2023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63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22.01.2023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52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22.01.2023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32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22.01.2023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22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6446F-644D-4C85-8779-1471ED3C27E3}" type="datetimeFigureOut">
              <a:rPr lang="de-DE" smtClean="0"/>
              <a:t>22.01.2023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7596-27AA-4E12-8B1A-C8F227315E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51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48230"/>
            <a:ext cx="9144000" cy="2387600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Konverter</a:t>
            </a:r>
            <a:r>
              <a:rPr lang="de-DE" dirty="0" smtClean="0"/>
              <a:t> für</a:t>
            </a:r>
            <a:br>
              <a:rPr lang="de-DE" dirty="0" smtClean="0"/>
            </a:br>
            <a:r>
              <a:rPr lang="de-DE" dirty="0" smtClean="0"/>
              <a:t>XML -&gt; CSV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66495"/>
          </a:xfrm>
        </p:spPr>
        <p:txBody>
          <a:bodyPr>
            <a:normAutofit lnSpcReduction="10000"/>
          </a:bodyPr>
          <a:lstStyle/>
          <a:p>
            <a:r>
              <a:rPr lang="de-DE" sz="4800" dirty="0" smtClean="0"/>
              <a:t>Kyuhyun Jo</a:t>
            </a:r>
            <a:endParaRPr lang="de-DE" sz="4800" dirty="0"/>
          </a:p>
          <a:p>
            <a:r>
              <a:rPr lang="de-DE" sz="4800" dirty="0" smtClean="0"/>
              <a:t>Yaser Said-Ahmet</a:t>
            </a:r>
            <a:endParaRPr lang="de-DE" sz="4800" dirty="0" smtClean="0"/>
          </a:p>
          <a:p>
            <a:r>
              <a:rPr lang="de-DE" sz="4800" dirty="0" smtClean="0"/>
              <a:t>Alisina Yozbashi</a:t>
            </a:r>
            <a:endParaRPr lang="de-DE" sz="4800" dirty="0" smtClean="0"/>
          </a:p>
          <a:p>
            <a:r>
              <a:rPr lang="de-DE" sz="4800" smtClean="0"/>
              <a:t>Nasim Shahbazi</a:t>
            </a:r>
            <a:endParaRPr lang="de-DE" sz="4800" dirty="0" smtClean="0"/>
          </a:p>
        </p:txBody>
      </p:sp>
    </p:spTree>
    <p:extLst>
      <p:ext uri="{BB962C8B-B14F-4D97-AF65-F5344CB8AC3E}">
        <p14:creationId xmlns:p14="http://schemas.microsoft.com/office/powerpoint/2010/main" val="72000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200" dirty="0" err="1"/>
              <a:t>Step</a:t>
            </a:r>
            <a:r>
              <a:rPr lang="de-DE" sz="7200" dirty="0"/>
              <a:t> </a:t>
            </a:r>
            <a:r>
              <a:rPr lang="de-DE" sz="7200" dirty="0" smtClean="0"/>
              <a:t>3. </a:t>
            </a:r>
            <a:r>
              <a:rPr lang="de-DE" sz="7200" dirty="0" err="1"/>
              <a:t>Planzen</a:t>
            </a:r>
            <a:r>
              <a:rPr lang="de-DE" sz="7200" dirty="0"/>
              <a:t> </a:t>
            </a:r>
            <a:r>
              <a:rPr lang="de-DE" sz="7200" dirty="0" smtClean="0"/>
              <a:t>den </a:t>
            </a:r>
            <a:r>
              <a:rPr lang="de-DE" sz="7200" dirty="0"/>
              <a:t>XML </a:t>
            </a:r>
            <a:r>
              <a:rPr lang="de-DE" sz="7200" dirty="0" err="1"/>
              <a:t>Node</a:t>
            </a:r>
            <a:r>
              <a:rPr lang="de-DE" sz="7200" dirty="0"/>
              <a:t> </a:t>
            </a:r>
            <a:r>
              <a:rPr lang="de-DE" sz="7200" dirty="0" smtClean="0"/>
              <a:t>Baum</a:t>
            </a:r>
          </a:p>
          <a:p>
            <a:pPr algn="l"/>
            <a:r>
              <a:rPr lang="de-DE" sz="4200" dirty="0" smtClean="0"/>
              <a:t>	3.2 </a:t>
            </a:r>
            <a:r>
              <a:rPr lang="de-DE" sz="4200" dirty="0">
                <a:solidFill>
                  <a:srgbClr val="FF0000"/>
                </a:solidFill>
              </a:rPr>
              <a:t>Ausfüllen</a:t>
            </a:r>
            <a:r>
              <a:rPr lang="de-DE" sz="4200" dirty="0"/>
              <a:t> </a:t>
            </a:r>
            <a:r>
              <a:rPr lang="de-DE" sz="4200" dirty="0">
                <a:solidFill>
                  <a:srgbClr val="FF0000"/>
                </a:solidFill>
              </a:rPr>
              <a:t>der Information des </a:t>
            </a:r>
            <a:r>
              <a:rPr lang="de-DE" sz="4200" dirty="0" smtClean="0">
                <a:solidFill>
                  <a:srgbClr val="FF0000"/>
                </a:solidFill>
              </a:rPr>
              <a:t>Nodes</a:t>
            </a:r>
            <a:endParaRPr lang="de-DE" sz="4200" dirty="0">
              <a:solidFill>
                <a:srgbClr val="FF0000"/>
              </a:solidFill>
            </a:endParaRPr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491067" y="1563380"/>
            <a:ext cx="11209865" cy="3381154"/>
          </a:xfrm>
        </p:spPr>
        <p:txBody>
          <a:bodyPr anchor="t" anchorCtr="0">
            <a:normAutofit/>
          </a:bodyPr>
          <a:lstStyle/>
          <a:p>
            <a:pPr algn="l"/>
            <a:r>
              <a:rPr lang="de-DE" sz="4000" dirty="0" smtClean="0"/>
              <a:t>	&lt;Inhalt der </a:t>
            </a:r>
            <a:r>
              <a:rPr lang="de-DE" sz="3600" dirty="0" err="1" smtClean="0">
                <a:solidFill>
                  <a:schemeClr val="accent2"/>
                </a:solidFill>
              </a:rPr>
              <a:t>InfoOfNode</a:t>
            </a:r>
            <a:r>
              <a:rPr lang="de-DE" sz="3600" dirty="0" smtClean="0"/>
              <a:t> </a:t>
            </a:r>
            <a:r>
              <a:rPr lang="de-DE" sz="3600" dirty="0" err="1" smtClean="0"/>
              <a:t>Klass</a:t>
            </a:r>
            <a:r>
              <a:rPr lang="de-DE" sz="3600" dirty="0" smtClean="0"/>
              <a:t>&gt;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600" dirty="0"/>
              <a:t>	</a:t>
            </a:r>
            <a:r>
              <a:rPr lang="de-DE" sz="2200" dirty="0"/>
              <a:t>- 4 </a:t>
            </a:r>
            <a:r>
              <a:rPr lang="de-DE" sz="2200" dirty="0">
                <a:solidFill>
                  <a:schemeClr val="accent2"/>
                </a:solidFill>
              </a:rPr>
              <a:t>Index</a:t>
            </a:r>
            <a:r>
              <a:rPr lang="de-DE" sz="2200" dirty="0"/>
              <a:t> von Vor- und Hinter des Anfang und Ende Klammer</a:t>
            </a:r>
            <a:br>
              <a:rPr lang="de-DE" sz="2200" dirty="0"/>
            </a:br>
            <a:r>
              <a:rPr lang="de-DE" sz="2200" dirty="0"/>
              <a:t>	- </a:t>
            </a:r>
            <a:r>
              <a:rPr lang="de-DE" sz="2200" dirty="0">
                <a:solidFill>
                  <a:schemeClr val="accent2"/>
                </a:solidFill>
              </a:rPr>
              <a:t>Titel</a:t>
            </a:r>
            <a:r>
              <a:rPr lang="de-DE" sz="2200" dirty="0"/>
              <a:t> des Nodes</a:t>
            </a:r>
            <a:br>
              <a:rPr lang="de-DE" sz="2200" dirty="0"/>
            </a:br>
            <a:r>
              <a:rPr lang="de-DE" sz="2200" dirty="0"/>
              <a:t>	- </a:t>
            </a:r>
            <a:r>
              <a:rPr lang="de-DE" sz="2200" dirty="0" err="1"/>
              <a:t>element</a:t>
            </a:r>
            <a:r>
              <a:rPr lang="de-DE" sz="2200" dirty="0"/>
              <a:t> des Nodes</a:t>
            </a:r>
            <a:br>
              <a:rPr lang="de-DE" sz="2200" dirty="0"/>
            </a:br>
            <a:r>
              <a:rPr lang="de-DE" sz="2200" dirty="0"/>
              <a:t>	- </a:t>
            </a:r>
            <a:r>
              <a:rPr lang="de-DE" sz="2200" dirty="0">
                <a:solidFill>
                  <a:srgbClr val="FF0000"/>
                </a:solidFill>
              </a:rPr>
              <a:t>Anzahl der </a:t>
            </a:r>
            <a:r>
              <a:rPr lang="de-DE" sz="2200" dirty="0" err="1" smtClean="0">
                <a:solidFill>
                  <a:srgbClr val="FF0000"/>
                </a:solidFill>
              </a:rPr>
              <a:t>KinderNodes</a:t>
            </a:r>
            <a:r>
              <a:rPr lang="de-DE" sz="4800" dirty="0" smtClean="0"/>
              <a:t/>
            </a:r>
            <a:br>
              <a:rPr lang="de-DE" sz="4800" dirty="0" smtClean="0"/>
            </a:br>
            <a:r>
              <a:rPr lang="de-DE" sz="4800" dirty="0"/>
              <a:t>	</a:t>
            </a:r>
            <a:r>
              <a:rPr lang="de-DE" sz="4800" dirty="0" smtClean="0"/>
              <a:t>	</a:t>
            </a:r>
            <a:r>
              <a:rPr lang="de-DE" sz="2000" dirty="0" smtClean="0"/>
              <a:t>** </a:t>
            </a:r>
            <a:r>
              <a:rPr lang="de-DE" sz="2000" dirty="0"/>
              <a:t>Eltern weiß nur der Anzahl der Kinder.</a:t>
            </a:r>
            <a:br>
              <a:rPr lang="de-DE" sz="2000" dirty="0"/>
            </a:br>
            <a:r>
              <a:rPr lang="de-DE" sz="2000" dirty="0"/>
              <a:t>		** Eltern weiß gar nicht über Onkelkinder.</a:t>
            </a:r>
            <a:br>
              <a:rPr lang="de-DE" sz="2000" dirty="0"/>
            </a:br>
            <a:r>
              <a:rPr lang="de-DE" sz="2000" dirty="0"/>
              <a:t>		** Kinder weiß nur der Eltern aber die </a:t>
            </a:r>
            <a:r>
              <a:rPr lang="de-DE" sz="2000" dirty="0" err="1"/>
              <a:t>Geschwester</a:t>
            </a:r>
            <a:r>
              <a:rPr lang="de-DE" sz="2000" dirty="0"/>
              <a:t> nicht. </a:t>
            </a:r>
            <a:endParaRPr lang="de-DE" sz="480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91066" y="4950048"/>
            <a:ext cx="11209865" cy="1738619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 err="1"/>
              <a:t>Node</a:t>
            </a:r>
            <a:r>
              <a:rPr lang="de-DE" sz="3000" dirty="0"/>
              <a:t> </a:t>
            </a:r>
            <a:r>
              <a:rPr lang="de-DE" sz="3000" dirty="0" err="1"/>
              <a:t>NodeBaumPlazen</a:t>
            </a:r>
            <a:r>
              <a:rPr lang="de-DE" sz="3000" dirty="0"/>
              <a:t>(</a:t>
            </a:r>
            <a:r>
              <a:rPr lang="de-DE" sz="3000" dirty="0" err="1"/>
              <a:t>GelesendeStringXML</a:t>
            </a:r>
            <a:r>
              <a:rPr lang="de-DE" sz="3000" dirty="0"/>
              <a:t>)</a:t>
            </a:r>
            <a:br>
              <a:rPr lang="de-DE" sz="3000" dirty="0"/>
            </a:br>
            <a:r>
              <a:rPr lang="de-DE" sz="3000" dirty="0"/>
              <a:t>      {…</a:t>
            </a:r>
            <a:br>
              <a:rPr lang="de-DE" sz="3000" dirty="0"/>
            </a:br>
            <a:r>
              <a:rPr lang="de-DE" sz="3000" dirty="0"/>
              <a:t>         TheNode.info = </a:t>
            </a:r>
            <a:r>
              <a:rPr lang="de-DE" sz="3000" dirty="0" err="1">
                <a:solidFill>
                  <a:schemeClr val="accent2"/>
                </a:solidFill>
              </a:rPr>
              <a:t>AusfuellenAllInfoOfNode</a:t>
            </a:r>
            <a:r>
              <a:rPr lang="de-DE" sz="3000" dirty="0"/>
              <a:t>(</a:t>
            </a:r>
            <a:r>
              <a:rPr lang="de-DE" sz="3000" dirty="0" err="1"/>
              <a:t>gelesendeneXMLstr</a:t>
            </a:r>
            <a:r>
              <a:rPr lang="de-DE" sz="3000" dirty="0"/>
              <a:t>);</a:t>
            </a:r>
            <a:br>
              <a:rPr lang="de-DE" sz="3000" dirty="0"/>
            </a:br>
            <a:r>
              <a:rPr lang="de-DE" sz="3000" dirty="0"/>
              <a:t>   …}</a:t>
            </a:r>
          </a:p>
        </p:txBody>
      </p:sp>
    </p:spTree>
    <p:extLst>
      <p:ext uri="{BB962C8B-B14F-4D97-AF65-F5344CB8AC3E}">
        <p14:creationId xmlns:p14="http://schemas.microsoft.com/office/powerpoint/2010/main" val="335096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23297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200" dirty="0" err="1"/>
              <a:t>Step</a:t>
            </a:r>
            <a:r>
              <a:rPr lang="de-DE" sz="7200" dirty="0"/>
              <a:t> </a:t>
            </a:r>
            <a:r>
              <a:rPr lang="de-DE" sz="7200" dirty="0" smtClean="0"/>
              <a:t>3. </a:t>
            </a:r>
            <a:r>
              <a:rPr lang="de-DE" sz="7200" dirty="0" err="1"/>
              <a:t>Planzen</a:t>
            </a:r>
            <a:r>
              <a:rPr lang="de-DE" sz="7200" dirty="0"/>
              <a:t> </a:t>
            </a:r>
            <a:r>
              <a:rPr lang="de-DE" sz="7200" dirty="0" smtClean="0"/>
              <a:t>den </a:t>
            </a:r>
            <a:r>
              <a:rPr lang="de-DE" sz="7200" dirty="0"/>
              <a:t>XML </a:t>
            </a:r>
            <a:r>
              <a:rPr lang="de-DE" sz="7200" dirty="0" err="1"/>
              <a:t>Node</a:t>
            </a:r>
            <a:r>
              <a:rPr lang="de-DE" sz="7200" dirty="0"/>
              <a:t> </a:t>
            </a:r>
            <a:r>
              <a:rPr lang="de-DE" sz="7200" dirty="0" smtClean="0"/>
              <a:t>Baum</a:t>
            </a:r>
          </a:p>
          <a:p>
            <a:pPr algn="l"/>
            <a:r>
              <a:rPr lang="de-DE" sz="4200" dirty="0" smtClean="0"/>
              <a:t>	3.3 </a:t>
            </a:r>
            <a:r>
              <a:rPr lang="de-DE" sz="4200" dirty="0"/>
              <a:t>Wenn der </a:t>
            </a:r>
            <a:r>
              <a:rPr lang="de-DE" sz="4200" dirty="0" err="1"/>
              <a:t>Node</a:t>
            </a:r>
            <a:r>
              <a:rPr lang="de-DE" sz="4200" dirty="0"/>
              <a:t> </a:t>
            </a:r>
            <a:r>
              <a:rPr lang="de-DE" sz="4200" dirty="0" smtClean="0"/>
              <a:t>Kinder hat…</a:t>
            </a:r>
            <a:endParaRPr lang="de-DE" sz="42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4668" y="2929470"/>
            <a:ext cx="12005732" cy="3835401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 err="1"/>
              <a:t>Node</a:t>
            </a:r>
            <a:r>
              <a:rPr lang="de-DE" sz="3000" dirty="0"/>
              <a:t> </a:t>
            </a:r>
            <a:r>
              <a:rPr lang="de-DE" sz="3000" dirty="0" err="1">
                <a:solidFill>
                  <a:schemeClr val="accent2"/>
                </a:solidFill>
              </a:rPr>
              <a:t>NodeBaumPlazen</a:t>
            </a:r>
            <a:r>
              <a:rPr lang="de-DE" sz="3000" dirty="0"/>
              <a:t>(</a:t>
            </a:r>
            <a:r>
              <a:rPr lang="de-DE" sz="3000" dirty="0" err="1"/>
              <a:t>GelesendeStringXML</a:t>
            </a:r>
            <a:r>
              <a:rPr lang="de-DE" sz="3000" dirty="0"/>
              <a:t>)</a:t>
            </a:r>
            <a:br>
              <a:rPr lang="de-DE" sz="3000" dirty="0"/>
            </a:br>
            <a:r>
              <a:rPr lang="de-DE" sz="3000" dirty="0" smtClean="0"/>
              <a:t> {</a:t>
            </a:r>
            <a:r>
              <a:rPr lang="de-DE" sz="3000" dirty="0"/>
              <a:t/>
            </a:r>
            <a:br>
              <a:rPr lang="de-DE" sz="3000" dirty="0"/>
            </a:br>
            <a:r>
              <a:rPr lang="de-DE" sz="3000" dirty="0" smtClean="0"/>
              <a:t>  …</a:t>
            </a:r>
            <a:r>
              <a:rPr lang="de-DE" sz="3000" dirty="0"/>
              <a:t/>
            </a:r>
            <a:br>
              <a:rPr lang="de-DE" sz="3000" dirty="0"/>
            </a:br>
            <a:r>
              <a:rPr lang="de-DE" sz="3000" dirty="0" smtClean="0"/>
              <a:t>  </a:t>
            </a:r>
            <a:r>
              <a:rPr lang="de-DE" sz="3000" dirty="0" err="1" smtClean="0"/>
              <a:t>for</a:t>
            </a:r>
            <a:r>
              <a:rPr lang="de-DE" sz="3000" dirty="0" smtClean="0"/>
              <a:t>(</a:t>
            </a:r>
            <a:r>
              <a:rPr lang="de-DE" sz="3000" dirty="0" err="1" smtClean="0"/>
              <a:t>int</a:t>
            </a:r>
            <a:r>
              <a:rPr lang="de-DE" sz="3000" dirty="0" smtClean="0"/>
              <a:t> </a:t>
            </a:r>
            <a:r>
              <a:rPr lang="de-DE" sz="3000" dirty="0"/>
              <a:t>i = 0; i&lt;</a:t>
            </a:r>
            <a:r>
              <a:rPr lang="de-DE" sz="3000" dirty="0" err="1">
                <a:solidFill>
                  <a:srgbClr val="92D050"/>
                </a:solidFill>
              </a:rPr>
              <a:t>der_Anzahl_der_Kinder</a:t>
            </a:r>
            <a:r>
              <a:rPr lang="de-DE" sz="3000" dirty="0"/>
              <a:t>; i++)</a:t>
            </a:r>
            <a:br>
              <a:rPr lang="de-DE" sz="3000" dirty="0"/>
            </a:br>
            <a:r>
              <a:rPr lang="de-DE" sz="3000" dirty="0" smtClean="0"/>
              <a:t>  {</a:t>
            </a:r>
          </a:p>
          <a:p>
            <a:pPr algn="l"/>
            <a:r>
              <a:rPr lang="de-DE" sz="2800" dirty="0" smtClean="0"/>
              <a:t>    </a:t>
            </a:r>
            <a:r>
              <a:rPr lang="de-DE" sz="2800" dirty="0" err="1" smtClean="0"/>
              <a:t>theNode.ChildNodes.Add</a:t>
            </a:r>
            <a:r>
              <a:rPr lang="de-DE" sz="2800" dirty="0" smtClean="0"/>
              <a:t>(</a:t>
            </a:r>
            <a:r>
              <a:rPr lang="de-DE" sz="2800" dirty="0" err="1" smtClean="0">
                <a:solidFill>
                  <a:schemeClr val="accent2"/>
                </a:solidFill>
              </a:rPr>
              <a:t>NodeBaumPlazen</a:t>
            </a:r>
            <a:r>
              <a:rPr lang="de-DE" sz="2800" dirty="0" smtClean="0"/>
              <a:t>(</a:t>
            </a:r>
            <a:r>
              <a:rPr lang="de-DE" sz="2800" dirty="0" err="1" smtClean="0"/>
              <a:t>schneidete_Inhalt_des_Node</a:t>
            </a:r>
            <a:r>
              <a:rPr lang="de-DE" sz="2800" dirty="0"/>
              <a:t>));</a:t>
            </a:r>
            <a:r>
              <a:rPr lang="de-DE" sz="3000" dirty="0"/>
              <a:t/>
            </a:r>
            <a:br>
              <a:rPr lang="de-DE" sz="3000" dirty="0"/>
            </a:br>
            <a:r>
              <a:rPr lang="de-DE" sz="3000" dirty="0" smtClean="0"/>
              <a:t>  }</a:t>
            </a:r>
            <a:r>
              <a:rPr lang="de-DE" sz="3000" dirty="0"/>
              <a:t/>
            </a:r>
            <a:br>
              <a:rPr lang="de-DE" sz="3000" dirty="0"/>
            </a:br>
            <a:r>
              <a:rPr lang="de-DE" sz="3000" dirty="0" smtClean="0"/>
              <a:t>  …</a:t>
            </a:r>
            <a:r>
              <a:rPr lang="de-DE" sz="3000" dirty="0">
                <a:solidFill>
                  <a:srgbClr val="FF0000"/>
                </a:solidFill>
              </a:rPr>
              <a:t/>
            </a:r>
            <a:br>
              <a:rPr lang="de-DE" sz="3000" dirty="0">
                <a:solidFill>
                  <a:srgbClr val="FF0000"/>
                </a:solidFill>
              </a:rPr>
            </a:br>
            <a:r>
              <a:rPr lang="de-DE" sz="3000" dirty="0" smtClean="0"/>
              <a:t> }</a:t>
            </a:r>
            <a:endParaRPr lang="de-DE" sz="3000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491067" y="1563380"/>
            <a:ext cx="11209865" cy="13660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 smtClean="0"/>
              <a:t>	Falls </a:t>
            </a:r>
            <a:r>
              <a:rPr lang="de-DE" sz="4000" dirty="0"/>
              <a:t>der </a:t>
            </a:r>
            <a:r>
              <a:rPr lang="de-DE" sz="4000" dirty="0" err="1"/>
              <a:t>Node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0000"/>
                </a:solidFill>
              </a:rPr>
              <a:t>mind. einen Kinder </a:t>
            </a:r>
            <a:r>
              <a:rPr lang="de-DE" sz="4000" dirty="0" smtClean="0"/>
              <a:t>hat</a:t>
            </a:r>
            <a:r>
              <a:rPr lang="de-DE" sz="4000" dirty="0"/>
              <a:t>,</a:t>
            </a:r>
            <a:br>
              <a:rPr lang="de-DE" sz="4000" dirty="0"/>
            </a:br>
            <a:r>
              <a:rPr lang="de-DE" sz="4000" dirty="0"/>
              <a:t>	</a:t>
            </a:r>
            <a:r>
              <a:rPr lang="de-DE" sz="4000" dirty="0" smtClean="0"/>
              <a:t>rufen den</a:t>
            </a:r>
            <a:r>
              <a:rPr lang="de-DE" sz="4000" dirty="0" smtClean="0">
                <a:solidFill>
                  <a:srgbClr val="FF0000"/>
                </a:solidFill>
              </a:rPr>
              <a:t> **</a:t>
            </a:r>
            <a:r>
              <a:rPr lang="de-DE" sz="4000" dirty="0" err="1" smtClean="0">
                <a:solidFill>
                  <a:srgbClr val="FF0000"/>
                </a:solidFill>
              </a:rPr>
              <a:t>Reklusive</a:t>
            </a:r>
            <a:r>
              <a:rPr lang="de-DE" sz="4000" dirty="0" smtClean="0">
                <a:solidFill>
                  <a:srgbClr val="FF0000"/>
                </a:solidFill>
              </a:rPr>
              <a:t> </a:t>
            </a:r>
            <a:r>
              <a:rPr lang="de-DE" sz="4000" dirty="0" err="1" smtClean="0">
                <a:solidFill>
                  <a:srgbClr val="FF0000"/>
                </a:solidFill>
              </a:rPr>
              <a:t>Method</a:t>
            </a:r>
            <a:r>
              <a:rPr lang="de-DE" sz="4000" dirty="0" smtClean="0">
                <a:solidFill>
                  <a:srgbClr val="FF0000"/>
                </a:solidFill>
              </a:rPr>
              <a:t> </a:t>
            </a:r>
            <a:r>
              <a:rPr lang="de-DE" sz="4000" dirty="0" smtClean="0"/>
              <a:t>auf!!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5557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6600" dirty="0" err="1"/>
              <a:t>Step</a:t>
            </a:r>
            <a:r>
              <a:rPr lang="de-DE" sz="6600" dirty="0"/>
              <a:t> </a:t>
            </a:r>
            <a:r>
              <a:rPr lang="de-DE" sz="6600" dirty="0" smtClean="0"/>
              <a:t>3. </a:t>
            </a:r>
            <a:r>
              <a:rPr lang="de-DE" sz="6600" dirty="0" err="1"/>
              <a:t>Planzen</a:t>
            </a:r>
            <a:r>
              <a:rPr lang="de-DE" sz="6600" dirty="0"/>
              <a:t> </a:t>
            </a:r>
            <a:r>
              <a:rPr lang="de-DE" sz="6600" dirty="0" smtClean="0"/>
              <a:t>den </a:t>
            </a:r>
            <a:r>
              <a:rPr lang="de-DE" sz="6600" dirty="0"/>
              <a:t>XML </a:t>
            </a:r>
            <a:r>
              <a:rPr lang="de-DE" sz="6600" dirty="0" err="1"/>
              <a:t>Node</a:t>
            </a:r>
            <a:r>
              <a:rPr lang="de-DE" sz="6600" dirty="0"/>
              <a:t> </a:t>
            </a:r>
            <a:r>
              <a:rPr lang="de-DE" sz="6600" dirty="0" smtClean="0"/>
              <a:t>Baum</a:t>
            </a:r>
          </a:p>
          <a:p>
            <a:pPr algn="l"/>
            <a:r>
              <a:rPr lang="de-DE" sz="4200" dirty="0" smtClean="0"/>
              <a:t>	3.4 </a:t>
            </a:r>
            <a:r>
              <a:rPr lang="de-DE" sz="4200" dirty="0">
                <a:solidFill>
                  <a:srgbClr val="FF0000"/>
                </a:solidFill>
              </a:rPr>
              <a:t>Geben</a:t>
            </a:r>
            <a:r>
              <a:rPr lang="de-DE" sz="4200" dirty="0"/>
              <a:t> </a:t>
            </a:r>
            <a:r>
              <a:rPr lang="de-DE" sz="4200" dirty="0" smtClean="0">
                <a:solidFill>
                  <a:srgbClr val="FFC000"/>
                </a:solidFill>
              </a:rPr>
              <a:t>den </a:t>
            </a:r>
            <a:r>
              <a:rPr lang="de-DE" sz="4200" dirty="0" err="1">
                <a:solidFill>
                  <a:srgbClr val="FFC000"/>
                </a:solidFill>
              </a:rPr>
              <a:t>Node</a:t>
            </a:r>
            <a:r>
              <a:rPr lang="de-DE" sz="4200" dirty="0">
                <a:solidFill>
                  <a:srgbClr val="FFC000"/>
                </a:solidFill>
              </a:rPr>
              <a:t> </a:t>
            </a:r>
            <a:r>
              <a:rPr lang="de-DE" sz="4200" dirty="0">
                <a:solidFill>
                  <a:srgbClr val="FF0000"/>
                </a:solidFill>
              </a:rPr>
              <a:t>zurück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93134" y="3454401"/>
            <a:ext cx="12005732" cy="3310466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 err="1"/>
              <a:t>Node</a:t>
            </a:r>
            <a:r>
              <a:rPr lang="de-DE" sz="3200" dirty="0"/>
              <a:t> </a:t>
            </a:r>
            <a:r>
              <a:rPr lang="de-DE" sz="3200" dirty="0" err="1"/>
              <a:t>NodeBaumPlazen</a:t>
            </a:r>
            <a:r>
              <a:rPr lang="de-DE" sz="3200" dirty="0"/>
              <a:t>(</a:t>
            </a:r>
            <a:r>
              <a:rPr lang="de-DE" sz="3200" dirty="0" err="1"/>
              <a:t>GelesendeStringXML</a:t>
            </a:r>
            <a:r>
              <a:rPr lang="de-DE" sz="3200" dirty="0"/>
              <a:t>)</a:t>
            </a:r>
            <a:br>
              <a:rPr lang="de-DE" sz="3200" dirty="0"/>
            </a:br>
            <a:r>
              <a:rPr lang="de-DE" sz="3200" dirty="0"/>
              <a:t>      { …</a:t>
            </a:r>
            <a:br>
              <a:rPr lang="de-DE" sz="3200" dirty="0"/>
            </a:br>
            <a:r>
              <a:rPr lang="de-DE" sz="3200" dirty="0"/>
              <a:t>         </a:t>
            </a:r>
            <a:r>
              <a:rPr lang="de-DE" sz="3200" dirty="0" err="1">
                <a:solidFill>
                  <a:srgbClr val="FF0000"/>
                </a:solidFill>
              </a:rPr>
              <a:t>return</a:t>
            </a:r>
            <a:r>
              <a:rPr lang="de-DE" sz="3200" dirty="0">
                <a:solidFill>
                  <a:srgbClr val="FF0000"/>
                </a:solidFill>
              </a:rPr>
              <a:t> </a:t>
            </a:r>
            <a:r>
              <a:rPr lang="de-DE" sz="3200" dirty="0" err="1">
                <a:solidFill>
                  <a:srgbClr val="FF0000"/>
                </a:solidFill>
              </a:rPr>
              <a:t>TheNode</a:t>
            </a:r>
            <a:r>
              <a:rPr lang="de-DE" sz="3200" dirty="0">
                <a:solidFill>
                  <a:srgbClr val="FF0000"/>
                </a:solidFill>
              </a:rPr>
              <a:t>;</a:t>
            </a:r>
            <a:br>
              <a:rPr lang="de-DE" sz="3200" dirty="0">
                <a:solidFill>
                  <a:srgbClr val="FF0000"/>
                </a:solidFill>
              </a:rPr>
            </a:br>
            <a:r>
              <a:rPr lang="de-DE" sz="3200" dirty="0"/>
              <a:t>      }</a:t>
            </a:r>
            <a:r>
              <a:rPr lang="de-DE" sz="7200" dirty="0"/>
              <a:t/>
            </a:r>
            <a:br>
              <a:rPr lang="de-DE" sz="7200" dirty="0"/>
            </a:br>
            <a:endParaRPr lang="de-DE" sz="4000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14867" y="1698847"/>
            <a:ext cx="11209865" cy="1552354"/>
          </a:xfrm>
        </p:spPr>
        <p:txBody>
          <a:bodyPr anchor="t" anchorCtr="0">
            <a:normAutofit/>
          </a:bodyPr>
          <a:lstStyle/>
          <a:p>
            <a:pPr algn="l"/>
            <a:r>
              <a:rPr lang="de-DE" sz="4000" dirty="0"/>
              <a:t>	</a:t>
            </a:r>
            <a:r>
              <a:rPr lang="de-DE" sz="4000" dirty="0" smtClean="0"/>
              <a:t>Nach diese </a:t>
            </a:r>
            <a:r>
              <a:rPr lang="de-DE" sz="4000" dirty="0" err="1" smtClean="0"/>
              <a:t>Method</a:t>
            </a:r>
            <a:r>
              <a:rPr lang="de-DE" sz="4000" dirty="0" smtClean="0"/>
              <a:t> allen </a:t>
            </a:r>
            <a:r>
              <a:rPr lang="de-DE" sz="4000" dirty="0" err="1" smtClean="0"/>
              <a:t>ChildNode</a:t>
            </a:r>
            <a:r>
              <a:rPr lang="de-DE" sz="4000" dirty="0" smtClean="0"/>
              <a:t> schreiben,</a:t>
            </a:r>
            <a:br>
              <a:rPr lang="de-DE" sz="4000" dirty="0" smtClean="0"/>
            </a:br>
            <a:r>
              <a:rPr lang="de-DE" sz="4000" dirty="0"/>
              <a:t>	</a:t>
            </a:r>
            <a:r>
              <a:rPr lang="de-DE" sz="4000" dirty="0" smtClean="0"/>
              <a:t>gibt </a:t>
            </a:r>
            <a:r>
              <a:rPr lang="de-DE" sz="4000" dirty="0" err="1" smtClean="0"/>
              <a:t>disen</a:t>
            </a:r>
            <a:r>
              <a:rPr lang="de-DE" sz="4000" dirty="0" smtClean="0"/>
              <a:t> </a:t>
            </a:r>
            <a:r>
              <a:rPr lang="de-DE" sz="4000" dirty="0" smtClean="0">
                <a:solidFill>
                  <a:srgbClr val="FFC000"/>
                </a:solidFill>
              </a:rPr>
              <a:t>Rückgabe</a:t>
            </a:r>
            <a:r>
              <a:rPr lang="de-DE" sz="4000" dirty="0" smtClean="0"/>
              <a:t> zurück.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37649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414867" y="1698846"/>
            <a:ext cx="11209865" cy="44479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100" dirty="0" smtClean="0"/>
              <a:t>4.1 </a:t>
            </a:r>
            <a:r>
              <a:rPr lang="de-DE" sz="3100" dirty="0">
                <a:solidFill>
                  <a:srgbClr val="FFC000"/>
                </a:solidFill>
              </a:rPr>
              <a:t>lesen</a:t>
            </a:r>
            <a:r>
              <a:rPr lang="de-DE" sz="3100" dirty="0"/>
              <a:t> Node </a:t>
            </a:r>
            <a:r>
              <a:rPr lang="de-DE" sz="3100" dirty="0" smtClean="0"/>
              <a:t>Baum </a:t>
            </a:r>
            <a:r>
              <a:rPr lang="de-DE" sz="3200" dirty="0"/>
              <a:t>und geben </a:t>
            </a:r>
            <a:r>
              <a:rPr lang="de-DE" sz="3200" dirty="0">
                <a:solidFill>
                  <a:srgbClr val="FF0000"/>
                </a:solidFill>
              </a:rPr>
              <a:t>allen Themen</a:t>
            </a:r>
            <a:r>
              <a:rPr lang="de-DE" sz="3200" dirty="0" smtClean="0"/>
              <a:t>.</a:t>
            </a:r>
            <a:endParaRPr lang="de-DE" sz="3100" dirty="0" smtClean="0"/>
          </a:p>
          <a:p>
            <a:pPr algn="l"/>
            <a:endParaRPr lang="de-DE" sz="3100" dirty="0"/>
          </a:p>
          <a:p>
            <a:pPr algn="l"/>
            <a:r>
              <a:rPr lang="de-DE" sz="3100" dirty="0" smtClean="0"/>
              <a:t>4.2 </a:t>
            </a:r>
            <a:r>
              <a:rPr lang="de-DE" sz="3100" dirty="0" smtClean="0">
                <a:solidFill>
                  <a:srgbClr val="FFC000"/>
                </a:solidFill>
              </a:rPr>
              <a:t>sortieren </a:t>
            </a:r>
            <a:r>
              <a:rPr lang="de-DE" sz="3100" dirty="0" smtClean="0"/>
              <a:t>und</a:t>
            </a:r>
            <a:r>
              <a:rPr lang="de-DE" sz="3100" dirty="0" smtClean="0">
                <a:solidFill>
                  <a:srgbClr val="FFC000"/>
                </a:solidFill>
              </a:rPr>
              <a:t> </a:t>
            </a:r>
            <a:r>
              <a:rPr lang="de-DE" sz="3100" dirty="0" smtClean="0">
                <a:solidFill>
                  <a:srgbClr val="FF0000"/>
                </a:solidFill>
              </a:rPr>
              <a:t>zeigen</a:t>
            </a:r>
            <a:r>
              <a:rPr lang="de-DE" sz="3100" dirty="0" smtClean="0"/>
              <a:t> </a:t>
            </a:r>
            <a:r>
              <a:rPr lang="de-DE" sz="3100" dirty="0"/>
              <a:t>allen mogliche Themen..(wenn es gibt.)</a:t>
            </a:r>
          </a:p>
          <a:p>
            <a:pPr algn="l"/>
            <a:endParaRPr lang="de-DE" sz="3100" dirty="0" smtClean="0"/>
          </a:p>
          <a:p>
            <a:pPr algn="l"/>
            <a:r>
              <a:rPr lang="de-DE" sz="3100" dirty="0" smtClean="0"/>
              <a:t>4.3 </a:t>
            </a:r>
            <a:r>
              <a:rPr lang="de-DE" sz="3100" dirty="0">
                <a:solidFill>
                  <a:srgbClr val="FF0000"/>
                </a:solidFill>
              </a:rPr>
              <a:t>auswählen</a:t>
            </a:r>
            <a:r>
              <a:rPr lang="de-DE" sz="3100" dirty="0"/>
              <a:t> einen </a:t>
            </a:r>
            <a:r>
              <a:rPr lang="de-DE" sz="3100" dirty="0" smtClean="0"/>
              <a:t>Them</a:t>
            </a:r>
          </a:p>
          <a:p>
            <a:pPr algn="l"/>
            <a:r>
              <a:rPr lang="de-DE" sz="2000" dirty="0" smtClean="0"/>
              <a:t>=&gt;benutzer</a:t>
            </a:r>
            <a:r>
              <a:rPr lang="de-DE" sz="2000" dirty="0"/>
              <a:t>. mit </a:t>
            </a:r>
            <a:r>
              <a:rPr lang="de-DE" sz="2000" dirty="0" smtClean="0"/>
              <a:t>console.read()</a:t>
            </a:r>
            <a:endParaRPr lang="de-DE" sz="3100" dirty="0" smtClean="0"/>
          </a:p>
          <a:p>
            <a:pPr algn="l"/>
            <a:r>
              <a:rPr lang="de-DE" sz="3100" dirty="0" smtClean="0"/>
              <a:t>4.4 </a:t>
            </a:r>
            <a:r>
              <a:rPr lang="de-DE" sz="3100" dirty="0"/>
              <a:t>geben "ausgewählteter Them" zurück. </a:t>
            </a:r>
            <a:endParaRPr lang="de-DE" sz="3100" dirty="0" smtClean="0"/>
          </a:p>
          <a:p>
            <a:pPr algn="l"/>
            <a:r>
              <a:rPr lang="de-DE" sz="2000" dirty="0" smtClean="0"/>
              <a:t>=&gt; </a:t>
            </a:r>
            <a:r>
              <a:rPr lang="de-DE" sz="2000" dirty="0"/>
              <a:t>return "ausgewählteter Them" </a:t>
            </a:r>
            <a:r>
              <a:rPr lang="de-DE" sz="2000" dirty="0" smtClean="0"/>
              <a:t>: string</a:t>
            </a:r>
            <a:endParaRPr lang="de-DE" sz="2000" dirty="0">
              <a:solidFill>
                <a:schemeClr val="accent4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Step 4. </a:t>
            </a:r>
            <a:r>
              <a:rPr lang="de-DE" dirty="0">
                <a:solidFill>
                  <a:srgbClr val="FFC000"/>
                </a:solidFill>
              </a:rPr>
              <a:t>Auswählen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die Spalte </a:t>
            </a:r>
            <a:r>
              <a:rPr lang="de-DE" dirty="0"/>
              <a:t>des </a:t>
            </a:r>
            <a:r>
              <a:rPr lang="de-DE" dirty="0" smtClean="0"/>
              <a:t>CSVs</a:t>
            </a:r>
            <a:endParaRPr lang="de-D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4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Step 4. </a:t>
            </a:r>
            <a:r>
              <a:rPr lang="de-DE" dirty="0">
                <a:solidFill>
                  <a:srgbClr val="FFC000"/>
                </a:solidFill>
              </a:rPr>
              <a:t>Auswählen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die Spalte </a:t>
            </a:r>
            <a:r>
              <a:rPr lang="de-DE" dirty="0"/>
              <a:t>des CSVs</a:t>
            </a:r>
            <a:endParaRPr lang="de-DE" dirty="0">
              <a:solidFill>
                <a:srgbClr val="FFC000"/>
              </a:solidFill>
            </a:endParaRPr>
          </a:p>
          <a:p>
            <a:pPr algn="l"/>
            <a:r>
              <a:rPr lang="de-DE" sz="4400" dirty="0" smtClean="0"/>
              <a:t>	4.1 </a:t>
            </a:r>
            <a:r>
              <a:rPr lang="de-DE" sz="4400" dirty="0"/>
              <a:t>lesen </a:t>
            </a:r>
            <a:r>
              <a:rPr lang="de-DE" sz="4400" dirty="0">
                <a:solidFill>
                  <a:srgbClr val="FFC000"/>
                </a:solidFill>
              </a:rPr>
              <a:t>Node </a:t>
            </a:r>
            <a:r>
              <a:rPr lang="de-DE" sz="4400" dirty="0" smtClean="0">
                <a:solidFill>
                  <a:srgbClr val="FFC000"/>
                </a:solidFill>
              </a:rPr>
              <a:t>Baum </a:t>
            </a:r>
            <a:r>
              <a:rPr lang="de-DE" sz="4000" dirty="0"/>
              <a:t>und geben </a:t>
            </a:r>
            <a:r>
              <a:rPr lang="de-DE" sz="4000" dirty="0">
                <a:solidFill>
                  <a:srgbClr val="FF0000"/>
                </a:solidFill>
              </a:rPr>
              <a:t>allen </a:t>
            </a:r>
            <a:r>
              <a:rPr lang="de-DE" sz="4000" dirty="0" smtClean="0">
                <a:solidFill>
                  <a:srgbClr val="FF0000"/>
                </a:solidFill>
              </a:rPr>
              <a:t>Themen</a:t>
            </a:r>
            <a:r>
              <a:rPr lang="de-DE" sz="4000" dirty="0"/>
              <a:t>.</a:t>
            </a:r>
            <a:endParaRPr lang="de-DE" sz="440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93134" y="1667933"/>
            <a:ext cx="12005732" cy="5096934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/>
              <a:t>private string ZeigenAllenMoeglichenThemUndEinenAuswaehlen(Node nodeTree)</a:t>
            </a:r>
          </a:p>
          <a:p>
            <a:pPr algn="l"/>
            <a:r>
              <a:rPr lang="de-DE" sz="3200" dirty="0"/>
              <a:t>{</a:t>
            </a:r>
            <a:endParaRPr lang="de-DE" sz="3200" dirty="0" smtClean="0"/>
          </a:p>
          <a:p>
            <a:pPr algn="l"/>
            <a:r>
              <a:rPr lang="de-DE" sz="3200" dirty="0" smtClean="0"/>
              <a:t>  List&lt;string</a:t>
            </a:r>
            <a:r>
              <a:rPr lang="de-DE" sz="3200" dirty="0"/>
              <a:t>&gt; </a:t>
            </a:r>
            <a:r>
              <a:rPr lang="de-DE" sz="3200" dirty="0">
                <a:solidFill>
                  <a:srgbClr val="FF0000"/>
                </a:solidFill>
              </a:rPr>
              <a:t>einPlatzFürMoeglichenThemen</a:t>
            </a:r>
            <a:r>
              <a:rPr lang="de-DE" sz="3200" dirty="0"/>
              <a:t> = new List&lt;string&gt;();</a:t>
            </a:r>
          </a:p>
          <a:p>
            <a:pPr algn="l"/>
            <a:r>
              <a:rPr lang="de-DE" sz="3200" dirty="0" smtClean="0"/>
              <a:t>  List&lt;string</a:t>
            </a:r>
            <a:r>
              <a:rPr lang="de-DE" sz="3200" dirty="0"/>
              <a:t>&gt; AlleMoeglicheThemen = </a:t>
            </a:r>
            <a:r>
              <a:rPr lang="de-DE" sz="3200" dirty="0" smtClean="0"/>
              <a:t>      		</a:t>
            </a:r>
            <a:r>
              <a:rPr lang="de-DE" sz="3200" dirty="0" smtClean="0">
                <a:solidFill>
                  <a:srgbClr val="FF0000"/>
                </a:solidFill>
              </a:rPr>
              <a:t>GebenAllenMoeglichenThemen</a:t>
            </a:r>
            <a:r>
              <a:rPr lang="de-DE" sz="3200" dirty="0" smtClean="0"/>
              <a:t>(</a:t>
            </a:r>
            <a:r>
              <a:rPr lang="de-DE" sz="3200" dirty="0" smtClean="0">
                <a:solidFill>
                  <a:srgbClr val="FF0000"/>
                </a:solidFill>
              </a:rPr>
              <a:t>nodeTree</a:t>
            </a:r>
            <a:r>
              <a:rPr lang="de-DE" sz="3200" dirty="0"/>
              <a:t>, </a:t>
            </a:r>
            <a:r>
              <a:rPr lang="de-DE" sz="3200" dirty="0" smtClean="0"/>
              <a:t>			  		einPlatzFürMoeglichenThemen);</a:t>
            </a:r>
          </a:p>
          <a:p>
            <a:pPr algn="l"/>
            <a:r>
              <a:rPr lang="de-DE" sz="3200" dirty="0" smtClean="0"/>
              <a:t>...</a:t>
            </a:r>
          </a:p>
          <a:p>
            <a:pPr algn="l"/>
            <a:r>
              <a:rPr lang="de-DE" sz="3200" dirty="0"/>
              <a:t>}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30876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Step 4. </a:t>
            </a:r>
            <a:r>
              <a:rPr lang="de-DE" dirty="0">
                <a:solidFill>
                  <a:srgbClr val="FFC000"/>
                </a:solidFill>
              </a:rPr>
              <a:t>Auswählen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die Spalte </a:t>
            </a:r>
            <a:r>
              <a:rPr lang="de-DE" dirty="0"/>
              <a:t>des CSVs</a:t>
            </a:r>
            <a:endParaRPr lang="de-DE" dirty="0">
              <a:solidFill>
                <a:srgbClr val="FFC000"/>
              </a:solidFill>
            </a:endParaRPr>
          </a:p>
          <a:p>
            <a:pPr algn="l"/>
            <a:r>
              <a:rPr lang="de-DE" sz="4400" dirty="0" smtClean="0"/>
              <a:t>	4.1 </a:t>
            </a:r>
            <a:r>
              <a:rPr lang="de-DE" sz="4400" dirty="0"/>
              <a:t>lesen </a:t>
            </a:r>
            <a:r>
              <a:rPr lang="de-DE" sz="4400" dirty="0">
                <a:solidFill>
                  <a:srgbClr val="FFC000"/>
                </a:solidFill>
              </a:rPr>
              <a:t>Node </a:t>
            </a:r>
            <a:r>
              <a:rPr lang="de-DE" sz="4400" dirty="0" smtClean="0">
                <a:solidFill>
                  <a:srgbClr val="FFC000"/>
                </a:solidFill>
              </a:rPr>
              <a:t>Baum </a:t>
            </a:r>
            <a:r>
              <a:rPr lang="de-DE" sz="4000" dirty="0"/>
              <a:t>und geben </a:t>
            </a:r>
            <a:r>
              <a:rPr lang="de-DE" sz="4000" dirty="0">
                <a:solidFill>
                  <a:srgbClr val="FF0000"/>
                </a:solidFill>
              </a:rPr>
              <a:t>allen </a:t>
            </a:r>
            <a:r>
              <a:rPr lang="de-DE" sz="4000" dirty="0" smtClean="0">
                <a:solidFill>
                  <a:srgbClr val="FF0000"/>
                </a:solidFill>
              </a:rPr>
              <a:t>Themen</a:t>
            </a:r>
            <a:r>
              <a:rPr lang="de-DE" sz="4000" dirty="0"/>
              <a:t>.</a:t>
            </a:r>
            <a:endParaRPr lang="de-DE" sz="440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93134" y="1667933"/>
            <a:ext cx="12005732" cy="5096934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400" dirty="0"/>
              <a:t>private List&lt;string&gt; </a:t>
            </a:r>
            <a:r>
              <a:rPr lang="de-DE" sz="2400" dirty="0">
                <a:solidFill>
                  <a:srgbClr val="FF0000"/>
                </a:solidFill>
              </a:rPr>
              <a:t>GebenAllenMoeglichenThemen</a:t>
            </a:r>
            <a:r>
              <a:rPr lang="de-DE" sz="2400" dirty="0"/>
              <a:t>(Node node, List&lt;string&gt; PlatzFürMoeglichenThemen</a:t>
            </a:r>
            <a:r>
              <a:rPr lang="de-DE" sz="2400" dirty="0" smtClean="0"/>
              <a:t>)</a:t>
            </a:r>
          </a:p>
          <a:p>
            <a:pPr algn="l"/>
            <a:r>
              <a:rPr lang="de-DE" sz="2400" dirty="0" smtClean="0"/>
              <a:t>{</a:t>
            </a:r>
          </a:p>
          <a:p>
            <a:pPr algn="l"/>
            <a:r>
              <a:rPr lang="de-DE" sz="2400" dirty="0"/>
              <a:t> </a:t>
            </a:r>
            <a:r>
              <a:rPr lang="de-DE" sz="2400" dirty="0" smtClean="0"/>
              <a:t> if </a:t>
            </a:r>
            <a:r>
              <a:rPr lang="de-DE" sz="2400" dirty="0"/>
              <a:t>(node.info.AnzahlKinderUndInhalts.anzahlDerKinderNode &gt; 0)</a:t>
            </a:r>
          </a:p>
          <a:p>
            <a:pPr algn="l"/>
            <a:r>
              <a:rPr lang="de-DE" sz="2400" dirty="0" smtClean="0"/>
              <a:t>  {</a:t>
            </a:r>
            <a:endParaRPr lang="de-DE" sz="2400" dirty="0"/>
          </a:p>
          <a:p>
            <a:pPr algn="l"/>
            <a:r>
              <a:rPr lang="de-DE" sz="2400" dirty="0"/>
              <a:t> </a:t>
            </a:r>
            <a:r>
              <a:rPr lang="de-DE" sz="2400" dirty="0" smtClean="0"/>
              <a:t>   </a:t>
            </a:r>
            <a:r>
              <a:rPr lang="de-DE" sz="2400" dirty="0" smtClean="0">
                <a:solidFill>
                  <a:srgbClr val="FF0000"/>
                </a:solidFill>
              </a:rPr>
              <a:t>PlatzFürMoeglichenThemen.Add(node.info.title_Node</a:t>
            </a:r>
            <a:r>
              <a:rPr lang="de-DE" sz="2400" dirty="0">
                <a:solidFill>
                  <a:srgbClr val="FF0000"/>
                </a:solidFill>
              </a:rPr>
              <a:t>);</a:t>
            </a:r>
          </a:p>
          <a:p>
            <a:pPr algn="l"/>
            <a:r>
              <a:rPr lang="de-DE" sz="2400" dirty="0" smtClean="0"/>
              <a:t>    foreach </a:t>
            </a:r>
            <a:r>
              <a:rPr lang="de-DE" sz="2400" dirty="0"/>
              <a:t>(Node ChildNode in node.ChildNodes)</a:t>
            </a:r>
          </a:p>
          <a:p>
            <a:pPr algn="l"/>
            <a:r>
              <a:rPr lang="de-DE" sz="2400" dirty="0" smtClean="0"/>
              <a:t>      {</a:t>
            </a:r>
            <a:endParaRPr lang="de-DE" sz="2400" dirty="0"/>
          </a:p>
          <a:p>
            <a:pPr algn="l"/>
            <a:r>
              <a:rPr lang="de-DE" sz="2400" dirty="0" smtClean="0"/>
              <a:t>        </a:t>
            </a:r>
            <a:r>
              <a:rPr lang="de-DE" sz="2400" dirty="0" smtClean="0">
                <a:solidFill>
                  <a:srgbClr val="FF0000"/>
                </a:solidFill>
              </a:rPr>
              <a:t>GebenAllenMoeglichenThemen</a:t>
            </a:r>
            <a:r>
              <a:rPr lang="de-DE" sz="2400" dirty="0" smtClean="0"/>
              <a:t>(ChildNode</a:t>
            </a:r>
            <a:r>
              <a:rPr lang="de-DE" sz="2400" dirty="0"/>
              <a:t>,  </a:t>
            </a:r>
            <a:endParaRPr lang="de-DE" sz="2400" dirty="0" smtClean="0"/>
          </a:p>
          <a:p>
            <a:pPr algn="l"/>
            <a:r>
              <a:rPr lang="de-DE" sz="2400" dirty="0"/>
              <a:t> </a:t>
            </a:r>
            <a:r>
              <a:rPr lang="de-DE" sz="2400" dirty="0" smtClean="0"/>
              <a:t>       PlatzFürMoeglichenThemen</a:t>
            </a:r>
            <a:r>
              <a:rPr lang="de-DE" sz="2400" dirty="0"/>
              <a:t>);</a:t>
            </a:r>
          </a:p>
          <a:p>
            <a:pPr algn="l"/>
            <a:r>
              <a:rPr lang="de-DE" sz="2400" dirty="0" smtClean="0"/>
              <a:t>      }</a:t>
            </a:r>
            <a:endParaRPr lang="de-DE" sz="2400" dirty="0"/>
          </a:p>
          <a:p>
            <a:pPr algn="l"/>
            <a:r>
              <a:rPr lang="de-DE" sz="2400" dirty="0" smtClean="0"/>
              <a:t>   }</a:t>
            </a:r>
            <a:endParaRPr lang="de-DE" sz="2400" dirty="0"/>
          </a:p>
          <a:p>
            <a:pPr algn="l"/>
            <a:r>
              <a:rPr lang="de-DE" sz="2400" dirty="0" smtClean="0"/>
              <a:t>  return </a:t>
            </a:r>
            <a:r>
              <a:rPr lang="de-DE" sz="2400" dirty="0">
                <a:solidFill>
                  <a:srgbClr val="FF0000"/>
                </a:solidFill>
              </a:rPr>
              <a:t>PlatzFürMoeglichenThemen;</a:t>
            </a:r>
          </a:p>
          <a:p>
            <a:pPr algn="l"/>
            <a:r>
              <a:rPr lang="de-DE" sz="2400" dirty="0"/>
              <a:t>}</a:t>
            </a:r>
          </a:p>
        </p:txBody>
      </p:sp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6891867" y="4216400"/>
            <a:ext cx="4428066" cy="1730153"/>
          </a:xfrm>
        </p:spPr>
        <p:txBody>
          <a:bodyPr anchor="t" anchorCtr="0">
            <a:normAutofit/>
          </a:bodyPr>
          <a:lstStyle/>
          <a:p>
            <a:pPr algn="l"/>
            <a:r>
              <a:rPr lang="de-DE" sz="4000" dirty="0" smtClean="0">
                <a:solidFill>
                  <a:srgbClr val="FF0000"/>
                </a:solidFill>
              </a:rPr>
              <a:t>Achtung!!</a:t>
            </a:r>
            <a:br>
              <a:rPr lang="de-DE" sz="4000" dirty="0" smtClean="0">
                <a:solidFill>
                  <a:srgbClr val="FF0000"/>
                </a:solidFill>
              </a:rPr>
            </a:br>
            <a:r>
              <a:rPr lang="de-DE" sz="4000" dirty="0" smtClean="0">
                <a:solidFill>
                  <a:srgbClr val="FF0000"/>
                </a:solidFill>
              </a:rPr>
              <a:t>Reklusiv Method</a:t>
            </a:r>
            <a:endParaRPr lang="de-DE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03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Step 4. </a:t>
            </a:r>
            <a:r>
              <a:rPr lang="de-DE" dirty="0">
                <a:solidFill>
                  <a:srgbClr val="FFC000"/>
                </a:solidFill>
              </a:rPr>
              <a:t>Auswählen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die Spalte </a:t>
            </a:r>
            <a:r>
              <a:rPr lang="de-DE" dirty="0"/>
              <a:t>des CSVs</a:t>
            </a:r>
            <a:endParaRPr lang="de-DE" dirty="0">
              <a:solidFill>
                <a:srgbClr val="FFC000"/>
              </a:solidFill>
            </a:endParaRPr>
          </a:p>
          <a:p>
            <a:pPr algn="l"/>
            <a:r>
              <a:rPr lang="de-DE" sz="4400" dirty="0" smtClean="0"/>
              <a:t>	4.2 </a:t>
            </a:r>
            <a:r>
              <a:rPr lang="de-DE" sz="4400" dirty="0">
                <a:solidFill>
                  <a:srgbClr val="FFC000"/>
                </a:solidFill>
              </a:rPr>
              <a:t>sortieren </a:t>
            </a:r>
            <a:r>
              <a:rPr lang="de-DE" sz="4400" dirty="0"/>
              <a:t>und</a:t>
            </a:r>
            <a:r>
              <a:rPr lang="de-DE" sz="4400" dirty="0">
                <a:solidFill>
                  <a:srgbClr val="FFC000"/>
                </a:solidFill>
              </a:rPr>
              <a:t> </a:t>
            </a:r>
            <a:r>
              <a:rPr lang="de-DE" sz="4400" dirty="0">
                <a:solidFill>
                  <a:srgbClr val="FF0000"/>
                </a:solidFill>
              </a:rPr>
              <a:t>zeigen</a:t>
            </a:r>
            <a:r>
              <a:rPr lang="de-DE" sz="4400" dirty="0"/>
              <a:t> allen mogliche Themen..(wenn es gibt.)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93134" y="1667933"/>
            <a:ext cx="12005732" cy="5096934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/>
              <a:t>private string ZeigenAllenMoeglichenThemUndEinenAuswaehlen(Node nodeTree)</a:t>
            </a:r>
          </a:p>
          <a:p>
            <a:pPr algn="l"/>
            <a:r>
              <a:rPr lang="de-DE" sz="3200" dirty="0" smtClean="0"/>
              <a:t>{ ...</a:t>
            </a:r>
          </a:p>
          <a:p>
            <a:pPr algn="l"/>
            <a:r>
              <a:rPr lang="de-DE" sz="3200" dirty="0" smtClean="0"/>
              <a:t>  AlleMoeglicheThemen </a:t>
            </a:r>
            <a:r>
              <a:rPr lang="de-DE" sz="3200" dirty="0"/>
              <a:t>= AlleMoeglicheThemen.</a:t>
            </a:r>
            <a:r>
              <a:rPr lang="de-DE" sz="3200" dirty="0">
                <a:solidFill>
                  <a:srgbClr val="FF0000"/>
                </a:solidFill>
              </a:rPr>
              <a:t>Distinct()</a:t>
            </a:r>
            <a:r>
              <a:rPr lang="de-DE" sz="3200" dirty="0"/>
              <a:t>.ToList</a:t>
            </a:r>
            <a:r>
              <a:rPr lang="de-DE" sz="3200" dirty="0" smtClean="0"/>
              <a:t>();</a:t>
            </a:r>
          </a:p>
          <a:p>
            <a:pPr algn="l"/>
            <a:r>
              <a:rPr lang="de-DE" sz="3200" dirty="0" smtClean="0"/>
              <a:t>  ..</a:t>
            </a:r>
          </a:p>
          <a:p>
            <a:pPr algn="l"/>
            <a:r>
              <a:rPr lang="de-DE" sz="3200" dirty="0" smtClean="0"/>
              <a:t>}</a:t>
            </a:r>
            <a:endParaRPr lang="de-DE" sz="4000" dirty="0"/>
          </a:p>
        </p:txBody>
      </p:sp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6874933" y="4529667"/>
            <a:ext cx="4428066" cy="1730153"/>
          </a:xfrm>
        </p:spPr>
        <p:txBody>
          <a:bodyPr anchor="t" anchorCtr="0">
            <a:normAutofit/>
          </a:bodyPr>
          <a:lstStyle/>
          <a:p>
            <a:pPr algn="l"/>
            <a:r>
              <a:rPr lang="de-DE" sz="4000" dirty="0" smtClean="0">
                <a:solidFill>
                  <a:srgbClr val="FF0000"/>
                </a:solidFill>
              </a:rPr>
              <a:t>Keine</a:t>
            </a:r>
            <a:br>
              <a:rPr lang="de-DE" sz="4000" dirty="0" smtClean="0">
                <a:solidFill>
                  <a:srgbClr val="FF0000"/>
                </a:solidFill>
              </a:rPr>
            </a:br>
            <a:r>
              <a:rPr lang="de-DE" sz="4000" dirty="0" smtClean="0">
                <a:solidFill>
                  <a:srgbClr val="FF0000"/>
                </a:solidFill>
              </a:rPr>
              <a:t>Duplizierte Themen</a:t>
            </a:r>
            <a:endParaRPr lang="de-DE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Step 4. </a:t>
            </a:r>
            <a:r>
              <a:rPr lang="de-DE" dirty="0">
                <a:solidFill>
                  <a:srgbClr val="FFC000"/>
                </a:solidFill>
              </a:rPr>
              <a:t>Auswählen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die Spalte </a:t>
            </a:r>
            <a:r>
              <a:rPr lang="de-DE" dirty="0"/>
              <a:t>des CSVs</a:t>
            </a:r>
            <a:endParaRPr lang="de-DE" dirty="0">
              <a:solidFill>
                <a:srgbClr val="FFC000"/>
              </a:solidFill>
            </a:endParaRPr>
          </a:p>
          <a:p>
            <a:pPr algn="l"/>
            <a:r>
              <a:rPr lang="de-DE" sz="4400" dirty="0" smtClean="0"/>
              <a:t>	4.3 </a:t>
            </a:r>
            <a:r>
              <a:rPr lang="de-DE" sz="4400" dirty="0" smtClean="0">
                <a:solidFill>
                  <a:srgbClr val="FF0000"/>
                </a:solidFill>
              </a:rPr>
              <a:t>auswählen</a:t>
            </a:r>
            <a:r>
              <a:rPr lang="de-DE" sz="4400" dirty="0" smtClean="0"/>
              <a:t> </a:t>
            </a:r>
            <a:r>
              <a:rPr lang="de-DE" sz="4400" dirty="0"/>
              <a:t>einen Them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93134" y="1667933"/>
            <a:ext cx="12005732" cy="5096934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/>
              <a:t>private string ZeigenAllenMoeglichenThemUndEinenAuswaehlen(Node nodeTree)</a:t>
            </a:r>
          </a:p>
          <a:p>
            <a:pPr algn="l"/>
            <a:r>
              <a:rPr lang="de-DE" sz="3200" dirty="0"/>
              <a:t>{ </a:t>
            </a:r>
            <a:r>
              <a:rPr lang="de-DE" sz="3200" dirty="0" smtClean="0"/>
              <a:t>...</a:t>
            </a:r>
          </a:p>
          <a:p>
            <a:pPr algn="l"/>
            <a:r>
              <a:rPr lang="de-DE" sz="3200" dirty="0" smtClean="0"/>
              <a:t>  </a:t>
            </a:r>
            <a:r>
              <a:rPr lang="de-DE" sz="3200" dirty="0"/>
              <a:t>string NameDesAusgewaehleteThem = </a:t>
            </a:r>
            <a:r>
              <a:rPr lang="de-DE" sz="3200" dirty="0" smtClean="0"/>
              <a:t>		</a:t>
            </a:r>
            <a:r>
              <a:rPr lang="de-DE" sz="3200" dirty="0" smtClean="0">
                <a:solidFill>
                  <a:srgbClr val="FF0000"/>
                </a:solidFill>
              </a:rPr>
              <a:t>AuswaehlenEinenThem</a:t>
            </a:r>
            <a:r>
              <a:rPr lang="de-DE" sz="3200" dirty="0" smtClean="0"/>
              <a:t>(AlleMoeglicheThemen</a:t>
            </a:r>
            <a:r>
              <a:rPr lang="de-DE" sz="3200" dirty="0"/>
              <a:t>);</a:t>
            </a:r>
          </a:p>
          <a:p>
            <a:pPr algn="l"/>
            <a:r>
              <a:rPr lang="de-DE" sz="3200" dirty="0" smtClean="0"/>
              <a:t>  ...</a:t>
            </a:r>
            <a:endParaRPr lang="de-DE" sz="3200" dirty="0"/>
          </a:p>
          <a:p>
            <a:pPr algn="l"/>
            <a:r>
              <a:rPr lang="de-DE" sz="3200" dirty="0"/>
              <a:t>}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9402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Step 4. </a:t>
            </a:r>
            <a:r>
              <a:rPr lang="de-DE" dirty="0">
                <a:solidFill>
                  <a:srgbClr val="FFC000"/>
                </a:solidFill>
              </a:rPr>
              <a:t>Auswählen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die Spalte </a:t>
            </a:r>
            <a:r>
              <a:rPr lang="de-DE" dirty="0"/>
              <a:t>des CSVs</a:t>
            </a:r>
            <a:endParaRPr lang="de-DE" dirty="0">
              <a:solidFill>
                <a:srgbClr val="FFC000"/>
              </a:solidFill>
            </a:endParaRPr>
          </a:p>
          <a:p>
            <a:pPr algn="l"/>
            <a:r>
              <a:rPr lang="de-DE" sz="4400" dirty="0" smtClean="0"/>
              <a:t>	4.3 </a:t>
            </a:r>
            <a:r>
              <a:rPr lang="de-DE" sz="4400" dirty="0" smtClean="0">
                <a:solidFill>
                  <a:srgbClr val="FF0000"/>
                </a:solidFill>
              </a:rPr>
              <a:t>auswählen</a:t>
            </a:r>
            <a:r>
              <a:rPr lang="de-DE" sz="4400" dirty="0" smtClean="0"/>
              <a:t> </a:t>
            </a:r>
            <a:r>
              <a:rPr lang="de-DE" sz="4400" dirty="0"/>
              <a:t>einen Them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93134" y="1667933"/>
            <a:ext cx="12005732" cy="5096934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400" dirty="0"/>
              <a:t>private string AuswaehlenEinenThem(List&lt;string&gt; AlleMoeglicheThemen)</a:t>
            </a:r>
          </a:p>
          <a:p>
            <a:pPr algn="l"/>
            <a:r>
              <a:rPr lang="de-DE" sz="2400" dirty="0"/>
              <a:t>{</a:t>
            </a:r>
          </a:p>
          <a:p>
            <a:pPr algn="l"/>
            <a:r>
              <a:rPr lang="de-DE" sz="2400" dirty="0"/>
              <a:t> </a:t>
            </a:r>
            <a:r>
              <a:rPr lang="de-DE" sz="2400" dirty="0" smtClean="0"/>
              <a:t> string </a:t>
            </a:r>
            <a:r>
              <a:rPr lang="de-DE" sz="2400" dirty="0"/>
              <a:t>NameDesAusgewaehleteThem = string.Empty;</a:t>
            </a:r>
          </a:p>
          <a:p>
            <a:pPr algn="l"/>
            <a:r>
              <a:rPr lang="de-DE" sz="2400" dirty="0" smtClean="0"/>
              <a:t>  for </a:t>
            </a:r>
            <a:r>
              <a:rPr lang="de-DE" sz="2400" dirty="0"/>
              <a:t>(int i = 0; i &lt; AlleMoeglicheThemen.Count; i++)</a:t>
            </a:r>
          </a:p>
          <a:p>
            <a:pPr algn="l"/>
            <a:r>
              <a:rPr lang="de-DE" sz="2400" dirty="0" smtClean="0"/>
              <a:t>  {</a:t>
            </a:r>
            <a:endParaRPr lang="de-DE" sz="2400" dirty="0"/>
          </a:p>
          <a:p>
            <a:pPr algn="l"/>
            <a:r>
              <a:rPr lang="de-DE" sz="2400" dirty="0" smtClean="0"/>
              <a:t>    </a:t>
            </a:r>
            <a:r>
              <a:rPr lang="de-DE" sz="2400" dirty="0" smtClean="0">
                <a:solidFill>
                  <a:srgbClr val="FF0000"/>
                </a:solidFill>
              </a:rPr>
              <a:t>Console.WriteLine(i </a:t>
            </a:r>
            <a:r>
              <a:rPr lang="de-DE" sz="2400" dirty="0">
                <a:solidFill>
                  <a:srgbClr val="FF0000"/>
                </a:solidFill>
              </a:rPr>
              <a:t>+ "," + AlleMoeglicheThemen[i].ToString() + "\n");</a:t>
            </a:r>
          </a:p>
          <a:p>
            <a:pPr algn="l"/>
            <a:r>
              <a:rPr lang="de-DE" sz="2400" dirty="0" smtClean="0"/>
              <a:t>  }</a:t>
            </a:r>
            <a:endParaRPr lang="de-DE" sz="2400" dirty="0"/>
          </a:p>
          <a:p>
            <a:pPr algn="l"/>
            <a:r>
              <a:rPr lang="de-DE" sz="2400" dirty="0" smtClean="0"/>
              <a:t>  Console.WriteLine("welchen Them?\</a:t>
            </a:r>
            <a:r>
              <a:rPr lang="de-DE" sz="2400" dirty="0"/>
              <a:t>n");</a:t>
            </a:r>
          </a:p>
          <a:p>
            <a:pPr algn="l"/>
            <a:r>
              <a:rPr lang="de-DE" sz="2400" dirty="0" smtClean="0"/>
              <a:t>  int </a:t>
            </a:r>
            <a:r>
              <a:rPr lang="de-DE" sz="2400" dirty="0"/>
              <a:t>ausgewaehlteteNummer = Console.Read();</a:t>
            </a:r>
          </a:p>
          <a:p>
            <a:pPr algn="l"/>
            <a:r>
              <a:rPr lang="de-DE" sz="2400" dirty="0" smtClean="0"/>
              <a:t>  ausgewaehlteteNummer </a:t>
            </a:r>
            <a:r>
              <a:rPr lang="de-DE" sz="2400" dirty="0"/>
              <a:t>-= 48;</a:t>
            </a:r>
          </a:p>
          <a:p>
            <a:pPr algn="l"/>
            <a:r>
              <a:rPr lang="de-DE" sz="2400" dirty="0" smtClean="0"/>
              <a:t>  NameDesAusgewaehleteThem </a:t>
            </a:r>
            <a:r>
              <a:rPr lang="de-DE" sz="2400" dirty="0"/>
              <a:t>= AlleMoeglicheThemen[ausgewaehlteteNummer].ToString();</a:t>
            </a:r>
          </a:p>
          <a:p>
            <a:pPr algn="l"/>
            <a:endParaRPr lang="de-DE" sz="2400" dirty="0"/>
          </a:p>
          <a:p>
            <a:pPr algn="l"/>
            <a:r>
              <a:rPr lang="de-DE" sz="2400" dirty="0" smtClean="0"/>
              <a:t>  return </a:t>
            </a:r>
            <a:r>
              <a:rPr lang="de-DE" sz="2400" dirty="0">
                <a:solidFill>
                  <a:srgbClr val="FF0000"/>
                </a:solidFill>
              </a:rPr>
              <a:t>NameDesAusgewaehleteThem;</a:t>
            </a:r>
          </a:p>
          <a:p>
            <a:pPr algn="l"/>
            <a:r>
              <a:rPr lang="de-DE" sz="2400" dirty="0"/>
              <a:t>}</a:t>
            </a:r>
            <a:endParaRPr lang="de-DE" sz="3200" dirty="0"/>
          </a:p>
        </p:txBody>
      </p:sp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9144001" y="2260599"/>
            <a:ext cx="1913466" cy="1498601"/>
          </a:xfrm>
        </p:spPr>
        <p:txBody>
          <a:bodyPr anchor="t" anchorCtr="0">
            <a:noAutofit/>
          </a:bodyPr>
          <a:lstStyle/>
          <a:p>
            <a:pPr algn="l"/>
            <a:r>
              <a:rPr lang="de-DE" sz="3600" dirty="0" smtClean="0">
                <a:solidFill>
                  <a:srgbClr val="FF0000"/>
                </a:solidFill>
              </a:rPr>
              <a:t>Zeigen</a:t>
            </a:r>
            <a:br>
              <a:rPr lang="de-DE" sz="3600" dirty="0" smtClean="0">
                <a:solidFill>
                  <a:srgbClr val="FF0000"/>
                </a:solidFill>
              </a:rPr>
            </a:br>
            <a:r>
              <a:rPr lang="de-DE" sz="3600" dirty="0" smtClean="0">
                <a:solidFill>
                  <a:srgbClr val="FF0000"/>
                </a:solidFill>
              </a:rPr>
              <a:t>den alle </a:t>
            </a:r>
            <a:br>
              <a:rPr lang="de-DE" sz="3600" dirty="0" smtClean="0">
                <a:solidFill>
                  <a:srgbClr val="FF0000"/>
                </a:solidFill>
              </a:rPr>
            </a:br>
            <a:r>
              <a:rPr lang="de-DE" sz="3600" dirty="0" smtClean="0">
                <a:solidFill>
                  <a:srgbClr val="FF0000"/>
                </a:solidFill>
              </a:rPr>
              <a:t>Themen</a:t>
            </a:r>
            <a:endParaRPr lang="de-DE" sz="4400" dirty="0">
              <a:solidFill>
                <a:srgbClr val="FF0000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994399" y="4504267"/>
            <a:ext cx="5164667" cy="8212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 smtClean="0">
                <a:solidFill>
                  <a:srgbClr val="00B050"/>
                </a:solidFill>
              </a:rPr>
              <a:t>//ASCII Code ‚0‘ = 48,  ‚1‘ = 49... </a:t>
            </a:r>
            <a:endParaRPr lang="de-DE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81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Step 4. </a:t>
            </a:r>
            <a:r>
              <a:rPr lang="de-DE" dirty="0">
                <a:solidFill>
                  <a:srgbClr val="FFC000"/>
                </a:solidFill>
              </a:rPr>
              <a:t>Auswählen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die Spalte </a:t>
            </a:r>
            <a:r>
              <a:rPr lang="de-DE" dirty="0"/>
              <a:t>des CSVs</a:t>
            </a:r>
            <a:endParaRPr lang="de-DE" dirty="0">
              <a:solidFill>
                <a:srgbClr val="FFC000"/>
              </a:solidFill>
            </a:endParaRPr>
          </a:p>
          <a:p>
            <a:pPr algn="l"/>
            <a:r>
              <a:rPr lang="de-DE" sz="4400" dirty="0" smtClean="0"/>
              <a:t>	4.4 geben </a:t>
            </a:r>
            <a:r>
              <a:rPr lang="de-DE" sz="4400" dirty="0"/>
              <a:t>"ausgewählteter Them" zurück. 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93134" y="1667933"/>
            <a:ext cx="12005732" cy="5096934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/>
              <a:t>private string ZeigenAllenMoeglichenThemUndEinenAuswaehlen(Node nodeTree)</a:t>
            </a:r>
          </a:p>
          <a:p>
            <a:pPr algn="l"/>
            <a:r>
              <a:rPr lang="de-DE" sz="3200" dirty="0"/>
              <a:t>{ </a:t>
            </a:r>
            <a:r>
              <a:rPr lang="de-DE" sz="3200" dirty="0" smtClean="0"/>
              <a:t>...</a:t>
            </a:r>
          </a:p>
          <a:p>
            <a:pPr algn="l"/>
            <a:r>
              <a:rPr lang="de-DE" sz="3200" dirty="0" smtClean="0"/>
              <a:t>  </a:t>
            </a:r>
            <a:r>
              <a:rPr lang="de-DE" sz="3200" dirty="0">
                <a:solidFill>
                  <a:srgbClr val="FF0000"/>
                </a:solidFill>
              </a:rPr>
              <a:t>return</a:t>
            </a:r>
            <a:r>
              <a:rPr lang="de-DE" sz="3200" dirty="0"/>
              <a:t> </a:t>
            </a:r>
            <a:r>
              <a:rPr lang="de-DE" sz="3200" dirty="0">
                <a:solidFill>
                  <a:srgbClr val="FFC000"/>
                </a:solidFill>
              </a:rPr>
              <a:t>NameDesAusgewaehleteThem;</a:t>
            </a:r>
            <a:r>
              <a:rPr lang="de-DE" sz="3200" dirty="0" smtClean="0">
                <a:solidFill>
                  <a:srgbClr val="FFC000"/>
                </a:solidFill>
              </a:rPr>
              <a:t> </a:t>
            </a:r>
            <a:endParaRPr lang="de-DE" sz="3200" dirty="0">
              <a:solidFill>
                <a:srgbClr val="FFC000"/>
              </a:solidFill>
            </a:endParaRPr>
          </a:p>
          <a:p>
            <a:pPr algn="l"/>
            <a:r>
              <a:rPr lang="de-DE" sz="3200" dirty="0"/>
              <a:t>}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9402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" y="1825099"/>
            <a:ext cx="12191999" cy="5032901"/>
          </a:xfrm>
        </p:spPr>
        <p:txBody>
          <a:bodyPr anchor="t" anchorCtr="0">
            <a:normAutofit/>
          </a:bodyPr>
          <a:lstStyle/>
          <a:p>
            <a:pPr algn="l"/>
            <a:r>
              <a:rPr lang="de-DE" sz="4400" dirty="0" smtClean="0"/>
              <a:t>	</a:t>
            </a:r>
            <a:r>
              <a:rPr lang="de-DE" sz="4400" dirty="0" err="1" smtClean="0"/>
              <a:t>Step</a:t>
            </a:r>
            <a:r>
              <a:rPr lang="de-DE" sz="4400" dirty="0" smtClean="0"/>
              <a:t> 1. Lesen XML </a:t>
            </a:r>
            <a:r>
              <a:rPr lang="de-DE" sz="4400" dirty="0"/>
              <a:t>File</a:t>
            </a:r>
            <a:br>
              <a:rPr lang="de-DE" sz="4400" dirty="0"/>
            </a:b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	</a:t>
            </a:r>
            <a:r>
              <a:rPr lang="de-DE" sz="4400" dirty="0" err="1" smtClean="0"/>
              <a:t>Step</a:t>
            </a:r>
            <a:r>
              <a:rPr lang="de-DE" sz="4400" dirty="0" smtClean="0"/>
              <a:t> 2. Schreiben </a:t>
            </a:r>
            <a:r>
              <a:rPr lang="de-DE" sz="4400" dirty="0" err="1"/>
              <a:t>einzel</a:t>
            </a:r>
            <a:r>
              <a:rPr lang="de-DE" sz="4400" dirty="0"/>
              <a:t> </a:t>
            </a:r>
            <a:r>
              <a:rPr lang="de-DE" sz="4400" dirty="0" err="1"/>
              <a:t>string</a:t>
            </a:r>
            <a:r>
              <a:rPr lang="de-DE" sz="4400" dirty="0"/>
              <a:t> </a:t>
            </a:r>
            <a:r>
              <a:rPr lang="de-DE" sz="4400" dirty="0" err="1"/>
              <a:t>Zeil</a:t>
            </a:r>
            <a:r>
              <a:rPr lang="de-DE" sz="4400" dirty="0"/>
              <a:t/>
            </a:r>
            <a:br>
              <a:rPr lang="de-DE" sz="4400" dirty="0"/>
            </a:b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	</a:t>
            </a:r>
            <a:r>
              <a:rPr lang="de-DE" sz="4400" dirty="0" err="1" smtClean="0"/>
              <a:t>Step</a:t>
            </a:r>
            <a:r>
              <a:rPr lang="de-DE" sz="4400" dirty="0" smtClean="0"/>
              <a:t> 3. </a:t>
            </a:r>
            <a:r>
              <a:rPr lang="de-DE" sz="4400" dirty="0" err="1" smtClean="0">
                <a:solidFill>
                  <a:srgbClr val="FF0000"/>
                </a:solidFill>
              </a:rPr>
              <a:t>Planzen</a:t>
            </a:r>
            <a:r>
              <a:rPr lang="de-DE" sz="4400" dirty="0" smtClean="0">
                <a:solidFill>
                  <a:srgbClr val="FF0000"/>
                </a:solidFill>
              </a:rPr>
              <a:t> den XML </a:t>
            </a:r>
            <a:r>
              <a:rPr lang="de-DE" sz="4400" dirty="0" err="1" smtClean="0">
                <a:solidFill>
                  <a:srgbClr val="FF0000"/>
                </a:solidFill>
              </a:rPr>
              <a:t>Node</a:t>
            </a:r>
            <a:r>
              <a:rPr lang="de-DE" sz="4400" dirty="0" smtClean="0">
                <a:solidFill>
                  <a:srgbClr val="FF0000"/>
                </a:solidFill>
              </a:rPr>
              <a:t> Baum</a:t>
            </a:r>
            <a:r>
              <a:rPr lang="de-DE" sz="4400" dirty="0" smtClean="0"/>
              <a:t/>
            </a:r>
            <a:br>
              <a:rPr lang="de-DE" sz="4400" dirty="0" smtClean="0"/>
            </a:b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 smtClean="0"/>
              <a:t>	</a:t>
            </a:r>
            <a:r>
              <a:rPr lang="de-DE" sz="4400" dirty="0" err="1" smtClean="0"/>
              <a:t>Step</a:t>
            </a:r>
            <a:r>
              <a:rPr lang="de-DE" sz="4400" dirty="0" smtClean="0"/>
              <a:t> 4. Auswählen die Spalte des CSVs</a:t>
            </a:r>
            <a:br>
              <a:rPr lang="de-DE" sz="4400" dirty="0" smtClean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	</a:t>
            </a:r>
            <a:r>
              <a:rPr lang="de-DE" sz="4400" dirty="0" err="1" smtClean="0"/>
              <a:t>Step</a:t>
            </a:r>
            <a:r>
              <a:rPr lang="de-DE" sz="4400" dirty="0" smtClean="0"/>
              <a:t> </a:t>
            </a:r>
            <a:r>
              <a:rPr lang="de-DE" sz="4400" dirty="0"/>
              <a:t>5</a:t>
            </a:r>
            <a:r>
              <a:rPr lang="de-DE" sz="4400" dirty="0" smtClean="0"/>
              <a:t>. Schreiben CSV File</a:t>
            </a:r>
            <a:endParaRPr lang="de-DE" sz="4400" dirty="0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5900" dirty="0" smtClean="0">
                <a:solidFill>
                  <a:srgbClr val="FF0000"/>
                </a:solidFill>
              </a:rPr>
              <a:t>Logik</a:t>
            </a:r>
            <a:r>
              <a:rPr lang="de-DE" sz="5900" dirty="0" smtClean="0"/>
              <a:t> für die Konversion. (XML -&gt; CSV)</a:t>
            </a:r>
            <a:endParaRPr lang="de-DE" sz="5900" dirty="0"/>
          </a:p>
        </p:txBody>
      </p:sp>
    </p:spTree>
    <p:extLst>
      <p:ext uri="{BB962C8B-B14F-4D97-AF65-F5344CB8AC3E}">
        <p14:creationId xmlns:p14="http://schemas.microsoft.com/office/powerpoint/2010/main" val="134858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414867" y="1698846"/>
            <a:ext cx="11209865" cy="44479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100" dirty="0"/>
              <a:t>5</a:t>
            </a:r>
            <a:r>
              <a:rPr lang="de-DE" sz="3100" dirty="0" smtClean="0"/>
              <a:t>.1 </a:t>
            </a:r>
            <a:r>
              <a:rPr lang="de-DE" sz="3100" dirty="0">
                <a:solidFill>
                  <a:srgbClr val="FFC000"/>
                </a:solidFill>
              </a:rPr>
              <a:t>Nennen</a:t>
            </a:r>
            <a:r>
              <a:rPr lang="de-DE" sz="3100" dirty="0"/>
              <a:t> File_Name von CSV File mit </a:t>
            </a:r>
            <a:r>
              <a:rPr lang="de-DE" sz="3100" dirty="0">
                <a:solidFill>
                  <a:srgbClr val="FFC000"/>
                </a:solidFill>
              </a:rPr>
              <a:t>"ausgewählteter Them"</a:t>
            </a:r>
          </a:p>
          <a:p>
            <a:pPr algn="l"/>
            <a:endParaRPr lang="de-DE" sz="2100" dirty="0" smtClean="0"/>
          </a:p>
          <a:p>
            <a:pPr algn="l"/>
            <a:r>
              <a:rPr lang="de-DE" sz="3100" dirty="0"/>
              <a:t>5</a:t>
            </a:r>
            <a:r>
              <a:rPr lang="de-DE" sz="3100" dirty="0" smtClean="0"/>
              <a:t>.2 </a:t>
            </a:r>
            <a:r>
              <a:rPr lang="de-DE" sz="3100" dirty="0">
                <a:solidFill>
                  <a:srgbClr val="FFC000"/>
                </a:solidFill>
              </a:rPr>
              <a:t>Schreiben</a:t>
            </a:r>
            <a:r>
              <a:rPr lang="de-DE" sz="3100" dirty="0"/>
              <a:t> Einen </a:t>
            </a:r>
            <a:r>
              <a:rPr lang="de-DE" sz="3100" dirty="0">
                <a:solidFill>
                  <a:srgbClr val="FF0000"/>
                </a:solidFill>
              </a:rPr>
              <a:t>Kompleten Verzeichnis</a:t>
            </a:r>
            <a:r>
              <a:rPr lang="de-DE" sz="3100" dirty="0"/>
              <a:t> </a:t>
            </a:r>
            <a:endParaRPr lang="de-DE" sz="3100" dirty="0" smtClean="0"/>
          </a:p>
          <a:p>
            <a:pPr algn="l"/>
            <a:r>
              <a:rPr lang="de-DE" sz="2000" dirty="0" smtClean="0"/>
              <a:t>=&gt;"VerzeichnisOrdner"+</a:t>
            </a:r>
            <a:r>
              <a:rPr lang="de-DE" sz="2000" dirty="0"/>
              <a:t>"</a:t>
            </a:r>
            <a:r>
              <a:rPr lang="de-DE" sz="2000" dirty="0" smtClean="0"/>
              <a:t>\"+"ausgewählteter </a:t>
            </a:r>
            <a:r>
              <a:rPr lang="de-DE" sz="2000" dirty="0"/>
              <a:t>Them" + ".</a:t>
            </a:r>
            <a:r>
              <a:rPr lang="de-DE" sz="2000" dirty="0" smtClean="0"/>
              <a:t>csv„</a:t>
            </a:r>
            <a:endParaRPr lang="de-DE" sz="1000" dirty="0" smtClean="0"/>
          </a:p>
          <a:p>
            <a:pPr algn="l"/>
            <a:r>
              <a:rPr lang="de-DE" sz="2000" dirty="0" smtClean="0"/>
              <a:t>=&gt;(</a:t>
            </a:r>
            <a:r>
              <a:rPr lang="de-DE" sz="2000" dirty="0" smtClean="0">
                <a:solidFill>
                  <a:srgbClr val="FF0000"/>
                </a:solidFill>
              </a:rPr>
              <a:t>Erste </a:t>
            </a:r>
            <a:r>
              <a:rPr lang="de-DE" sz="2000" dirty="0">
                <a:solidFill>
                  <a:srgbClr val="FF0000"/>
                </a:solidFill>
              </a:rPr>
              <a:t>Parameter </a:t>
            </a:r>
            <a:r>
              <a:rPr lang="de-DE" sz="2000" dirty="0"/>
              <a:t>in File.WriteAllText(</a:t>
            </a:r>
            <a:r>
              <a:rPr lang="de-DE" sz="2000" dirty="0">
                <a:solidFill>
                  <a:srgbClr val="FF0000"/>
                </a:solidFill>
              </a:rPr>
              <a:t>path</a:t>
            </a:r>
            <a:r>
              <a:rPr lang="de-DE" sz="2000" dirty="0"/>
              <a:t>,TXT</a:t>
            </a:r>
            <a:r>
              <a:rPr lang="de-DE" sz="2000" dirty="0" smtClean="0"/>
              <a:t>))</a:t>
            </a:r>
            <a:endParaRPr lang="de-DE" sz="2100" dirty="0" smtClean="0"/>
          </a:p>
          <a:p>
            <a:pPr algn="l"/>
            <a:endParaRPr lang="de-DE" sz="2100" dirty="0"/>
          </a:p>
          <a:p>
            <a:pPr algn="l"/>
            <a:r>
              <a:rPr lang="de-DE" sz="3100" dirty="0"/>
              <a:t>5</a:t>
            </a:r>
            <a:r>
              <a:rPr lang="de-DE" sz="3100" dirty="0" smtClean="0"/>
              <a:t>.3 </a:t>
            </a:r>
            <a:r>
              <a:rPr lang="de-DE" sz="3100" dirty="0"/>
              <a:t>Schreiben einen Text für </a:t>
            </a:r>
            <a:r>
              <a:rPr lang="de-DE" sz="3100" dirty="0" smtClean="0"/>
              <a:t>CSV</a:t>
            </a:r>
          </a:p>
          <a:p>
            <a:pPr algn="l"/>
            <a:r>
              <a:rPr lang="de-DE" sz="2000" dirty="0" smtClean="0"/>
              <a:t>=&gt;(</a:t>
            </a:r>
            <a:r>
              <a:rPr lang="de-DE" sz="2000" dirty="0" smtClean="0">
                <a:solidFill>
                  <a:srgbClr val="FF0000"/>
                </a:solidFill>
              </a:rPr>
              <a:t>zweite </a:t>
            </a:r>
            <a:r>
              <a:rPr lang="de-DE" sz="2000" dirty="0">
                <a:solidFill>
                  <a:srgbClr val="FF0000"/>
                </a:solidFill>
              </a:rPr>
              <a:t>Parameter </a:t>
            </a:r>
            <a:r>
              <a:rPr lang="de-DE" sz="2000" dirty="0"/>
              <a:t>in File.WriteAllText(path,</a:t>
            </a:r>
            <a:r>
              <a:rPr lang="de-DE" sz="2000" dirty="0">
                <a:solidFill>
                  <a:srgbClr val="FF0000"/>
                </a:solidFill>
              </a:rPr>
              <a:t>TXT</a:t>
            </a:r>
            <a:r>
              <a:rPr lang="de-DE" sz="2000" dirty="0" smtClean="0"/>
              <a:t>))</a:t>
            </a:r>
          </a:p>
          <a:p>
            <a:pPr algn="l"/>
            <a:endParaRPr lang="de-DE" sz="2100" dirty="0"/>
          </a:p>
          <a:p>
            <a:pPr algn="l"/>
            <a:r>
              <a:rPr lang="de-DE" sz="3100" dirty="0"/>
              <a:t>5</a:t>
            </a:r>
            <a:r>
              <a:rPr lang="de-DE" sz="3100" dirty="0" smtClean="0"/>
              <a:t>.4 </a:t>
            </a:r>
            <a:r>
              <a:rPr lang="de-DE" sz="3200" dirty="0" smtClean="0"/>
              <a:t>Schreiben </a:t>
            </a:r>
            <a:r>
              <a:rPr lang="de-DE" sz="3200" dirty="0"/>
              <a:t>Einen CSV File</a:t>
            </a:r>
            <a:endParaRPr lang="de-DE" sz="3200" dirty="0">
              <a:solidFill>
                <a:schemeClr val="accent4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Step 5. Schreiben CSV File</a:t>
            </a:r>
            <a:endParaRPr lang="de-D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51475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Step 5. Schreiben CSV </a:t>
            </a:r>
            <a:r>
              <a:rPr lang="de-DE" dirty="0" smtClean="0"/>
              <a:t>File</a:t>
            </a:r>
          </a:p>
          <a:p>
            <a:pPr algn="l"/>
            <a:r>
              <a:rPr lang="de-DE" sz="4200" dirty="0" smtClean="0"/>
              <a:t>	</a:t>
            </a:r>
            <a:r>
              <a:rPr lang="de-DE" sz="2900" dirty="0" smtClean="0"/>
              <a:t>5.1 </a:t>
            </a:r>
            <a:r>
              <a:rPr lang="de-DE" sz="2900" dirty="0">
                <a:solidFill>
                  <a:srgbClr val="FFC000"/>
                </a:solidFill>
              </a:rPr>
              <a:t>Nennen</a:t>
            </a:r>
            <a:r>
              <a:rPr lang="de-DE" sz="2900" dirty="0"/>
              <a:t> File_Name von CSV File mit </a:t>
            </a:r>
            <a:r>
              <a:rPr lang="de-DE" sz="2900" dirty="0">
                <a:solidFill>
                  <a:srgbClr val="FFC000"/>
                </a:solidFill>
              </a:rPr>
              <a:t>"ausgewählteter </a:t>
            </a:r>
            <a:r>
              <a:rPr lang="de-DE" sz="2900" dirty="0" smtClean="0">
                <a:solidFill>
                  <a:srgbClr val="FFC000"/>
                </a:solidFill>
              </a:rPr>
              <a:t>Them„</a:t>
            </a:r>
          </a:p>
          <a:p>
            <a:pPr algn="l"/>
            <a:r>
              <a:rPr lang="de-DE" sz="1100" dirty="0" smtClean="0"/>
              <a:t>	</a:t>
            </a:r>
            <a:endParaRPr lang="de-DE" sz="700" dirty="0" smtClean="0"/>
          </a:p>
          <a:p>
            <a:pPr algn="l"/>
            <a:r>
              <a:rPr lang="de-DE" sz="2900" dirty="0"/>
              <a:t>	</a:t>
            </a:r>
            <a:r>
              <a:rPr lang="de-DE" sz="2900" dirty="0" smtClean="0"/>
              <a:t>5.2 </a:t>
            </a:r>
            <a:r>
              <a:rPr lang="de-DE" sz="2900" dirty="0">
                <a:solidFill>
                  <a:srgbClr val="FFC000"/>
                </a:solidFill>
              </a:rPr>
              <a:t>Schreiben</a:t>
            </a:r>
            <a:r>
              <a:rPr lang="de-DE" sz="2900" dirty="0"/>
              <a:t> Einen </a:t>
            </a:r>
            <a:r>
              <a:rPr lang="de-DE" sz="2900" dirty="0">
                <a:solidFill>
                  <a:srgbClr val="FF0000"/>
                </a:solidFill>
              </a:rPr>
              <a:t>Kompleten Verzeichnis</a:t>
            </a:r>
            <a:r>
              <a:rPr lang="de-DE" sz="2900" dirty="0"/>
              <a:t> </a:t>
            </a:r>
          </a:p>
          <a:p>
            <a:pPr algn="l"/>
            <a:r>
              <a:rPr lang="de-DE" sz="2900" dirty="0" smtClean="0"/>
              <a:t>		=&gt;"</a:t>
            </a:r>
            <a:r>
              <a:rPr lang="de-DE" sz="2900" dirty="0"/>
              <a:t>VerzeichnisOrdner"+"\"+"ausgewählteter Them" + ".csv„</a:t>
            </a:r>
          </a:p>
          <a:p>
            <a:pPr algn="l"/>
            <a:r>
              <a:rPr lang="de-DE" sz="2900" dirty="0" smtClean="0"/>
              <a:t>		=&gt;(</a:t>
            </a:r>
            <a:r>
              <a:rPr lang="de-DE" sz="2900" dirty="0">
                <a:solidFill>
                  <a:srgbClr val="FF0000"/>
                </a:solidFill>
              </a:rPr>
              <a:t>Erste Parameter </a:t>
            </a:r>
            <a:r>
              <a:rPr lang="de-DE" sz="2900" dirty="0"/>
              <a:t>in File.WriteAllText(</a:t>
            </a:r>
            <a:r>
              <a:rPr lang="de-DE" sz="2900" dirty="0">
                <a:solidFill>
                  <a:srgbClr val="FF0000"/>
                </a:solidFill>
              </a:rPr>
              <a:t>path</a:t>
            </a:r>
            <a:r>
              <a:rPr lang="de-DE" sz="2900" dirty="0"/>
              <a:t>,TXT</a:t>
            </a:r>
            <a:r>
              <a:rPr lang="de-DE" sz="2900" dirty="0" smtClean="0"/>
              <a:t>))</a:t>
            </a:r>
            <a:endParaRPr lang="de-DE" sz="4400" dirty="0" smtClean="0">
              <a:solidFill>
                <a:srgbClr val="FFC000"/>
              </a:solidFill>
            </a:endParaRPr>
          </a:p>
          <a:p>
            <a:pPr algn="l"/>
            <a:endParaRPr lang="de-DE" sz="4400" dirty="0">
              <a:solidFill>
                <a:srgbClr val="FFC000"/>
              </a:solidFill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93134" y="3429001"/>
            <a:ext cx="12005732" cy="3335866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/>
              <a:t>string kompletenVerzeichnis </a:t>
            </a:r>
            <a:endParaRPr lang="de-DE" sz="3200" dirty="0" smtClean="0"/>
          </a:p>
          <a:p>
            <a:pPr algn="l"/>
            <a:r>
              <a:rPr lang="de-DE" sz="3200" dirty="0"/>
              <a:t>	</a:t>
            </a:r>
            <a:r>
              <a:rPr lang="de-DE" sz="3200" dirty="0" smtClean="0"/>
              <a:t>= </a:t>
            </a:r>
            <a:r>
              <a:rPr lang="de-DE" sz="3200" dirty="0"/>
              <a:t>VerzeichnisOrdener + "\\" + choosedThema + ".csv";</a:t>
            </a:r>
            <a:r>
              <a:rPr lang="de-DE" sz="7200" dirty="0"/>
              <a:t/>
            </a:r>
            <a:br>
              <a:rPr lang="de-DE" sz="7200" dirty="0"/>
            </a:b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0570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51475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Step 5. Schreiben CSV </a:t>
            </a:r>
            <a:r>
              <a:rPr lang="de-DE" dirty="0" smtClean="0"/>
              <a:t>File</a:t>
            </a:r>
          </a:p>
          <a:p>
            <a:pPr algn="l"/>
            <a:r>
              <a:rPr lang="de-DE" sz="4200" dirty="0" smtClean="0"/>
              <a:t>	</a:t>
            </a:r>
            <a:r>
              <a:rPr lang="de-DE" sz="2900" dirty="0" smtClean="0"/>
              <a:t>5.3 </a:t>
            </a:r>
            <a:r>
              <a:rPr lang="de-DE" sz="2900" dirty="0"/>
              <a:t>Schreiben einen Text für CSV</a:t>
            </a:r>
          </a:p>
          <a:p>
            <a:pPr algn="l"/>
            <a:r>
              <a:rPr lang="de-DE" sz="2900" dirty="0" smtClean="0"/>
              <a:t>		</a:t>
            </a:r>
            <a:r>
              <a:rPr lang="de-DE" sz="2500" dirty="0" smtClean="0"/>
              <a:t>=&gt;(</a:t>
            </a:r>
            <a:r>
              <a:rPr lang="de-DE" sz="2500" dirty="0">
                <a:solidFill>
                  <a:srgbClr val="FF0000"/>
                </a:solidFill>
              </a:rPr>
              <a:t>zweite Parameter </a:t>
            </a:r>
            <a:r>
              <a:rPr lang="de-DE" sz="2500" dirty="0"/>
              <a:t>in File.WriteAllText(path,</a:t>
            </a:r>
            <a:r>
              <a:rPr lang="de-DE" sz="2500" dirty="0">
                <a:solidFill>
                  <a:srgbClr val="FF0000"/>
                </a:solidFill>
              </a:rPr>
              <a:t>TXT</a:t>
            </a:r>
            <a:r>
              <a:rPr lang="de-DE" sz="2500" dirty="0"/>
              <a:t>))</a:t>
            </a:r>
          </a:p>
          <a:p>
            <a:pPr algn="l"/>
            <a:endParaRPr lang="de-DE" sz="4400" dirty="0">
              <a:solidFill>
                <a:srgbClr val="FFC000"/>
              </a:solidFill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93134" y="3429001"/>
            <a:ext cx="12005732" cy="3335866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/>
              <a:t>string eineZeile = </a:t>
            </a:r>
            <a:r>
              <a:rPr lang="de-DE" sz="3200" dirty="0" smtClean="0"/>
              <a:t>	</a:t>
            </a:r>
            <a:r>
              <a:rPr lang="de-DE" sz="3200" dirty="0" smtClean="0">
                <a:solidFill>
                  <a:srgbClr val="FF0000"/>
                </a:solidFill>
              </a:rPr>
              <a:t>MakeTemporaryEineZeilForCSVFromNodeBaum</a:t>
            </a:r>
            <a:r>
              <a:rPr lang="de-DE" sz="2000" dirty="0" smtClean="0"/>
              <a:t>(nodeTree</a:t>
            </a:r>
            <a:r>
              <a:rPr lang="de-DE" sz="2000" dirty="0"/>
              <a:t>, choosedThema);</a:t>
            </a:r>
            <a:r>
              <a:rPr lang="de-DE" sz="7200" dirty="0"/>
              <a:t/>
            </a:r>
            <a:br>
              <a:rPr lang="de-DE" sz="7200" dirty="0"/>
            </a:b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22655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8833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Step 5. Schreiben CSV </a:t>
            </a:r>
            <a:r>
              <a:rPr lang="de-DE" dirty="0" smtClean="0"/>
              <a:t>File</a:t>
            </a:r>
          </a:p>
          <a:p>
            <a:pPr algn="l"/>
            <a:r>
              <a:rPr lang="de-DE" sz="4200" dirty="0" smtClean="0"/>
              <a:t>	</a:t>
            </a:r>
            <a:r>
              <a:rPr lang="de-DE" sz="2900" dirty="0" smtClean="0"/>
              <a:t>5.3 </a:t>
            </a:r>
            <a:r>
              <a:rPr lang="de-DE" sz="2900" dirty="0"/>
              <a:t>Schreiben einen Text für CSV</a:t>
            </a:r>
          </a:p>
          <a:p>
            <a:pPr algn="l"/>
            <a:r>
              <a:rPr lang="de-DE" sz="2900" dirty="0" smtClean="0"/>
              <a:t>		</a:t>
            </a:r>
            <a:r>
              <a:rPr lang="de-DE" sz="2500" dirty="0" smtClean="0"/>
              <a:t>=&gt;(</a:t>
            </a:r>
            <a:r>
              <a:rPr lang="de-DE" sz="2500" dirty="0">
                <a:solidFill>
                  <a:srgbClr val="FF0000"/>
                </a:solidFill>
              </a:rPr>
              <a:t>zweite Parameter </a:t>
            </a:r>
            <a:r>
              <a:rPr lang="de-DE" sz="2500" dirty="0"/>
              <a:t>in File.WriteAllText(path,</a:t>
            </a:r>
            <a:r>
              <a:rPr lang="de-DE" sz="2500" dirty="0">
                <a:solidFill>
                  <a:srgbClr val="FF0000"/>
                </a:solidFill>
              </a:rPr>
              <a:t>TXT</a:t>
            </a:r>
            <a:r>
              <a:rPr lang="de-DE" sz="2500" dirty="0" smtClean="0"/>
              <a:t>))</a:t>
            </a:r>
            <a:endParaRPr lang="de-DE" sz="250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93134" y="2184400"/>
            <a:ext cx="12005732" cy="4580467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000" dirty="0" smtClean="0"/>
              <a:t>private </a:t>
            </a:r>
            <a:r>
              <a:rPr lang="de-DE" sz="2000" dirty="0"/>
              <a:t>string </a:t>
            </a:r>
            <a:r>
              <a:rPr lang="de-DE" sz="2000" dirty="0">
                <a:solidFill>
                  <a:srgbClr val="FFC000"/>
                </a:solidFill>
              </a:rPr>
              <a:t>Make</a:t>
            </a:r>
            <a:r>
              <a:rPr lang="de-DE" sz="2000" dirty="0">
                <a:solidFill>
                  <a:srgbClr val="FF0000"/>
                </a:solidFill>
              </a:rPr>
              <a:t>TemporaryEineZeilForCSV</a:t>
            </a:r>
            <a:r>
              <a:rPr lang="de-DE" sz="2000" dirty="0"/>
              <a:t>FromNodeBaum(Node nodeTree, string choosedThema)</a:t>
            </a:r>
          </a:p>
          <a:p>
            <a:pPr algn="l"/>
            <a:r>
              <a:rPr lang="de-DE" sz="2000" dirty="0" smtClean="0"/>
              <a:t>{</a:t>
            </a:r>
          </a:p>
          <a:p>
            <a:pPr algn="l"/>
            <a:r>
              <a:rPr lang="de-DE" sz="2000" dirty="0" smtClean="0"/>
              <a:t>  1. Sammeln </a:t>
            </a:r>
            <a:r>
              <a:rPr lang="de-DE" sz="2000" dirty="0"/>
              <a:t>allen Node,der den title_Node(gleich mit "ausgewählteter Them") hat,in dem NodeBaum</a:t>
            </a:r>
            <a:r>
              <a:rPr lang="de-DE" sz="2000" dirty="0" smtClean="0"/>
              <a:t>.</a:t>
            </a:r>
          </a:p>
          <a:p>
            <a:pPr algn="l"/>
            <a:r>
              <a:rPr lang="de-DE" sz="2000" dirty="0"/>
              <a:t> </a:t>
            </a:r>
            <a:r>
              <a:rPr lang="de-DE" sz="2000" dirty="0" smtClean="0"/>
              <a:t> </a:t>
            </a:r>
          </a:p>
          <a:p>
            <a:pPr algn="l"/>
            <a:r>
              <a:rPr lang="de-DE" sz="2000" dirty="0"/>
              <a:t> </a:t>
            </a:r>
            <a:r>
              <a:rPr lang="de-DE" sz="2000" dirty="0" smtClean="0"/>
              <a:t> 2. sortiertende SpaltenCSV</a:t>
            </a:r>
          </a:p>
          <a:p>
            <a:pPr algn="l"/>
            <a:endParaRPr lang="de-DE" sz="2000" dirty="0"/>
          </a:p>
          <a:p>
            <a:pPr algn="l"/>
            <a:r>
              <a:rPr lang="de-DE" sz="2000" dirty="0"/>
              <a:t> </a:t>
            </a:r>
            <a:r>
              <a:rPr lang="de-DE" sz="2000" dirty="0" smtClean="0"/>
              <a:t> 3. Dies </a:t>
            </a:r>
            <a:r>
              <a:rPr lang="de-DE" sz="2000" dirty="0"/>
              <a:t>schneidet erneut um das Semikolon herum und rekonstruiert ohne Duplizierung</a:t>
            </a:r>
            <a:r>
              <a:rPr lang="de-DE" sz="2000" dirty="0" smtClean="0"/>
              <a:t>.</a:t>
            </a:r>
          </a:p>
          <a:p>
            <a:pPr algn="l"/>
            <a:endParaRPr lang="de-DE" sz="2000" dirty="0"/>
          </a:p>
          <a:p>
            <a:pPr algn="l"/>
            <a:r>
              <a:rPr lang="de-DE" sz="2000" dirty="0" smtClean="0"/>
              <a:t>  4. schreiben </a:t>
            </a:r>
            <a:r>
              <a:rPr lang="de-DE" sz="2000" dirty="0"/>
              <a:t>der erste Zeil von Temporary string list-&gt;Spalten</a:t>
            </a:r>
            <a:r>
              <a:rPr lang="de-DE" sz="2000" dirty="0" smtClean="0"/>
              <a:t>.</a:t>
            </a:r>
          </a:p>
          <a:p>
            <a:pPr algn="l"/>
            <a:endParaRPr lang="de-DE" sz="2000" dirty="0"/>
          </a:p>
          <a:p>
            <a:pPr algn="l"/>
            <a:r>
              <a:rPr lang="de-DE" sz="2000" dirty="0" smtClean="0"/>
              <a:t>  5. </a:t>
            </a:r>
            <a:r>
              <a:rPr lang="de-DE" sz="2000" dirty="0"/>
              <a:t>fuegen von Zweite bis letzte Zeil hinzu =&gt; Contentes</a:t>
            </a:r>
            <a:r>
              <a:rPr lang="de-DE" sz="2000" dirty="0" smtClean="0"/>
              <a:t>.</a:t>
            </a:r>
          </a:p>
          <a:p>
            <a:pPr algn="l"/>
            <a:endParaRPr lang="de-DE" sz="2000" dirty="0"/>
          </a:p>
          <a:p>
            <a:pPr algn="l"/>
            <a:r>
              <a:rPr lang="de-DE" sz="2000" dirty="0"/>
              <a:t>  6. Verketten Sie die vorbereitete tempStrCSV zu einer einzelnen Zeichenfolge</a:t>
            </a:r>
            <a:r>
              <a:rPr lang="de-DE" sz="2000" dirty="0" smtClean="0"/>
              <a:t>.</a:t>
            </a:r>
          </a:p>
          <a:p>
            <a:pPr algn="l"/>
            <a:endParaRPr lang="de-DE" sz="2000" dirty="0"/>
          </a:p>
          <a:p>
            <a:pPr algn="l"/>
            <a:r>
              <a:rPr lang="de-DE" sz="2000" dirty="0" smtClean="0"/>
              <a:t>  7.</a:t>
            </a:r>
            <a:r>
              <a:rPr lang="de-DE" sz="2000" dirty="0"/>
              <a:t> </a:t>
            </a:r>
            <a:r>
              <a:rPr lang="de-DE" sz="2000" dirty="0" smtClean="0"/>
              <a:t>geben </a:t>
            </a:r>
            <a:r>
              <a:rPr lang="de-DE" sz="2000" dirty="0"/>
              <a:t>der TXTFuerCSV zurück</a:t>
            </a:r>
          </a:p>
          <a:p>
            <a:pPr algn="l"/>
            <a:r>
              <a:rPr lang="de-DE" sz="2000" dirty="0" smtClean="0"/>
              <a:t>}</a:t>
            </a:r>
            <a:r>
              <a:rPr lang="de-DE" sz="2000" dirty="0"/>
              <a:t/>
            </a:r>
            <a:br>
              <a:rPr lang="de-DE" sz="2000" dirty="0"/>
            </a:b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6257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93134" y="3429001"/>
            <a:ext cx="12005732" cy="3335866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/>
              <a:t>File.WriteAllText(kompletenVerzeichnis, eineZeileTXTCSV</a:t>
            </a:r>
            <a:r>
              <a:rPr lang="de-DE" sz="3200" dirty="0" smtClean="0"/>
              <a:t>);</a:t>
            </a:r>
            <a:endParaRPr lang="de-DE" sz="4000" dirty="0"/>
          </a:p>
        </p:txBody>
      </p:sp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5249333" y="4216400"/>
            <a:ext cx="6070600" cy="1730153"/>
          </a:xfrm>
        </p:spPr>
        <p:txBody>
          <a:bodyPr anchor="t" anchorCtr="0">
            <a:normAutofit/>
          </a:bodyPr>
          <a:lstStyle/>
          <a:p>
            <a:pPr algn="l"/>
            <a:r>
              <a:rPr lang="de-DE" sz="4000" dirty="0" smtClean="0">
                <a:solidFill>
                  <a:srgbClr val="FF0000"/>
                </a:solidFill>
              </a:rPr>
              <a:t>Endlich..</a:t>
            </a:r>
            <a:br>
              <a:rPr lang="de-DE" sz="4000" dirty="0" smtClean="0">
                <a:solidFill>
                  <a:srgbClr val="FF0000"/>
                </a:solidFill>
              </a:rPr>
            </a:br>
            <a:r>
              <a:rPr lang="de-DE" sz="4000" dirty="0" smtClean="0">
                <a:solidFill>
                  <a:srgbClr val="FF0000"/>
                </a:solidFill>
              </a:rPr>
              <a:t>Ein CSV File Schreiben!!!!</a:t>
            </a:r>
            <a:endParaRPr lang="de-DE" sz="4800" dirty="0">
              <a:solidFill>
                <a:srgbClr val="FF0000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14830"/>
            <a:ext cx="12192000" cy="18833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8700" dirty="0"/>
              <a:t>Step 5. Schreiben CSV File</a:t>
            </a:r>
          </a:p>
          <a:p>
            <a:pPr algn="l"/>
            <a:r>
              <a:rPr lang="de-DE" sz="3600" dirty="0"/>
              <a:t>	</a:t>
            </a:r>
            <a:r>
              <a:rPr lang="de-DE" sz="3600" dirty="0" smtClean="0"/>
              <a:t>5.4 Schreiben Einen CSV File</a:t>
            </a:r>
            <a:endParaRPr lang="de-DE" sz="3600" dirty="0">
              <a:solidFill>
                <a:schemeClr val="accent4"/>
              </a:solidFill>
            </a:endParaRPr>
          </a:p>
          <a:p>
            <a:pPr algn="l"/>
            <a:endParaRPr lang="de-DE" sz="8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0" y="114830"/>
            <a:ext cx="12192000" cy="18833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8700" dirty="0" smtClean="0"/>
              <a:t>P.S. Input</a:t>
            </a:r>
            <a:r>
              <a:rPr lang="de-DE" sz="8700" dirty="0" smtClean="0">
                <a:solidFill>
                  <a:srgbClr val="FF0000"/>
                </a:solidFill>
              </a:rPr>
              <a:t> TestXML5.xml</a:t>
            </a:r>
            <a:endParaRPr lang="de-DE" sz="3600" dirty="0">
              <a:solidFill>
                <a:schemeClr val="accent4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099" y="1524001"/>
            <a:ext cx="5617237" cy="490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71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0" y="114830"/>
            <a:ext cx="12192000" cy="18833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8700" dirty="0" smtClean="0"/>
              <a:t>P.S. </a:t>
            </a:r>
            <a:r>
              <a:rPr lang="de-DE" sz="8700" dirty="0" smtClean="0">
                <a:solidFill>
                  <a:srgbClr val="FF0000"/>
                </a:solidFill>
              </a:rPr>
              <a:t>Console </a:t>
            </a:r>
            <a:r>
              <a:rPr lang="de-DE" sz="8700" dirty="0" smtClean="0"/>
              <a:t>in runtime.</a:t>
            </a:r>
            <a:endParaRPr lang="de-DE" sz="36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6" y="1344083"/>
            <a:ext cx="11856365" cy="5420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1" y="4199468"/>
            <a:ext cx="11370732" cy="1346200"/>
          </a:xfrm>
        </p:spPr>
        <p:txBody>
          <a:bodyPr anchor="t" anchorCtr="0">
            <a:noAutofit/>
          </a:bodyPr>
          <a:lstStyle/>
          <a:p>
            <a:pPr algn="l"/>
            <a:r>
              <a:rPr lang="de-DE" sz="3200" dirty="0" smtClean="0">
                <a:solidFill>
                  <a:srgbClr val="FF0000"/>
                </a:solidFill>
              </a:rPr>
              <a:t>&lt;-benutzer muss einen Them auswählen</a:t>
            </a:r>
            <a:r>
              <a:rPr lang="de-DE" sz="3200" dirty="0" smtClean="0">
                <a:solidFill>
                  <a:srgbClr val="FF0000"/>
                </a:solidFill>
              </a:rPr>
              <a:t>.</a:t>
            </a:r>
            <a:br>
              <a:rPr lang="de-DE" sz="3200" dirty="0" smtClean="0">
                <a:solidFill>
                  <a:srgbClr val="FF0000"/>
                </a:solidFill>
              </a:rPr>
            </a:br>
            <a:r>
              <a:rPr lang="de-DE" sz="3200" dirty="0">
                <a:solidFill>
                  <a:srgbClr val="FF0000"/>
                </a:solidFill>
              </a:rPr>
              <a:t>	</a:t>
            </a:r>
            <a:r>
              <a:rPr lang="de-DE" sz="3200" dirty="0" smtClean="0">
                <a:solidFill>
                  <a:srgbClr val="FF0000"/>
                </a:solidFill>
              </a:rPr>
              <a:t>Wenn ‚0‘ schreiben, Machen ‚Alle.csv‘ File auf Verzeichnis.</a:t>
            </a:r>
            <a:br>
              <a:rPr lang="de-DE" sz="3200" dirty="0" smtClean="0">
                <a:solidFill>
                  <a:srgbClr val="FF0000"/>
                </a:solidFill>
              </a:rPr>
            </a:br>
            <a:r>
              <a:rPr lang="de-DE" sz="1100" dirty="0" smtClean="0">
                <a:solidFill>
                  <a:srgbClr val="FF0000"/>
                </a:solidFill>
              </a:rPr>
              <a:t/>
            </a:r>
            <a:br>
              <a:rPr lang="de-DE" sz="1100" dirty="0" smtClean="0">
                <a:solidFill>
                  <a:srgbClr val="FF0000"/>
                </a:solidFill>
              </a:rPr>
            </a:br>
            <a:r>
              <a:rPr lang="de-DE" sz="3200" dirty="0">
                <a:solidFill>
                  <a:srgbClr val="FF0000"/>
                </a:solidFill>
              </a:rPr>
              <a:t>	</a:t>
            </a:r>
            <a:r>
              <a:rPr lang="de-DE" sz="3200" dirty="0" smtClean="0">
                <a:solidFill>
                  <a:srgbClr val="FF0000"/>
                </a:solidFill>
              </a:rPr>
              <a:t>Wenn ,1‘ schreiben</a:t>
            </a:r>
            <a:r>
              <a:rPr lang="de-DE" sz="3200" dirty="0">
                <a:solidFill>
                  <a:srgbClr val="FF0000"/>
                </a:solidFill>
              </a:rPr>
              <a:t>, Machen </a:t>
            </a:r>
            <a:r>
              <a:rPr lang="de-DE" sz="3200" dirty="0" smtClean="0">
                <a:solidFill>
                  <a:srgbClr val="FF0000"/>
                </a:solidFill>
              </a:rPr>
              <a:t>‚Person.csv</a:t>
            </a:r>
            <a:r>
              <a:rPr lang="de-DE" sz="3200" dirty="0">
                <a:solidFill>
                  <a:srgbClr val="FF0000"/>
                </a:solidFill>
              </a:rPr>
              <a:t>‘ File auf Verzeichnis.</a:t>
            </a:r>
            <a:endParaRPr lang="de-DE" sz="4000" dirty="0">
              <a:solidFill>
                <a:srgbClr val="FF0000"/>
              </a:solidFill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1341966" y="1998133"/>
            <a:ext cx="11078634" cy="20658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 smtClean="0">
                <a:solidFill>
                  <a:srgbClr val="FF0000"/>
                </a:solidFill>
              </a:rPr>
              <a:t>&lt;- in diesem Fall der Programm zeigt nur ‚Alle‘, ‚Person‘..</a:t>
            </a:r>
          </a:p>
          <a:p>
            <a:pPr algn="l"/>
            <a:r>
              <a:rPr lang="de-DE" sz="3200" dirty="0">
                <a:solidFill>
                  <a:srgbClr val="FF0000"/>
                </a:solidFill>
              </a:rPr>
              <a:t>	</a:t>
            </a:r>
            <a:r>
              <a:rPr lang="de-DE" sz="3200" dirty="0" smtClean="0">
                <a:solidFill>
                  <a:srgbClr val="FF0000"/>
                </a:solidFill>
              </a:rPr>
              <a:t>weil Name, Vorname, Alter hat gar keinen ChileNode.</a:t>
            </a:r>
            <a:endParaRPr lang="de-DE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0" y="114830"/>
            <a:ext cx="12192000" cy="18833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8700" dirty="0" smtClean="0"/>
              <a:t>P.S. Output von ‚0‘=&gt;  </a:t>
            </a:r>
            <a:r>
              <a:rPr lang="de-DE" sz="8700" dirty="0" smtClean="0">
                <a:solidFill>
                  <a:srgbClr val="FF0000"/>
                </a:solidFill>
              </a:rPr>
              <a:t>Alle.csv</a:t>
            </a:r>
            <a:endParaRPr lang="de-DE" sz="36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1548872"/>
            <a:ext cx="75819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 txBox="1">
            <a:spLocks/>
          </p:cNvSpPr>
          <p:nvPr/>
        </p:nvSpPr>
        <p:spPr>
          <a:xfrm>
            <a:off x="1892299" y="2878666"/>
            <a:ext cx="10240434" cy="150706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 smtClean="0">
                <a:solidFill>
                  <a:srgbClr val="FF0000"/>
                </a:solidFill>
              </a:rPr>
              <a:t>&lt;- in diesem Fall der Programm zeigt nur ‚Alle‘, ‚Person‘..</a:t>
            </a:r>
          </a:p>
          <a:p>
            <a:pPr algn="l"/>
            <a:r>
              <a:rPr lang="de-DE" sz="3200" dirty="0">
                <a:solidFill>
                  <a:srgbClr val="FF0000"/>
                </a:solidFill>
              </a:rPr>
              <a:t>	</a:t>
            </a:r>
            <a:r>
              <a:rPr lang="de-DE" sz="3200" dirty="0" smtClean="0">
                <a:solidFill>
                  <a:srgbClr val="FF0000"/>
                </a:solidFill>
              </a:rPr>
              <a:t>weil Name, Vorname, Alter hat gar keinen ChileNode.</a:t>
            </a:r>
            <a:endParaRPr lang="de-DE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9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94733" y="0"/>
            <a:ext cx="12192000" cy="18833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200" dirty="0" smtClean="0"/>
              <a:t>P.S. </a:t>
            </a:r>
            <a:r>
              <a:rPr lang="de-DE" sz="7200" dirty="0"/>
              <a:t>Output von </a:t>
            </a:r>
            <a:r>
              <a:rPr lang="de-DE" sz="7200" dirty="0" smtClean="0"/>
              <a:t>‚1‘=&gt;  </a:t>
            </a:r>
            <a:r>
              <a:rPr lang="de-DE" sz="7200" dirty="0" smtClean="0">
                <a:solidFill>
                  <a:srgbClr val="FF0000"/>
                </a:solidFill>
              </a:rPr>
              <a:t>Person.csv</a:t>
            </a:r>
            <a:endParaRPr lang="de-DE" sz="2800" dirty="0">
              <a:solidFill>
                <a:schemeClr val="accent4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340377"/>
            <a:ext cx="51339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 txBox="1">
            <a:spLocks/>
          </p:cNvSpPr>
          <p:nvPr/>
        </p:nvSpPr>
        <p:spPr>
          <a:xfrm>
            <a:off x="5858931" y="2150534"/>
            <a:ext cx="6333067" cy="47074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 smtClean="0">
                <a:solidFill>
                  <a:srgbClr val="FF0000"/>
                </a:solidFill>
              </a:rPr>
              <a:t>In allem childNode des PersonNodes hat Elements.</a:t>
            </a:r>
          </a:p>
          <a:p>
            <a:pPr algn="l"/>
            <a:endParaRPr lang="de-DE" sz="3200" dirty="0">
              <a:solidFill>
                <a:srgbClr val="FF0000"/>
              </a:solidFill>
            </a:endParaRPr>
          </a:p>
          <a:p>
            <a:pPr algn="l"/>
            <a:r>
              <a:rPr lang="de-DE" sz="3200" dirty="0" smtClean="0">
                <a:solidFill>
                  <a:srgbClr val="FF0000"/>
                </a:solidFill>
              </a:rPr>
              <a:t>Zum Beispiel, in zweite Zeil)</a:t>
            </a:r>
          </a:p>
          <a:p>
            <a:pPr algn="l"/>
            <a:r>
              <a:rPr lang="de-DE" sz="3200" dirty="0" smtClean="0">
                <a:solidFill>
                  <a:srgbClr val="FF0000"/>
                </a:solidFill>
              </a:rPr>
              <a:t>‚Jo‘ ist der Element von erste ChildNode(Name) des Einen PersonNode.</a:t>
            </a:r>
          </a:p>
          <a:p>
            <a:pPr algn="l"/>
            <a:endParaRPr lang="de-DE" sz="3200" dirty="0" smtClean="0">
              <a:solidFill>
                <a:srgbClr val="FF0000"/>
              </a:solidFill>
            </a:endParaRPr>
          </a:p>
          <a:p>
            <a:pPr algn="l"/>
            <a:endParaRPr lang="de-DE" sz="3200" dirty="0">
              <a:solidFill>
                <a:srgbClr val="FF0000"/>
              </a:solidFill>
            </a:endParaRPr>
          </a:p>
          <a:p>
            <a:pPr algn="l"/>
            <a:r>
              <a:rPr lang="de-DE" sz="2400" dirty="0" smtClean="0">
                <a:solidFill>
                  <a:srgbClr val="FF0000"/>
                </a:solidFill>
              </a:rPr>
              <a:t>Ja genau. Das ist meine Familie Name...</a:t>
            </a:r>
          </a:p>
        </p:txBody>
      </p:sp>
    </p:spTree>
    <p:extLst>
      <p:ext uri="{BB962C8B-B14F-4D97-AF65-F5344CB8AC3E}">
        <p14:creationId xmlns:p14="http://schemas.microsoft.com/office/powerpoint/2010/main" val="180693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94733" y="0"/>
            <a:ext cx="11997267" cy="673946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5400" dirty="0" smtClean="0">
                <a:solidFill>
                  <a:srgbClr val="FF0000"/>
                </a:solidFill>
              </a:rPr>
              <a:t>Vielen Dank </a:t>
            </a:r>
            <a:r>
              <a:rPr lang="de-DE" sz="5400" dirty="0" smtClean="0">
                <a:solidFill>
                  <a:srgbClr val="FF0000"/>
                </a:solidFill>
              </a:rPr>
              <a:t>für </a:t>
            </a:r>
            <a:r>
              <a:rPr lang="de-DE" sz="5400" dirty="0" smtClean="0"/>
              <a:t>Deine </a:t>
            </a:r>
            <a:r>
              <a:rPr lang="de-DE" sz="5400" dirty="0" smtClean="0"/>
              <a:t>Aufmerksamkeit.</a:t>
            </a:r>
          </a:p>
          <a:p>
            <a:pPr algn="l"/>
            <a:endParaRPr lang="de-DE" sz="5400" dirty="0"/>
          </a:p>
          <a:p>
            <a:pPr algn="l"/>
            <a:r>
              <a:rPr lang="de-DE" sz="5400" dirty="0" smtClean="0"/>
              <a:t>Und Der </a:t>
            </a:r>
            <a:r>
              <a:rPr lang="de-DE" sz="5400" dirty="0">
                <a:solidFill>
                  <a:srgbClr val="FFC000"/>
                </a:solidFill>
              </a:rPr>
              <a:t>gesamte Quellcode </a:t>
            </a:r>
            <a:r>
              <a:rPr lang="de-DE" sz="5400" dirty="0"/>
              <a:t>ist hier</a:t>
            </a:r>
            <a:r>
              <a:rPr lang="de-DE" sz="5400" dirty="0" smtClean="0"/>
              <a:t>.</a:t>
            </a:r>
            <a:endParaRPr lang="de-DE" sz="3700" dirty="0" smtClean="0"/>
          </a:p>
          <a:p>
            <a:pPr algn="l"/>
            <a:r>
              <a:rPr lang="de-DE" sz="3300" dirty="0" smtClean="0"/>
              <a:t>(Dafür habe ich 30 Stunden gearbeitet. Aber </a:t>
            </a:r>
            <a:r>
              <a:rPr lang="de-DE" sz="3300" dirty="0"/>
              <a:t>Ohne Diskussion kein Fortschritt. Wir freuen uns jederzeit auf den Austausch mit Ihnen.)</a:t>
            </a:r>
            <a:endParaRPr lang="de-DE" sz="3300" dirty="0" smtClean="0"/>
          </a:p>
          <a:p>
            <a:pPr algn="l"/>
            <a:endParaRPr lang="de-DE" sz="5400" dirty="0"/>
          </a:p>
          <a:p>
            <a:pPr algn="l"/>
            <a:r>
              <a:rPr lang="de-DE" sz="4100" dirty="0" smtClean="0">
                <a:solidFill>
                  <a:srgbClr val="FF0000"/>
                </a:solidFill>
              </a:rPr>
              <a:t>NextCloud -&gt; E2FI3 </a:t>
            </a:r>
            <a:r>
              <a:rPr lang="de-DE" sz="4100" dirty="0" smtClean="0">
                <a:solidFill>
                  <a:srgbClr val="FF0000"/>
                </a:solidFill>
              </a:rPr>
              <a:t>-&gt; string-&gt; ConverterKJO-&gt; V1.1</a:t>
            </a:r>
            <a:endParaRPr lang="de-DE" sz="4100" dirty="0" smtClean="0">
              <a:solidFill>
                <a:srgbClr val="FF0000"/>
              </a:solidFill>
            </a:endParaRPr>
          </a:p>
          <a:p>
            <a:pPr algn="l"/>
            <a:endParaRPr lang="de-DE" sz="5400" dirty="0"/>
          </a:p>
          <a:p>
            <a:pPr algn="l"/>
            <a:r>
              <a:rPr lang="de-DE" sz="5400" dirty="0" smtClean="0">
                <a:solidFill>
                  <a:srgbClr val="FF0000"/>
                </a:solidFill>
              </a:rPr>
              <a:t>Fragen?</a:t>
            </a:r>
            <a:r>
              <a:rPr lang="de-DE" sz="5400" dirty="0" smtClean="0"/>
              <a:t> Das nehmen wir sehr sehr gerne!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372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" y="1825099"/>
            <a:ext cx="12191999" cy="5032901"/>
          </a:xfrm>
        </p:spPr>
        <p:txBody>
          <a:bodyPr anchor="t" anchorCtr="0">
            <a:normAutofit/>
          </a:bodyPr>
          <a:lstStyle/>
          <a:p>
            <a:r>
              <a:rPr lang="de-DE" sz="2400" dirty="0" smtClean="0"/>
              <a:t>Was ist der </a:t>
            </a:r>
            <a:r>
              <a:rPr lang="de-DE" sz="2400" dirty="0" err="1" smtClean="0"/>
              <a:t>Node</a:t>
            </a:r>
            <a:r>
              <a:rPr lang="de-DE" sz="2400" dirty="0" smtClean="0"/>
              <a:t> Baum ?    </a:t>
            </a:r>
            <a:br>
              <a:rPr lang="de-DE" sz="2400" dirty="0" smtClean="0"/>
            </a:br>
            <a:endParaRPr lang="de-DE" sz="4400" dirty="0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5900" dirty="0" smtClean="0">
                <a:solidFill>
                  <a:srgbClr val="FF0000"/>
                </a:solidFill>
              </a:rPr>
              <a:t>Logik</a:t>
            </a:r>
            <a:r>
              <a:rPr lang="de-DE" sz="5900" dirty="0" smtClean="0"/>
              <a:t> für die Konversion. (XML -&gt; CSV)</a:t>
            </a:r>
            <a:endParaRPr lang="de-DE" sz="5900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80811"/>
            <a:ext cx="2889250" cy="2593998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31" y="3201701"/>
            <a:ext cx="6125602" cy="1752218"/>
          </a:xfrm>
          <a:prstGeom prst="rect">
            <a:avLst/>
          </a:prstGeom>
        </p:spPr>
      </p:pic>
      <p:sp>
        <p:nvSpPr>
          <p:cNvPr id="19" name="Pfeil nach rechts 18"/>
          <p:cNvSpPr/>
          <p:nvPr/>
        </p:nvSpPr>
        <p:spPr>
          <a:xfrm>
            <a:off x="4538133" y="3449715"/>
            <a:ext cx="1295400" cy="1256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0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" y="1825099"/>
            <a:ext cx="12191999" cy="5032901"/>
          </a:xfrm>
        </p:spPr>
        <p:txBody>
          <a:bodyPr anchor="t" anchorCtr="0">
            <a:normAutofit/>
          </a:bodyPr>
          <a:lstStyle/>
          <a:p>
            <a:r>
              <a:rPr lang="de-DE" sz="2400" dirty="0" smtClean="0"/>
              <a:t>Warum muss </a:t>
            </a:r>
            <a:r>
              <a:rPr lang="de-DE" sz="2400" dirty="0" err="1" smtClean="0"/>
              <a:t>mann</a:t>
            </a:r>
            <a:r>
              <a:rPr lang="de-DE" sz="2400" dirty="0" smtClean="0"/>
              <a:t> einen </a:t>
            </a:r>
            <a:r>
              <a:rPr lang="de-DE" sz="2400" dirty="0" err="1" smtClean="0"/>
              <a:t>Node</a:t>
            </a:r>
            <a:r>
              <a:rPr lang="de-DE" sz="2400" dirty="0" smtClean="0"/>
              <a:t> Baum </a:t>
            </a:r>
            <a:r>
              <a:rPr lang="de-DE" sz="2400" dirty="0" err="1" smtClean="0"/>
              <a:t>planzen</a:t>
            </a:r>
            <a:r>
              <a:rPr lang="de-DE" sz="2400" dirty="0" smtClean="0"/>
              <a:t>?</a:t>
            </a:r>
            <a:r>
              <a:rPr lang="de-DE" sz="2400" dirty="0"/>
              <a:t> </a:t>
            </a:r>
            <a:r>
              <a:rPr lang="de-DE" sz="2400" dirty="0" smtClean="0"/>
              <a:t>   </a:t>
            </a:r>
            <a:br>
              <a:rPr lang="de-DE" sz="2400" dirty="0" smtClean="0"/>
            </a:b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>
                <a:solidFill>
                  <a:srgbClr val="FF0000"/>
                </a:solidFill>
              </a:rPr>
              <a:t>1. Richtungsfreiheit </a:t>
            </a:r>
            <a:r>
              <a:rPr lang="de-DE" sz="2400" dirty="0" smtClean="0"/>
              <a:t>=&gt; Lesen </a:t>
            </a:r>
            <a:r>
              <a:rPr lang="de-DE" sz="2400" dirty="0"/>
              <a:t>der </a:t>
            </a:r>
            <a:r>
              <a:rPr lang="de-DE" sz="2400" dirty="0" smtClean="0"/>
              <a:t>Datei und Schreiben einer </a:t>
            </a:r>
            <a:r>
              <a:rPr lang="de-DE" sz="2400" dirty="0"/>
              <a:t>Datei.</a:t>
            </a:r>
            <a:br>
              <a:rPr lang="de-DE" sz="2400" dirty="0"/>
            </a:br>
            <a:r>
              <a:rPr lang="de-DE" sz="2400" dirty="0" smtClean="0"/>
              <a:t>       </a:t>
            </a:r>
            <a:r>
              <a:rPr lang="de-DE" sz="2400" dirty="0" smtClean="0">
                <a:solidFill>
                  <a:srgbClr val="FF0000"/>
                </a:solidFill>
              </a:rPr>
              <a:t>komplett</a:t>
            </a:r>
            <a:r>
              <a:rPr lang="de-DE" sz="2400" dirty="0" smtClean="0"/>
              <a:t> </a:t>
            </a:r>
            <a:r>
              <a:rPr lang="de-DE" sz="2400" dirty="0" smtClean="0">
                <a:solidFill>
                  <a:srgbClr val="FF0000"/>
                </a:solidFill>
              </a:rPr>
              <a:t>getrennt!!!!!!</a:t>
            </a:r>
            <a:r>
              <a:rPr lang="de-DE" sz="2400" dirty="0" smtClean="0"/>
              <a:t/>
            </a:r>
            <a:br>
              <a:rPr lang="de-DE" sz="2400" dirty="0" smtClean="0"/>
            </a:br>
            <a:endParaRPr lang="de-DE" sz="4400" dirty="0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5900" dirty="0" smtClean="0">
                <a:solidFill>
                  <a:srgbClr val="FF0000"/>
                </a:solidFill>
              </a:rPr>
              <a:t>Logik</a:t>
            </a:r>
            <a:r>
              <a:rPr lang="de-DE" sz="5900" dirty="0" smtClean="0"/>
              <a:t> für die Konversion. (XML -&gt; CSV)</a:t>
            </a:r>
            <a:endParaRPr lang="de-DE" sz="59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1" y="4033828"/>
            <a:ext cx="3263878" cy="190097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083" y="3304145"/>
            <a:ext cx="1244600" cy="12446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031" y="5362419"/>
            <a:ext cx="1244600" cy="12446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36" y="5024821"/>
            <a:ext cx="1305043" cy="169362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585" y="3187016"/>
            <a:ext cx="1305043" cy="1693623"/>
          </a:xfrm>
          <a:prstGeom prst="rect">
            <a:avLst/>
          </a:prstGeom>
        </p:spPr>
      </p:pic>
      <p:sp>
        <p:nvSpPr>
          <p:cNvPr id="11" name="Pfeil nach rechts 10"/>
          <p:cNvSpPr/>
          <p:nvPr/>
        </p:nvSpPr>
        <p:spPr>
          <a:xfrm rot="1800000">
            <a:off x="3089931" y="4053685"/>
            <a:ext cx="1337734" cy="206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 rot="1800000">
            <a:off x="7799618" y="5768185"/>
            <a:ext cx="1337734" cy="206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 rot="19800000">
            <a:off x="7759395" y="3930380"/>
            <a:ext cx="1337734" cy="206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 rot="19800000">
            <a:off x="3124603" y="5616130"/>
            <a:ext cx="1337734" cy="206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4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5900" dirty="0" smtClean="0">
                <a:solidFill>
                  <a:srgbClr val="FF0000"/>
                </a:solidFill>
              </a:rPr>
              <a:t>Logik</a:t>
            </a:r>
            <a:r>
              <a:rPr lang="de-DE" sz="5900" dirty="0" smtClean="0"/>
              <a:t> für die Konversion. (XML -&gt; CSV)</a:t>
            </a:r>
            <a:endParaRPr lang="de-DE" sz="5900" dirty="0"/>
          </a:p>
        </p:txBody>
      </p:sp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1" y="1825099"/>
            <a:ext cx="12191999" cy="5032901"/>
          </a:xfrm>
        </p:spPr>
        <p:txBody>
          <a:bodyPr anchor="t" anchorCtr="0">
            <a:normAutofit/>
          </a:bodyPr>
          <a:lstStyle/>
          <a:p>
            <a:r>
              <a:rPr lang="de-DE" sz="2400" dirty="0" smtClean="0"/>
              <a:t>Warum muss </a:t>
            </a:r>
            <a:r>
              <a:rPr lang="de-DE" sz="2400" dirty="0" err="1" smtClean="0"/>
              <a:t>mann</a:t>
            </a:r>
            <a:r>
              <a:rPr lang="de-DE" sz="2400" dirty="0" smtClean="0"/>
              <a:t> einen </a:t>
            </a:r>
            <a:r>
              <a:rPr lang="de-DE" sz="2400" dirty="0" err="1" smtClean="0"/>
              <a:t>Node</a:t>
            </a:r>
            <a:r>
              <a:rPr lang="de-DE" sz="2400" dirty="0" smtClean="0"/>
              <a:t> Baum </a:t>
            </a:r>
            <a:r>
              <a:rPr lang="de-DE" sz="2400" dirty="0" err="1" smtClean="0"/>
              <a:t>planzen</a:t>
            </a:r>
            <a:r>
              <a:rPr lang="de-DE" sz="2400" dirty="0" smtClean="0"/>
              <a:t>?</a:t>
            </a:r>
            <a:r>
              <a:rPr lang="de-DE" sz="2400" dirty="0"/>
              <a:t> </a:t>
            </a:r>
            <a:r>
              <a:rPr lang="de-DE" sz="2400" dirty="0" smtClean="0"/>
              <a:t>   </a:t>
            </a:r>
            <a:br>
              <a:rPr lang="de-DE" sz="2400" dirty="0" smtClean="0"/>
            </a:b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>
                <a:solidFill>
                  <a:srgbClr val="FF0000"/>
                </a:solidFill>
              </a:rPr>
              <a:t>2</a:t>
            </a:r>
            <a:r>
              <a:rPr lang="de-DE" sz="2400" dirty="0" smtClean="0">
                <a:solidFill>
                  <a:srgbClr val="FF0000"/>
                </a:solidFill>
              </a:rPr>
              <a:t>. Programm-Erweiterbarkeit</a:t>
            </a:r>
            <a:r>
              <a:rPr lang="de-DE" sz="2400" dirty="0"/>
              <a:t>	</a:t>
            </a:r>
            <a:r>
              <a:rPr lang="de-DE" sz="2400" dirty="0" smtClean="0"/>
              <a:t>=&gt; </a:t>
            </a:r>
            <a:r>
              <a:rPr lang="de-DE" sz="2400" dirty="0" smtClean="0">
                <a:solidFill>
                  <a:srgbClr val="FF0000"/>
                </a:solidFill>
              </a:rPr>
              <a:t>Neue Dateityp</a:t>
            </a:r>
            <a:r>
              <a:rPr lang="de-DE" sz="2400" dirty="0" smtClean="0"/>
              <a:t> </a:t>
            </a:r>
            <a:r>
              <a:rPr lang="de-DE" sz="2400" dirty="0"/>
              <a:t>können </a:t>
            </a:r>
            <a:r>
              <a:rPr lang="de-DE" sz="2400" dirty="0">
                <a:solidFill>
                  <a:srgbClr val="FF0000"/>
                </a:solidFill>
              </a:rPr>
              <a:t>hinzugefügt</a:t>
            </a:r>
            <a:r>
              <a:rPr lang="de-DE" sz="2400" dirty="0"/>
              <a:t> werden</a:t>
            </a:r>
            <a:r>
              <a:rPr lang="de-DE" sz="2400" dirty="0" smtClean="0"/>
              <a:t>*</a:t>
            </a:r>
            <a:br>
              <a:rPr lang="de-DE" sz="2400" dirty="0" smtClean="0"/>
            </a:br>
            <a:r>
              <a:rPr lang="de-DE" sz="2400" dirty="0"/>
              <a:t> </a:t>
            </a:r>
            <a:r>
              <a:rPr lang="de-DE" sz="2400" dirty="0" smtClean="0"/>
              <a:t>                                   (für INPUT, OUTPUT Beide </a:t>
            </a:r>
            <a:r>
              <a:rPr lang="de-DE" sz="2400" dirty="0" err="1" smtClean="0"/>
              <a:t>seite</a:t>
            </a:r>
            <a:r>
              <a:rPr lang="de-DE" sz="2400" dirty="0"/>
              <a:t>)</a:t>
            </a:r>
            <a:endParaRPr lang="de-DE" sz="4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1" y="4033828"/>
            <a:ext cx="3263878" cy="190097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4" y="5863679"/>
            <a:ext cx="865745" cy="865745"/>
          </a:xfrm>
          <a:prstGeom prst="rect">
            <a:avLst/>
          </a:prstGeom>
        </p:spPr>
      </p:pic>
      <p:sp>
        <p:nvSpPr>
          <p:cNvPr id="13" name="Pfeil nach rechts 12"/>
          <p:cNvSpPr/>
          <p:nvPr/>
        </p:nvSpPr>
        <p:spPr>
          <a:xfrm>
            <a:off x="7799618" y="4880639"/>
            <a:ext cx="1337734" cy="206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>
            <a:off x="3124603" y="4880868"/>
            <a:ext cx="1337734" cy="206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63" y="5786772"/>
            <a:ext cx="777415" cy="1008892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818144" y="3626896"/>
            <a:ext cx="215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Etwas Neue Dateityp</a:t>
            </a:r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003" y="4117630"/>
            <a:ext cx="1274762" cy="1309483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409" y="5863679"/>
            <a:ext cx="865745" cy="865745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528" y="5786772"/>
            <a:ext cx="777415" cy="1008892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9589409" y="3626896"/>
            <a:ext cx="215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Etwas Neue Dateityp</a:t>
            </a:r>
            <a:endParaRPr lang="de-DE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0268" y="4117630"/>
            <a:ext cx="1274762" cy="13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5900" dirty="0" err="1"/>
              <a:t>Step</a:t>
            </a:r>
            <a:r>
              <a:rPr lang="de-DE" sz="5900" dirty="0"/>
              <a:t> </a:t>
            </a:r>
            <a:r>
              <a:rPr lang="de-DE" sz="5900" dirty="0" smtClean="0"/>
              <a:t>1. </a:t>
            </a:r>
            <a:r>
              <a:rPr lang="de-DE" sz="5900" dirty="0">
                <a:solidFill>
                  <a:schemeClr val="accent4"/>
                </a:solidFill>
              </a:rPr>
              <a:t>Lesen</a:t>
            </a:r>
            <a:r>
              <a:rPr lang="de-DE" sz="5900" dirty="0"/>
              <a:t> XML </a:t>
            </a:r>
            <a:r>
              <a:rPr lang="de-DE" sz="5900" dirty="0" smtClean="0"/>
              <a:t>File</a:t>
            </a:r>
            <a:endParaRPr lang="de-DE" sz="59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43467" y="2105246"/>
            <a:ext cx="11209865" cy="44479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 smtClean="0"/>
              <a:t>Lesen </a:t>
            </a:r>
            <a:r>
              <a:rPr lang="de-DE" sz="4000" dirty="0"/>
              <a:t>XML File</a:t>
            </a:r>
            <a:r>
              <a:rPr lang="de-DE" sz="5400" dirty="0"/>
              <a:t/>
            </a:r>
            <a:br>
              <a:rPr lang="de-DE" sz="5400" dirty="0"/>
            </a:br>
            <a:r>
              <a:rPr lang="de-DE" sz="5400" dirty="0"/>
              <a:t>	</a:t>
            </a:r>
            <a:endParaRPr lang="de-DE" sz="27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93134" y="3776134"/>
            <a:ext cx="12005732" cy="2980265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 err="1"/>
              <a:t>public</a:t>
            </a:r>
            <a:r>
              <a:rPr lang="de-DE" sz="3200" dirty="0"/>
              <a:t> </a:t>
            </a:r>
            <a:r>
              <a:rPr lang="de-DE" sz="3200" dirty="0" err="1"/>
              <a:t>string</a:t>
            </a:r>
            <a:r>
              <a:rPr lang="de-DE" sz="3200" dirty="0"/>
              <a:t>[] </a:t>
            </a:r>
            <a:r>
              <a:rPr lang="de-DE" sz="3200" dirty="0" err="1"/>
              <a:t>ReadXML</a:t>
            </a:r>
            <a:r>
              <a:rPr lang="de-DE" sz="3200" dirty="0"/>
              <a:t>(</a:t>
            </a:r>
            <a:r>
              <a:rPr lang="de-DE" sz="3200" dirty="0" err="1"/>
              <a:t>string</a:t>
            </a:r>
            <a:r>
              <a:rPr lang="de-DE" sz="3200" dirty="0"/>
              <a:t> Verzeichnis)</a:t>
            </a:r>
          </a:p>
          <a:p>
            <a:pPr algn="l"/>
            <a:r>
              <a:rPr lang="de-DE" sz="3200" dirty="0"/>
              <a:t>{</a:t>
            </a:r>
          </a:p>
          <a:p>
            <a:pPr algn="l"/>
            <a:r>
              <a:rPr lang="de-DE" sz="3200" dirty="0" smtClean="0"/>
              <a:t>	</a:t>
            </a:r>
            <a:r>
              <a:rPr lang="de-DE" sz="3200" dirty="0" err="1" smtClean="0">
                <a:solidFill>
                  <a:srgbClr val="00B050"/>
                </a:solidFill>
              </a:rPr>
              <a:t>string</a:t>
            </a:r>
            <a:r>
              <a:rPr lang="de-DE" sz="3200" dirty="0">
                <a:solidFill>
                  <a:srgbClr val="00B050"/>
                </a:solidFill>
              </a:rPr>
              <a:t>[] </a:t>
            </a:r>
            <a:r>
              <a:rPr lang="de-DE" sz="3200" dirty="0" err="1"/>
              <a:t>str</a:t>
            </a:r>
            <a:r>
              <a:rPr lang="de-DE" sz="3200" dirty="0"/>
              <a:t> = </a:t>
            </a:r>
            <a:r>
              <a:rPr lang="de-DE" sz="3200" dirty="0" err="1">
                <a:solidFill>
                  <a:srgbClr val="FFC000"/>
                </a:solidFill>
              </a:rPr>
              <a:t>File</a:t>
            </a:r>
            <a:r>
              <a:rPr lang="de-DE" sz="3200" dirty="0" err="1"/>
              <a:t>.</a:t>
            </a:r>
            <a:r>
              <a:rPr lang="de-DE" sz="3200" dirty="0" err="1">
                <a:solidFill>
                  <a:srgbClr val="FF0000"/>
                </a:solidFill>
              </a:rPr>
              <a:t>ReadAllLines</a:t>
            </a:r>
            <a:r>
              <a:rPr lang="de-DE" sz="3200" dirty="0"/>
              <a:t>(Verzeichnis);</a:t>
            </a:r>
          </a:p>
          <a:p>
            <a:pPr algn="l"/>
            <a:r>
              <a:rPr lang="de-DE" sz="3200" dirty="0" smtClean="0"/>
              <a:t>	</a:t>
            </a:r>
            <a:r>
              <a:rPr lang="de-DE" sz="3200" dirty="0" err="1" smtClean="0"/>
              <a:t>return</a:t>
            </a:r>
            <a:r>
              <a:rPr lang="de-DE" sz="3200" dirty="0" smtClean="0"/>
              <a:t> </a:t>
            </a:r>
            <a:r>
              <a:rPr lang="de-DE" sz="3200" dirty="0" err="1"/>
              <a:t>str</a:t>
            </a:r>
            <a:r>
              <a:rPr lang="de-DE" sz="3200" dirty="0"/>
              <a:t>;</a:t>
            </a:r>
          </a:p>
          <a:p>
            <a:pPr algn="l"/>
            <a:r>
              <a:rPr lang="de-DE" sz="3200" dirty="0" smtClean="0"/>
              <a:t>}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8717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3467" y="2105246"/>
            <a:ext cx="11209865" cy="2068821"/>
          </a:xfrm>
        </p:spPr>
        <p:txBody>
          <a:bodyPr anchor="t" anchorCtr="0">
            <a:normAutofit/>
          </a:bodyPr>
          <a:lstStyle/>
          <a:p>
            <a:pPr algn="l"/>
            <a:r>
              <a:rPr lang="de-DE" sz="4000" dirty="0" smtClean="0"/>
              <a:t>2.1 </a:t>
            </a:r>
            <a:r>
              <a:rPr lang="de-DE" sz="4000" dirty="0"/>
              <a:t>Schreibt ein Array von Zeichenfolgen in eine einzelne Zeichenfolge um</a:t>
            </a:r>
            <a:r>
              <a:rPr lang="de-DE" sz="4000" dirty="0" smtClean="0"/>
              <a:t>.</a:t>
            </a:r>
            <a:endParaRPr lang="de-DE" sz="4800" dirty="0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5900" dirty="0" err="1"/>
              <a:t>Step</a:t>
            </a:r>
            <a:r>
              <a:rPr lang="de-DE" sz="5900" dirty="0"/>
              <a:t> </a:t>
            </a:r>
            <a:r>
              <a:rPr lang="de-DE" sz="5900" dirty="0" smtClean="0"/>
              <a:t>2. </a:t>
            </a:r>
            <a:r>
              <a:rPr lang="de-DE" sz="5900" dirty="0">
                <a:solidFill>
                  <a:schemeClr val="accent4"/>
                </a:solidFill>
              </a:rPr>
              <a:t>Schreiben</a:t>
            </a:r>
            <a:r>
              <a:rPr lang="de-DE" sz="5900" dirty="0"/>
              <a:t> </a:t>
            </a:r>
            <a:r>
              <a:rPr lang="de-DE" sz="5900" dirty="0" err="1">
                <a:solidFill>
                  <a:srgbClr val="FF0000"/>
                </a:solidFill>
              </a:rPr>
              <a:t>einzel</a:t>
            </a:r>
            <a:r>
              <a:rPr lang="de-DE" sz="5900" dirty="0"/>
              <a:t> </a:t>
            </a:r>
            <a:r>
              <a:rPr lang="de-DE" sz="5900" dirty="0" err="1"/>
              <a:t>string</a:t>
            </a:r>
            <a:r>
              <a:rPr lang="de-DE" sz="5900" dirty="0"/>
              <a:t> </a:t>
            </a:r>
            <a:r>
              <a:rPr lang="de-DE" sz="5900" dirty="0" err="1"/>
              <a:t>Zeil</a:t>
            </a:r>
            <a:endParaRPr lang="de-DE" sz="5900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3134" y="3776135"/>
            <a:ext cx="12005732" cy="29887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400" dirty="0" err="1"/>
              <a:t>public</a:t>
            </a:r>
            <a:r>
              <a:rPr lang="de-DE" sz="2400" dirty="0"/>
              <a:t> </a:t>
            </a:r>
            <a:r>
              <a:rPr lang="de-DE" sz="2400" dirty="0" err="1">
                <a:solidFill>
                  <a:srgbClr val="FF0000"/>
                </a:solidFill>
              </a:rPr>
              <a:t>string</a:t>
            </a:r>
            <a:r>
              <a:rPr lang="de-DE" sz="2400" dirty="0"/>
              <a:t> </a:t>
            </a:r>
            <a:r>
              <a:rPr lang="de-DE" sz="2400" dirty="0" err="1">
                <a:solidFill>
                  <a:srgbClr val="002060"/>
                </a:solidFill>
              </a:rPr>
              <a:t>MakeAString</a:t>
            </a:r>
            <a:r>
              <a:rPr lang="de-DE" sz="2400" dirty="0" err="1"/>
              <a:t>FromStrArr</a:t>
            </a:r>
            <a:r>
              <a:rPr lang="de-DE" sz="2400" dirty="0"/>
              <a:t>(</a:t>
            </a:r>
            <a:r>
              <a:rPr lang="de-DE" sz="2400" dirty="0" err="1">
                <a:solidFill>
                  <a:srgbClr val="FF0000"/>
                </a:solidFill>
              </a:rPr>
              <a:t>string</a:t>
            </a:r>
            <a:r>
              <a:rPr lang="de-DE" sz="2400" dirty="0">
                <a:solidFill>
                  <a:srgbClr val="FF0000"/>
                </a:solidFill>
              </a:rPr>
              <a:t>[]</a:t>
            </a:r>
            <a:r>
              <a:rPr lang="de-DE" sz="2400" dirty="0"/>
              <a:t> </a:t>
            </a:r>
            <a:r>
              <a:rPr lang="de-DE" sz="2400" dirty="0" err="1"/>
              <a:t>strArr</a:t>
            </a:r>
            <a:r>
              <a:rPr lang="de-DE" sz="2400" dirty="0"/>
              <a:t>)</a:t>
            </a:r>
          </a:p>
          <a:p>
            <a:pPr algn="l"/>
            <a:r>
              <a:rPr lang="de-DE" sz="2400" dirty="0" smtClean="0"/>
              <a:t>{</a:t>
            </a:r>
            <a:endParaRPr lang="de-DE" sz="2400" dirty="0"/>
          </a:p>
          <a:p>
            <a:pPr algn="l"/>
            <a:r>
              <a:rPr lang="de-DE" sz="2400" dirty="0" smtClean="0"/>
              <a:t>	</a:t>
            </a:r>
            <a:r>
              <a:rPr lang="de-DE" sz="2400" dirty="0" err="1" smtClean="0"/>
              <a:t>string</a:t>
            </a:r>
            <a:r>
              <a:rPr lang="de-DE" sz="2400" dirty="0" smtClean="0"/>
              <a:t> </a:t>
            </a:r>
            <a:r>
              <a:rPr lang="de-DE" sz="2400" dirty="0" err="1"/>
              <a:t>res</a:t>
            </a:r>
            <a:r>
              <a:rPr lang="de-DE" sz="2400" dirty="0"/>
              <a:t> = </a:t>
            </a:r>
            <a:r>
              <a:rPr lang="de-DE" sz="2400" dirty="0" err="1"/>
              <a:t>string.Empty</a:t>
            </a:r>
            <a:r>
              <a:rPr lang="de-DE" sz="2400" dirty="0"/>
              <a:t>;</a:t>
            </a:r>
          </a:p>
          <a:p>
            <a:pPr algn="l"/>
            <a:r>
              <a:rPr lang="de-DE" sz="2400" dirty="0" smtClean="0"/>
              <a:t>	</a:t>
            </a:r>
            <a:r>
              <a:rPr lang="de-DE" sz="2400" dirty="0" err="1" smtClean="0">
                <a:solidFill>
                  <a:srgbClr val="FF0000"/>
                </a:solidFill>
              </a:rPr>
              <a:t>foreach</a:t>
            </a:r>
            <a:r>
              <a:rPr lang="de-DE" sz="2400" dirty="0" smtClean="0"/>
              <a:t> </a:t>
            </a:r>
            <a:r>
              <a:rPr lang="de-DE" sz="2400" dirty="0"/>
              <a:t>(</a:t>
            </a:r>
            <a:r>
              <a:rPr lang="de-DE" sz="2400" dirty="0" err="1"/>
              <a:t>string</a:t>
            </a:r>
            <a:r>
              <a:rPr lang="de-DE" sz="2400" dirty="0"/>
              <a:t> </a:t>
            </a:r>
            <a:r>
              <a:rPr lang="de-DE" sz="2400" dirty="0" err="1"/>
              <a:t>str</a:t>
            </a:r>
            <a:r>
              <a:rPr lang="de-DE" sz="2400" dirty="0"/>
              <a:t> in </a:t>
            </a:r>
            <a:r>
              <a:rPr lang="de-DE" sz="2400" dirty="0" err="1"/>
              <a:t>strArr</a:t>
            </a:r>
            <a:r>
              <a:rPr lang="de-DE" sz="2400" dirty="0"/>
              <a:t>)</a:t>
            </a:r>
          </a:p>
          <a:p>
            <a:pPr algn="l"/>
            <a:r>
              <a:rPr lang="de-DE" sz="2400" dirty="0" smtClean="0"/>
              <a:t>	{</a:t>
            </a:r>
            <a:endParaRPr lang="de-DE" sz="2400" dirty="0"/>
          </a:p>
          <a:p>
            <a:pPr algn="l"/>
            <a:r>
              <a:rPr lang="de-DE" sz="2400" dirty="0" smtClean="0"/>
              <a:t>		</a:t>
            </a:r>
            <a:r>
              <a:rPr lang="de-DE" sz="2400" dirty="0" err="1" smtClean="0"/>
              <a:t>res</a:t>
            </a:r>
            <a:r>
              <a:rPr lang="de-DE" sz="2400" dirty="0" smtClean="0"/>
              <a:t> </a:t>
            </a:r>
            <a:r>
              <a:rPr lang="de-DE" sz="2400" dirty="0">
                <a:solidFill>
                  <a:srgbClr val="FF0000"/>
                </a:solidFill>
              </a:rPr>
              <a:t>+=</a:t>
            </a:r>
            <a:r>
              <a:rPr lang="de-DE" sz="2400" dirty="0"/>
              <a:t> </a:t>
            </a:r>
            <a:r>
              <a:rPr lang="de-DE" sz="2400" dirty="0" err="1"/>
              <a:t>str</a:t>
            </a:r>
            <a:r>
              <a:rPr lang="de-DE" sz="2400" dirty="0"/>
              <a:t>;</a:t>
            </a:r>
          </a:p>
          <a:p>
            <a:pPr algn="l"/>
            <a:r>
              <a:rPr lang="de-DE" sz="2400" dirty="0" smtClean="0"/>
              <a:t>	}</a:t>
            </a:r>
            <a:endParaRPr lang="de-DE" sz="2400" dirty="0"/>
          </a:p>
          <a:p>
            <a:pPr algn="l"/>
            <a:r>
              <a:rPr lang="de-DE" sz="2400" dirty="0" smtClean="0"/>
              <a:t>	</a:t>
            </a:r>
            <a:r>
              <a:rPr lang="de-DE" sz="2400" dirty="0" err="1" smtClean="0"/>
              <a:t>return</a:t>
            </a:r>
            <a:r>
              <a:rPr lang="de-DE" sz="2400" dirty="0" smtClean="0"/>
              <a:t> </a:t>
            </a:r>
            <a:r>
              <a:rPr lang="de-DE" sz="2400" dirty="0" err="1"/>
              <a:t>res</a:t>
            </a:r>
            <a:r>
              <a:rPr lang="de-DE" sz="2400" dirty="0"/>
              <a:t>;</a:t>
            </a:r>
          </a:p>
          <a:p>
            <a:pPr algn="l"/>
            <a:r>
              <a:rPr lang="de-DE" sz="2400" dirty="0" smtClean="0"/>
              <a:t>}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3388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smtClean="0"/>
              <a:t>3. </a:t>
            </a:r>
            <a:r>
              <a:rPr lang="de-DE" dirty="0" err="1">
                <a:solidFill>
                  <a:srgbClr val="FF0000"/>
                </a:solidFill>
              </a:rPr>
              <a:t>Planzen</a:t>
            </a:r>
            <a:r>
              <a:rPr lang="de-DE" dirty="0"/>
              <a:t> </a:t>
            </a:r>
            <a:r>
              <a:rPr lang="de-DE" dirty="0" smtClean="0">
                <a:solidFill>
                  <a:srgbClr val="FFC000"/>
                </a:solidFill>
              </a:rPr>
              <a:t>den </a:t>
            </a:r>
            <a:r>
              <a:rPr lang="de-DE" dirty="0">
                <a:solidFill>
                  <a:srgbClr val="FFC000"/>
                </a:solidFill>
              </a:rPr>
              <a:t>XML </a:t>
            </a:r>
            <a:r>
              <a:rPr lang="de-DE" dirty="0" err="1">
                <a:solidFill>
                  <a:srgbClr val="FFC000"/>
                </a:solidFill>
              </a:rPr>
              <a:t>Node</a:t>
            </a:r>
            <a:r>
              <a:rPr lang="de-DE" dirty="0">
                <a:solidFill>
                  <a:srgbClr val="FFC000"/>
                </a:solidFill>
              </a:rPr>
              <a:t> Baum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14867" y="1698846"/>
            <a:ext cx="11209865" cy="44479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/>
              <a:t>3.1 </a:t>
            </a:r>
            <a:r>
              <a:rPr lang="de-DE" sz="3200" dirty="0">
                <a:solidFill>
                  <a:schemeClr val="accent4"/>
                </a:solidFill>
              </a:rPr>
              <a:t>Ersetzen</a:t>
            </a:r>
            <a:r>
              <a:rPr lang="de-DE" sz="3200" dirty="0"/>
              <a:t> einen </a:t>
            </a:r>
            <a:r>
              <a:rPr lang="de-DE" sz="3200" dirty="0" err="1"/>
              <a:t>Node</a:t>
            </a:r>
            <a:r>
              <a:rPr lang="de-DE" sz="3200" dirty="0"/>
              <a:t> Instanz</a:t>
            </a:r>
            <a:br>
              <a:rPr lang="de-DE" sz="3200" dirty="0"/>
            </a:b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3.2 </a:t>
            </a:r>
            <a:r>
              <a:rPr lang="de-DE" sz="3200" dirty="0">
                <a:solidFill>
                  <a:schemeClr val="accent4"/>
                </a:solidFill>
              </a:rPr>
              <a:t>Ausfüllen</a:t>
            </a:r>
            <a:r>
              <a:rPr lang="de-DE" sz="3200" dirty="0"/>
              <a:t> der Information des Nodes</a:t>
            </a:r>
            <a:br>
              <a:rPr lang="de-DE" sz="3200" dirty="0"/>
            </a:b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3.3 Wenn der </a:t>
            </a:r>
            <a:r>
              <a:rPr lang="de-DE" sz="3200" dirty="0" err="1"/>
              <a:t>Node</a:t>
            </a:r>
            <a:r>
              <a:rPr lang="de-DE" sz="3200" dirty="0"/>
              <a:t> </a:t>
            </a:r>
            <a:r>
              <a:rPr lang="de-DE" sz="3200" dirty="0" smtClean="0"/>
              <a:t>Kinder hat, </a:t>
            </a:r>
            <a:r>
              <a:rPr lang="de-DE" sz="3200" dirty="0" smtClean="0">
                <a:solidFill>
                  <a:schemeClr val="accent4"/>
                </a:solidFill>
              </a:rPr>
              <a:t>rufen</a:t>
            </a:r>
            <a:r>
              <a:rPr lang="de-DE" sz="3200" dirty="0" smtClean="0"/>
              <a:t> den</a:t>
            </a:r>
            <a:r>
              <a:rPr lang="de-DE" sz="3200" dirty="0" smtClean="0">
                <a:solidFill>
                  <a:srgbClr val="FF0000"/>
                </a:solidFill>
              </a:rPr>
              <a:t> </a:t>
            </a:r>
            <a:r>
              <a:rPr lang="de-DE" sz="3200" dirty="0" err="1" smtClean="0">
                <a:solidFill>
                  <a:srgbClr val="FF0000"/>
                </a:solidFill>
              </a:rPr>
              <a:t>Reklusive</a:t>
            </a:r>
            <a:r>
              <a:rPr lang="de-DE" sz="3200" dirty="0" smtClean="0">
                <a:solidFill>
                  <a:srgbClr val="FF0000"/>
                </a:solidFill>
              </a:rPr>
              <a:t> </a:t>
            </a:r>
            <a:r>
              <a:rPr lang="de-DE" sz="3200" dirty="0" err="1" smtClean="0">
                <a:solidFill>
                  <a:srgbClr val="FF0000"/>
                </a:solidFill>
              </a:rPr>
              <a:t>Method</a:t>
            </a:r>
            <a:r>
              <a:rPr lang="de-DE" sz="3200" dirty="0" smtClean="0">
                <a:solidFill>
                  <a:srgbClr val="FF0000"/>
                </a:solidFill>
              </a:rPr>
              <a:t> </a:t>
            </a:r>
            <a:r>
              <a:rPr lang="de-DE" sz="3200" dirty="0" smtClean="0">
                <a:solidFill>
                  <a:schemeClr val="accent4"/>
                </a:solidFill>
              </a:rPr>
              <a:t>auf</a:t>
            </a:r>
            <a:r>
              <a:rPr lang="de-DE" sz="3200" dirty="0" smtClean="0"/>
              <a:t>.</a:t>
            </a:r>
          </a:p>
          <a:p>
            <a:pPr algn="l"/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3.4 </a:t>
            </a:r>
            <a:r>
              <a:rPr lang="de-DE" sz="3200" dirty="0">
                <a:solidFill>
                  <a:schemeClr val="accent4"/>
                </a:solidFill>
              </a:rPr>
              <a:t>Geben</a:t>
            </a:r>
            <a:r>
              <a:rPr lang="de-DE" sz="3200" dirty="0"/>
              <a:t> der </a:t>
            </a:r>
            <a:r>
              <a:rPr lang="de-DE" sz="3200" dirty="0" err="1"/>
              <a:t>Node</a:t>
            </a:r>
            <a:r>
              <a:rPr lang="de-DE" sz="3200" dirty="0"/>
              <a:t> </a:t>
            </a:r>
            <a:r>
              <a:rPr lang="de-DE" sz="3200" dirty="0">
                <a:solidFill>
                  <a:schemeClr val="accent4"/>
                </a:solidFill>
              </a:rPr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19867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smtClean="0"/>
              <a:t>3. </a:t>
            </a:r>
            <a:r>
              <a:rPr lang="de-DE" dirty="0" err="1"/>
              <a:t>Planzen</a:t>
            </a:r>
            <a:r>
              <a:rPr lang="de-DE" dirty="0"/>
              <a:t> </a:t>
            </a:r>
            <a:r>
              <a:rPr lang="de-DE" dirty="0" smtClean="0"/>
              <a:t>den </a:t>
            </a:r>
            <a:r>
              <a:rPr lang="de-DE" dirty="0"/>
              <a:t>XML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smtClean="0"/>
              <a:t>Baum</a:t>
            </a:r>
          </a:p>
          <a:p>
            <a:pPr algn="l"/>
            <a:r>
              <a:rPr lang="de-DE" sz="3600" dirty="0" smtClean="0"/>
              <a:t>	3.1 </a:t>
            </a:r>
            <a:r>
              <a:rPr lang="de-DE" sz="3600" dirty="0">
                <a:solidFill>
                  <a:srgbClr val="FF0000"/>
                </a:solidFill>
              </a:rPr>
              <a:t>Ersetzen einen </a:t>
            </a:r>
            <a:r>
              <a:rPr lang="de-DE" sz="3600" dirty="0" err="1">
                <a:solidFill>
                  <a:srgbClr val="FF0000"/>
                </a:solidFill>
              </a:rPr>
              <a:t>Node</a:t>
            </a:r>
            <a:r>
              <a:rPr lang="de-DE" sz="3600" dirty="0">
                <a:solidFill>
                  <a:srgbClr val="FF0000"/>
                </a:solidFill>
              </a:rPr>
              <a:t> </a:t>
            </a:r>
            <a:r>
              <a:rPr lang="de-DE" sz="3600" dirty="0" smtClean="0">
                <a:solidFill>
                  <a:srgbClr val="FF0000"/>
                </a:solidFill>
              </a:rPr>
              <a:t>Instanz</a:t>
            </a:r>
            <a:endParaRPr lang="de-DE" sz="3600" dirty="0">
              <a:solidFill>
                <a:srgbClr val="FF0000"/>
              </a:solidFill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91066" y="1905000"/>
            <a:ext cx="11209865" cy="4783667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 err="1"/>
              <a:t>Node</a:t>
            </a:r>
            <a:r>
              <a:rPr lang="de-DE" sz="3000" dirty="0"/>
              <a:t> </a:t>
            </a:r>
            <a:r>
              <a:rPr lang="de-DE" sz="3000" dirty="0" err="1"/>
              <a:t>NodeBaumPlazen</a:t>
            </a:r>
            <a:r>
              <a:rPr lang="de-DE" sz="3000" dirty="0"/>
              <a:t>(</a:t>
            </a:r>
            <a:r>
              <a:rPr lang="de-DE" sz="3000" dirty="0" err="1"/>
              <a:t>GelesendeStringXML</a:t>
            </a:r>
            <a:r>
              <a:rPr lang="de-DE" sz="3000" dirty="0"/>
              <a:t>)</a:t>
            </a:r>
            <a:br>
              <a:rPr lang="de-DE" sz="3000" dirty="0"/>
            </a:br>
            <a:r>
              <a:rPr lang="de-DE" sz="3000" dirty="0"/>
              <a:t>{</a:t>
            </a:r>
            <a:br>
              <a:rPr lang="de-DE" sz="3000" dirty="0"/>
            </a:br>
            <a:r>
              <a:rPr lang="de-DE" sz="3000" dirty="0"/>
              <a:t>     </a:t>
            </a:r>
            <a:r>
              <a:rPr lang="de-DE" sz="3000" dirty="0" err="1"/>
              <a:t>Node</a:t>
            </a:r>
            <a:r>
              <a:rPr lang="de-DE" sz="3000" dirty="0"/>
              <a:t> </a:t>
            </a:r>
            <a:r>
              <a:rPr lang="de-DE" sz="3000" dirty="0" err="1"/>
              <a:t>theNode</a:t>
            </a:r>
            <a:r>
              <a:rPr lang="de-DE" sz="3000" dirty="0"/>
              <a:t> = </a:t>
            </a:r>
            <a:r>
              <a:rPr lang="de-DE" sz="3000" dirty="0" err="1"/>
              <a:t>new</a:t>
            </a:r>
            <a:r>
              <a:rPr lang="de-DE" sz="3000" dirty="0"/>
              <a:t> </a:t>
            </a:r>
            <a:r>
              <a:rPr lang="de-DE" sz="3000" dirty="0" err="1"/>
              <a:t>Node</a:t>
            </a:r>
            <a:r>
              <a:rPr lang="de-DE" sz="3000" dirty="0"/>
              <a:t>(); </a:t>
            </a:r>
            <a:br>
              <a:rPr lang="de-DE" sz="3000" dirty="0"/>
            </a:br>
            <a:r>
              <a:rPr lang="de-DE" sz="3000" dirty="0"/>
              <a:t>     …</a:t>
            </a:r>
            <a:br>
              <a:rPr lang="de-DE" sz="3000" dirty="0"/>
            </a:br>
            <a:r>
              <a:rPr lang="de-DE" sz="3000" dirty="0"/>
              <a:t>}</a:t>
            </a:r>
          </a:p>
          <a:p>
            <a:pPr algn="l"/>
            <a:r>
              <a:rPr lang="de-DE" sz="3000" dirty="0"/>
              <a:t>…	</a:t>
            </a:r>
          </a:p>
          <a:p>
            <a:pPr algn="l"/>
            <a:r>
              <a:rPr lang="de-DE" sz="3000" dirty="0" err="1"/>
              <a:t>class</a:t>
            </a:r>
            <a:r>
              <a:rPr lang="de-DE" sz="3000" dirty="0"/>
              <a:t> </a:t>
            </a:r>
            <a:r>
              <a:rPr lang="de-DE" sz="3000" dirty="0" err="1"/>
              <a:t>Node</a:t>
            </a:r>
            <a:r>
              <a:rPr lang="de-DE" sz="3000" dirty="0"/>
              <a:t> </a:t>
            </a:r>
            <a:br>
              <a:rPr lang="de-DE" sz="3000" dirty="0"/>
            </a:br>
            <a:r>
              <a:rPr lang="de-DE" sz="3000" dirty="0"/>
              <a:t>{</a:t>
            </a:r>
            <a:br>
              <a:rPr lang="de-DE" sz="3000" dirty="0"/>
            </a:br>
            <a:r>
              <a:rPr lang="de-DE" sz="3000" dirty="0"/>
              <a:t>     List&lt;</a:t>
            </a:r>
            <a:r>
              <a:rPr lang="de-DE" sz="3000" dirty="0" err="1"/>
              <a:t>Node</a:t>
            </a:r>
            <a:r>
              <a:rPr lang="de-DE" sz="3000" dirty="0"/>
              <a:t>&gt; </a:t>
            </a:r>
            <a:r>
              <a:rPr lang="de-DE" sz="3000" dirty="0" err="1"/>
              <a:t>ChildNodes</a:t>
            </a:r>
            <a:r>
              <a:rPr lang="de-DE" sz="3000" dirty="0"/>
              <a:t> = </a:t>
            </a:r>
            <a:r>
              <a:rPr lang="de-DE" sz="3000" dirty="0" err="1"/>
              <a:t>new</a:t>
            </a:r>
            <a:r>
              <a:rPr lang="de-DE" sz="3000" dirty="0"/>
              <a:t> List&lt;</a:t>
            </a:r>
            <a:r>
              <a:rPr lang="de-DE" sz="3000" dirty="0" err="1"/>
              <a:t>Node</a:t>
            </a:r>
            <a:r>
              <a:rPr lang="de-DE" sz="3000" dirty="0"/>
              <a:t>&gt;();</a:t>
            </a:r>
            <a:br>
              <a:rPr lang="de-DE" sz="3000" dirty="0"/>
            </a:br>
            <a:r>
              <a:rPr lang="de-DE" sz="3000" dirty="0"/>
              <a:t>     </a:t>
            </a:r>
            <a:r>
              <a:rPr lang="de-DE" sz="3000" dirty="0" err="1"/>
              <a:t>InfoOfNode</a:t>
            </a:r>
            <a:r>
              <a:rPr lang="de-DE" sz="3000" dirty="0"/>
              <a:t> </a:t>
            </a:r>
            <a:r>
              <a:rPr lang="de-DE" sz="3000" dirty="0" err="1"/>
              <a:t>info</a:t>
            </a:r>
            <a:r>
              <a:rPr lang="de-DE" sz="3000" dirty="0"/>
              <a:t> = </a:t>
            </a:r>
            <a:r>
              <a:rPr lang="de-DE" sz="3000" dirty="0" err="1"/>
              <a:t>new</a:t>
            </a:r>
            <a:r>
              <a:rPr lang="de-DE" sz="3000" dirty="0"/>
              <a:t> </a:t>
            </a:r>
            <a:r>
              <a:rPr lang="de-DE" sz="3000" dirty="0" err="1"/>
              <a:t>InfoOfNode</a:t>
            </a:r>
            <a:r>
              <a:rPr lang="de-DE" sz="3000" dirty="0"/>
              <a:t>();</a:t>
            </a:r>
            <a:br>
              <a:rPr lang="de-DE" sz="3000" dirty="0"/>
            </a:br>
            <a:r>
              <a:rPr lang="de-DE" sz="3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57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</Words>
  <Application>Microsoft Office PowerPoint</Application>
  <PresentationFormat>사용자 지정</PresentationFormat>
  <Paragraphs>196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Theme</vt:lpstr>
      <vt:lpstr>Konverter für XML -&gt; CSV</vt:lpstr>
      <vt:lpstr> Step 1. Lesen XML File   Step 2. Schreiben einzel string Zeil   Step 3. Planzen den XML Node Baum   Step 4. Auswählen die Spalte des CSVs   Step 5. Schreiben CSV File</vt:lpstr>
      <vt:lpstr>Was ist der Node Baum ?     </vt:lpstr>
      <vt:lpstr>Warum muss mann einen Node Baum planzen?      1. Richtungsfreiheit =&gt; Lesen der Datei und Schreiben einer Datei.        komplett getrennt!!!!!! </vt:lpstr>
      <vt:lpstr>Warum muss mann einen Node Baum planzen?      2. Programm-Erweiterbarkeit =&gt; Neue Dateityp können hinzugefügt werden*                                     (für INPUT, OUTPUT Beide seite)</vt:lpstr>
      <vt:lpstr>PowerPoint 프레젠테이션</vt:lpstr>
      <vt:lpstr>2.1 Schreibt ein Array von Zeichenfolgen in eine einzelne Zeichenfolge um.</vt:lpstr>
      <vt:lpstr>PowerPoint 프레젠테이션</vt:lpstr>
      <vt:lpstr>PowerPoint 프레젠테이션</vt:lpstr>
      <vt:lpstr> &lt;Inhalt der InfoOfNode Klass&gt;  - 4 Index von Vor- und Hinter des Anfang und Ende Klammer  - Titel des Nodes  - element des Nodes  - Anzahl der KinderNodes   ** Eltern weiß nur der Anzahl der Kinder.   ** Eltern weiß gar nicht über Onkelkinder.   ** Kinder weiß nur der Eltern aber die Geschwester nicht. </vt:lpstr>
      <vt:lpstr>PowerPoint 프레젠테이션</vt:lpstr>
      <vt:lpstr> Nach diese Method allen ChildNode schreiben,  gibt disen Rückgabe zurück.</vt:lpstr>
      <vt:lpstr>PowerPoint 프레젠테이션</vt:lpstr>
      <vt:lpstr>PowerPoint 프레젠테이션</vt:lpstr>
      <vt:lpstr>Achtung!! Reklusiv Method</vt:lpstr>
      <vt:lpstr>Keine Duplizierte Themen</vt:lpstr>
      <vt:lpstr>PowerPoint 프레젠테이션</vt:lpstr>
      <vt:lpstr>Zeigen den alle  Themen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Endlich.. Ein CSV File Schreiben!!!!</vt:lpstr>
      <vt:lpstr>PowerPoint 프레젠테이션</vt:lpstr>
      <vt:lpstr>&lt;-benutzer muss einen Them auswählen.  Wenn ‚0‘ schreiben, Machen ‚Alle.csv‘ File auf Verzeichnis.   Wenn ,1‘ schreiben, Machen ‚Person.csv‘ File auf Verzeichnis.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Konverter für XML -&gt; CSV</dc:title>
  <dc:creator>Kyuhyun Jo</dc:creator>
  <cp:lastModifiedBy>kyuhyun jo</cp:lastModifiedBy>
  <cp:revision>44</cp:revision>
  <dcterms:created xsi:type="dcterms:W3CDTF">2023-01-19T12:48:49Z</dcterms:created>
  <dcterms:modified xsi:type="dcterms:W3CDTF">2023-01-22T00:05:38Z</dcterms:modified>
</cp:coreProperties>
</file>