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acOXLAPHJ4bo1BIhxh2adYBeW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showMasterSp="0" type="title">
  <p:cSld name="TITLE">
    <p:spTree>
      <p:nvGrpSpPr>
        <p:cNvPr id="17" name="Shape 17"/>
        <p:cNvGrpSpPr/>
        <p:nvPr/>
      </p:nvGrpSpPr>
      <p:grpSpPr>
        <a:xfrm>
          <a:off x="0" y="0"/>
          <a:ext cx="0" cy="0"/>
          <a:chOff x="0" y="0"/>
          <a:chExt cx="0" cy="0"/>
        </a:xfrm>
      </p:grpSpPr>
      <p:sp>
        <p:nvSpPr>
          <p:cNvPr id="18" name="Google Shape;18;p7"/>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cxnSp>
        <p:nvCxnSpPr>
          <p:cNvPr id="23" name="Google Shape;23;p7"/>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7"/>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7"/>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7"/>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7"/>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パノラマ写真 (キャプション付き)">
  <p:cSld name="パノラマ写真 (キャプション付き)">
    <p:spTree>
      <p:nvGrpSpPr>
        <p:cNvPr id="79" name="Shape 79"/>
        <p:cNvGrpSpPr/>
        <p:nvPr/>
      </p:nvGrpSpPr>
      <p:grpSpPr>
        <a:xfrm>
          <a:off x="0" y="0"/>
          <a:ext cx="0" cy="0"/>
          <a:chOff x="0" y="0"/>
          <a:chExt cx="0" cy="0"/>
        </a:xfrm>
      </p:grpSpPr>
      <p:sp>
        <p:nvSpPr>
          <p:cNvPr id="80" name="Google Shape;80;p1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16"/>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キャプション">
  <p:cSld name="タイトルとキャプション">
    <p:spTree>
      <p:nvGrpSpPr>
        <p:cNvPr id="86" name="Shape 86"/>
        <p:cNvGrpSpPr/>
        <p:nvPr/>
      </p:nvGrpSpPr>
      <p:grpSpPr>
        <a:xfrm>
          <a:off x="0" y="0"/>
          <a:ext cx="0" cy="0"/>
          <a:chOff x="0" y="0"/>
          <a:chExt cx="0" cy="0"/>
        </a:xfrm>
      </p:grpSpPr>
      <p:sp>
        <p:nvSpPr>
          <p:cNvPr id="87" name="Google Shape;87;p17"/>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用 (キャプション付き)">
  <p:cSld name="引用 (キャプション付き)">
    <p:spTree>
      <p:nvGrpSpPr>
        <p:cNvPr id="92" name="Shape 92"/>
        <p:cNvGrpSpPr/>
        <p:nvPr/>
      </p:nvGrpSpPr>
      <p:grpSpPr>
        <a:xfrm>
          <a:off x="0" y="0"/>
          <a:ext cx="0" cy="0"/>
          <a:chOff x="0" y="0"/>
          <a:chExt cx="0" cy="0"/>
        </a:xfrm>
      </p:grpSpPr>
      <p:sp>
        <p:nvSpPr>
          <p:cNvPr id="93" name="Google Shape;93;p18"/>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18"/>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99" name="Google Shape;99;p18"/>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ja-JP" sz="8000" u="none" cap="none" strike="noStrike">
                <a:solidFill>
                  <a:schemeClr val="lt1"/>
                </a:solidFill>
                <a:latin typeface="Century Gothic"/>
                <a:ea typeface="Century Gothic"/>
                <a:cs typeface="Century Gothic"/>
                <a:sym typeface="Century Gothic"/>
              </a:rPr>
              <a:t>“</a:t>
            </a:r>
            <a:endParaRPr/>
          </a:p>
        </p:txBody>
      </p:sp>
      <p:sp>
        <p:nvSpPr>
          <p:cNvPr id="100" name="Google Shape;100;p18"/>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ja-JP"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札">
  <p:cSld name="名札">
    <p:spTree>
      <p:nvGrpSpPr>
        <p:cNvPr id="101" name="Shape 101"/>
        <p:cNvGrpSpPr/>
        <p:nvPr/>
      </p:nvGrpSpPr>
      <p:grpSpPr>
        <a:xfrm>
          <a:off x="0" y="0"/>
          <a:ext cx="0" cy="0"/>
          <a:chOff x="0" y="0"/>
          <a:chExt cx="0" cy="0"/>
        </a:xfrm>
      </p:grpSpPr>
      <p:sp>
        <p:nvSpPr>
          <p:cNvPr id="102" name="Google Shape;102;p19"/>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用付きの名札">
  <p:cSld name="引用付きの名札">
    <p:spTree>
      <p:nvGrpSpPr>
        <p:cNvPr id="107" name="Shape 107"/>
        <p:cNvGrpSpPr/>
        <p:nvPr/>
      </p:nvGrpSpPr>
      <p:grpSpPr>
        <a:xfrm>
          <a:off x="0" y="0"/>
          <a:ext cx="0" cy="0"/>
          <a:chOff x="0" y="0"/>
          <a:chExt cx="0" cy="0"/>
        </a:xfrm>
      </p:grpSpPr>
      <p:sp>
        <p:nvSpPr>
          <p:cNvPr id="108" name="Google Shape;108;p20"/>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20"/>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114" name="Google Shape;114;p20"/>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ja-JP" sz="8000" u="none" cap="none" strike="noStrike">
                <a:solidFill>
                  <a:schemeClr val="lt1"/>
                </a:solidFill>
                <a:latin typeface="Century Gothic"/>
                <a:ea typeface="Century Gothic"/>
                <a:cs typeface="Century Gothic"/>
                <a:sym typeface="Century Gothic"/>
              </a:rPr>
              <a:t>“</a:t>
            </a:r>
            <a:endParaRPr/>
          </a:p>
        </p:txBody>
      </p:sp>
      <p:sp>
        <p:nvSpPr>
          <p:cNvPr id="115" name="Google Shape;115;p20"/>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ja-JP"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真または偽">
  <p:cSld name="真または偽">
    <p:spTree>
      <p:nvGrpSpPr>
        <p:cNvPr id="116" name="Shape 116"/>
        <p:cNvGrpSpPr/>
        <p:nvPr/>
      </p:nvGrpSpPr>
      <p:grpSpPr>
        <a:xfrm>
          <a:off x="0" y="0"/>
          <a:ext cx="0" cy="0"/>
          <a:chOff x="0" y="0"/>
          <a:chExt cx="0" cy="0"/>
        </a:xfrm>
      </p:grpSpPr>
      <p:sp>
        <p:nvSpPr>
          <p:cNvPr id="117" name="Google Shape;117;p21"/>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1"/>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1"/>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縦書きテキスト" type="vertTx">
  <p:cSld name="VERTICAL_TEXT">
    <p:spTree>
      <p:nvGrpSpPr>
        <p:cNvPr id="123" name="Shape 123"/>
        <p:cNvGrpSpPr/>
        <p:nvPr/>
      </p:nvGrpSpPr>
      <p:grpSpPr>
        <a:xfrm>
          <a:off x="0" y="0"/>
          <a:ext cx="0" cy="0"/>
          <a:chOff x="0" y="0"/>
          <a:chExt cx="0" cy="0"/>
        </a:xfrm>
      </p:grpSpPr>
      <p:sp>
        <p:nvSpPr>
          <p:cNvPr id="124" name="Google Shape;124;p2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2"/>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10;縦書きテキスト" type="vertTitleAndTx">
  <p:cSld name="VERTICAL_TITLE_AND_VERTICAL_TEXT">
    <p:spTree>
      <p:nvGrpSpPr>
        <p:cNvPr id="129" name="Shape 129"/>
        <p:cNvGrpSpPr/>
        <p:nvPr/>
      </p:nvGrpSpPr>
      <p:grpSpPr>
        <a:xfrm>
          <a:off x="0" y="0"/>
          <a:ext cx="0" cy="0"/>
          <a:chOff x="0" y="0"/>
          <a:chExt cx="0" cy="0"/>
        </a:xfrm>
      </p:grpSpPr>
      <p:sp>
        <p:nvSpPr>
          <p:cNvPr id="130" name="Google Shape;130;p23"/>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28" name="Shape 28"/>
        <p:cNvGrpSpPr/>
        <p:nvPr/>
      </p:nvGrpSpPr>
      <p:grpSpPr>
        <a:xfrm>
          <a:off x="0" y="0"/>
          <a:ext cx="0" cy="0"/>
          <a:chOff x="0" y="0"/>
          <a:chExt cx="0" cy="0"/>
        </a:xfrm>
      </p:grpSpPr>
      <p:sp>
        <p:nvSpPr>
          <p:cNvPr id="29" name="Google Shape;29;p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type="secHead">
  <p:cSld name="SECTION_HEADER">
    <p:spTree>
      <p:nvGrpSpPr>
        <p:cNvPr id="34" name="Shape 34"/>
        <p:cNvGrpSpPr/>
        <p:nvPr/>
      </p:nvGrpSpPr>
      <p:grpSpPr>
        <a:xfrm>
          <a:off x="0" y="0"/>
          <a:ext cx="0" cy="0"/>
          <a:chOff x="0" y="0"/>
          <a:chExt cx="0" cy="0"/>
        </a:xfrm>
      </p:grpSpPr>
      <p:sp>
        <p:nvSpPr>
          <p:cNvPr id="35" name="Google Shape;35;p9"/>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40" name="Shape 40"/>
        <p:cNvGrpSpPr/>
        <p:nvPr/>
      </p:nvGrpSpPr>
      <p:grpSpPr>
        <a:xfrm>
          <a:off x="0" y="0"/>
          <a:ext cx="0" cy="0"/>
          <a:chOff x="0" y="0"/>
          <a:chExt cx="0" cy="0"/>
        </a:xfrm>
      </p:grpSpPr>
      <p:sp>
        <p:nvSpPr>
          <p:cNvPr id="41" name="Google Shape;41;p1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10"/>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47" name="Shape 47"/>
        <p:cNvGrpSpPr/>
        <p:nvPr/>
      </p:nvGrpSpPr>
      <p:grpSpPr>
        <a:xfrm>
          <a:off x="0" y="0"/>
          <a:ext cx="0" cy="0"/>
          <a:chOff x="0" y="0"/>
          <a:chExt cx="0" cy="0"/>
        </a:xfrm>
      </p:grpSpPr>
      <p:sp>
        <p:nvSpPr>
          <p:cNvPr id="48" name="Google Shape;48;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11"/>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11"/>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11"/>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56" name="Shape 56"/>
        <p:cNvGrpSpPr/>
        <p:nvPr/>
      </p:nvGrpSpPr>
      <p:grpSpPr>
        <a:xfrm>
          <a:off x="0" y="0"/>
          <a:ext cx="0" cy="0"/>
          <a:chOff x="0" y="0"/>
          <a:chExt cx="0" cy="0"/>
        </a:xfrm>
      </p:grpSpPr>
      <p:sp>
        <p:nvSpPr>
          <p:cNvPr id="57" name="Google Shape;57;p1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type="blank">
  <p:cSld name="BLANK">
    <p:spTree>
      <p:nvGrpSpPr>
        <p:cNvPr id="61" name="Shape 61"/>
        <p:cNvGrpSpPr/>
        <p:nvPr/>
      </p:nvGrpSpPr>
      <p:grpSpPr>
        <a:xfrm>
          <a:off x="0" y="0"/>
          <a:ext cx="0" cy="0"/>
          <a:chOff x="0" y="0"/>
          <a:chExt cx="0" cy="0"/>
        </a:xfrm>
      </p:grpSpPr>
      <p:sp>
        <p:nvSpPr>
          <p:cNvPr id="62" name="Google Shape;62;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コンテンツ"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14"/>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type="picTx">
  <p:cSld name="PICTURE_WITH_CAPTION_TEXT">
    <p:spTree>
      <p:nvGrpSpPr>
        <p:cNvPr id="72" name="Shape 72"/>
        <p:cNvGrpSpPr/>
        <p:nvPr/>
      </p:nvGrpSpPr>
      <p:grpSpPr>
        <a:xfrm>
          <a:off x="0" y="0"/>
          <a:ext cx="0" cy="0"/>
          <a:chOff x="0" y="0"/>
          <a:chExt cx="0" cy="0"/>
        </a:xfrm>
      </p:grpSpPr>
      <p:sp>
        <p:nvSpPr>
          <p:cNvPr id="73" name="Google Shape;73;p15"/>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5" name="Google Shape;75;p15"/>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6"/>
          <p:cNvGrpSpPr/>
          <p:nvPr/>
        </p:nvGrpSpPr>
        <p:grpSpPr>
          <a:xfrm>
            <a:off x="9206969" y="2963333"/>
            <a:ext cx="2981859" cy="3208867"/>
            <a:chOff x="9206969" y="2963333"/>
            <a:chExt cx="2981859" cy="3208867"/>
          </a:xfrm>
        </p:grpSpPr>
        <p:cxnSp>
          <p:nvCxnSpPr>
            <p:cNvPr id="7" name="Google Shape;7;p6"/>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6"/>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6"/>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6"/>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6"/>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6"/>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1524000" y="1122363"/>
            <a:ext cx="9144000" cy="15453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entury Gothic"/>
              <a:buNone/>
            </a:pPr>
            <a:r>
              <a:rPr b="1" lang="ja-JP" sz="4400"/>
              <a:t>虎の穴 2QWEBJAVA初級</a:t>
            </a:r>
            <a:endParaRPr/>
          </a:p>
        </p:txBody>
      </p:sp>
      <p:sp>
        <p:nvSpPr>
          <p:cNvPr id="140" name="Google Shape;140;p1"/>
          <p:cNvSpPr txBox="1"/>
          <p:nvPr>
            <p:ph idx="1" type="subTitle"/>
          </p:nvPr>
        </p:nvSpPr>
        <p:spPr>
          <a:xfrm>
            <a:off x="3804087" y="3872617"/>
            <a:ext cx="6400800" cy="19473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680"/>
              <a:buNone/>
            </a:pPr>
            <a:r>
              <a:rPr lang="ja-JP">
                <a:solidFill>
                  <a:schemeClr val="lt1"/>
                </a:solidFill>
              </a:rPr>
              <a:t>社員番号 201959</a:t>
            </a:r>
            <a:endParaRPr>
              <a:solidFill>
                <a:schemeClr val="lt1"/>
              </a:solidFill>
            </a:endParaRPr>
          </a:p>
          <a:p>
            <a:pPr indent="0" lvl="0" marL="0" rtl="0" algn="r">
              <a:spcBef>
                <a:spcPts val="1020"/>
              </a:spcBef>
              <a:spcAft>
                <a:spcPts val="0"/>
              </a:spcAft>
              <a:buSzPts val="1680"/>
              <a:buNone/>
            </a:pPr>
            <a:r>
              <a:rPr lang="ja-JP">
                <a:solidFill>
                  <a:schemeClr val="lt1"/>
                </a:solidFill>
              </a:rPr>
              <a:t>氏名 野口 陽平</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
          <p:cNvSpPr txBox="1"/>
          <p:nvPr>
            <p:ph type="title"/>
          </p:nvPr>
        </p:nvSpPr>
        <p:spPr>
          <a:xfrm>
            <a:off x="838200" y="365126"/>
            <a:ext cx="4555921" cy="68349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b="1" lang="ja-JP" sz="2800"/>
              <a:t>環境・使用ツール説明①</a:t>
            </a:r>
            <a:endParaRPr b="1" sz="2800"/>
          </a:p>
        </p:txBody>
      </p:sp>
      <p:sp>
        <p:nvSpPr>
          <p:cNvPr id="146" name="Google Shape;146;p2"/>
          <p:cNvSpPr txBox="1"/>
          <p:nvPr>
            <p:ph idx="1" type="body"/>
          </p:nvPr>
        </p:nvSpPr>
        <p:spPr>
          <a:xfrm>
            <a:off x="838200" y="1621366"/>
            <a:ext cx="8534400" cy="361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360"/>
              <a:buNone/>
            </a:pPr>
            <a:r>
              <a:rPr lang="ja-JP" sz="1700">
                <a:solidFill>
                  <a:srgbClr val="FFFFFF"/>
                </a:solidFill>
              </a:rPr>
              <a:t>[開発環境・ツール]</a:t>
            </a:r>
            <a:endParaRPr>
              <a:solidFill>
                <a:srgbClr val="FFFFFF"/>
              </a:solidFill>
            </a:endParaRPr>
          </a:p>
          <a:p>
            <a:pPr indent="0" lvl="0" marL="0" rtl="0" algn="l">
              <a:lnSpc>
                <a:spcPct val="90000"/>
              </a:lnSpc>
              <a:spcBef>
                <a:spcPts val="1008"/>
              </a:spcBef>
              <a:spcAft>
                <a:spcPts val="0"/>
              </a:spcAft>
              <a:buSzPts val="1632"/>
              <a:buNone/>
            </a:pPr>
            <a:r>
              <a:rPr lang="ja-JP" sz="2040">
                <a:solidFill>
                  <a:srgbClr val="FFFFFF"/>
                </a:solidFill>
              </a:rPr>
              <a:t>・Java</a:t>
            </a:r>
            <a:endParaRPr>
              <a:solidFill>
                <a:srgbClr val="FFFFFF"/>
              </a:solidFill>
            </a:endParaRPr>
          </a:p>
          <a:p>
            <a:pPr indent="0" lvl="0" marL="0" rtl="0" algn="l">
              <a:lnSpc>
                <a:spcPct val="90000"/>
              </a:lnSpc>
              <a:spcBef>
                <a:spcPts val="906"/>
              </a:spcBef>
              <a:spcAft>
                <a:spcPts val="0"/>
              </a:spcAft>
              <a:buSzPts val="1224"/>
              <a:buNone/>
            </a:pPr>
            <a:r>
              <a:rPr lang="ja-JP" sz="1530">
                <a:solidFill>
                  <a:srgbClr val="FFFFFF"/>
                </a:solidFill>
              </a:rPr>
              <a:t>　　-プログラミング言語の一種で、Javaの開発は</a:t>
            </a:r>
            <a:r>
              <a:rPr lang="ja-JP" sz="1530">
                <a:solidFill>
                  <a:srgbClr val="FF0000"/>
                </a:solidFill>
              </a:rPr>
              <a:t>オブジェクト指向</a:t>
            </a:r>
            <a:r>
              <a:rPr lang="ja-JP" sz="1530">
                <a:solidFill>
                  <a:srgbClr val="FFFFFF"/>
                </a:solidFill>
              </a:rPr>
              <a:t>で 作られている。</a:t>
            </a:r>
            <a:endParaRPr sz="1530">
              <a:solidFill>
                <a:srgbClr val="FFFFFF"/>
              </a:solidFill>
            </a:endParaRPr>
          </a:p>
          <a:p>
            <a:pPr indent="0" lvl="0" marL="0" rtl="0" algn="l">
              <a:lnSpc>
                <a:spcPct val="90000"/>
              </a:lnSpc>
              <a:spcBef>
                <a:spcPts val="906"/>
              </a:spcBef>
              <a:spcAft>
                <a:spcPts val="0"/>
              </a:spcAft>
              <a:buSzPts val="1224"/>
              <a:buNone/>
            </a:pPr>
            <a:r>
              <a:rPr lang="ja-JP" sz="1530">
                <a:solidFill>
                  <a:srgbClr val="FFFFFF"/>
                </a:solidFill>
              </a:rPr>
              <a:t>　　・オブジェクト指向</a:t>
            </a:r>
            <a:endParaRPr sz="1530">
              <a:solidFill>
                <a:srgbClr val="FFFFFF"/>
              </a:solidFill>
            </a:endParaRPr>
          </a:p>
          <a:p>
            <a:pPr indent="0" lvl="0" marL="0" rtl="0" algn="l">
              <a:lnSpc>
                <a:spcPct val="90000"/>
              </a:lnSpc>
              <a:spcBef>
                <a:spcPts val="906"/>
              </a:spcBef>
              <a:spcAft>
                <a:spcPts val="0"/>
              </a:spcAft>
              <a:buSzPts val="1224"/>
              <a:buNone/>
            </a:pPr>
            <a:r>
              <a:rPr lang="ja-JP" sz="1530">
                <a:solidFill>
                  <a:srgbClr val="FFFFFF"/>
                </a:solidFill>
              </a:rPr>
              <a:t>　　　-概念の一種、開発を行う上で簡単に実装するためのルールみたいなもの</a:t>
            </a:r>
            <a:endParaRPr sz="1530">
              <a:solidFill>
                <a:srgbClr val="FFFFFF"/>
              </a:solidFill>
            </a:endParaRPr>
          </a:p>
          <a:p>
            <a:pPr indent="0" lvl="0" marL="0" rtl="0" algn="l">
              <a:lnSpc>
                <a:spcPct val="90000"/>
              </a:lnSpc>
              <a:spcBef>
                <a:spcPts val="906"/>
              </a:spcBef>
              <a:spcAft>
                <a:spcPts val="0"/>
              </a:spcAft>
              <a:buSzPts val="1224"/>
              <a:buNone/>
            </a:pPr>
            <a:r>
              <a:rPr lang="ja-JP" sz="1530">
                <a:solidFill>
                  <a:srgbClr val="FFFFFF"/>
                </a:solidFill>
              </a:rPr>
              <a:t>　　　※別スライドで解説</a:t>
            </a:r>
            <a:endParaRPr sz="1700">
              <a:solidFill>
                <a:srgbClr val="FFFFFF"/>
              </a:solidFill>
            </a:endParaRPr>
          </a:p>
          <a:p>
            <a:pPr indent="0" lvl="0" marL="0" rtl="0" algn="l">
              <a:lnSpc>
                <a:spcPct val="90000"/>
              </a:lnSpc>
              <a:spcBef>
                <a:spcPts val="1008"/>
              </a:spcBef>
              <a:spcAft>
                <a:spcPts val="0"/>
              </a:spcAft>
              <a:buSzPts val="1632"/>
              <a:buNone/>
            </a:pPr>
            <a:r>
              <a:rPr lang="ja-JP" sz="2040">
                <a:solidFill>
                  <a:srgbClr val="FFFFFF"/>
                </a:solidFill>
              </a:rPr>
              <a:t>・Eclipse</a:t>
            </a:r>
            <a:endParaRPr>
              <a:solidFill>
                <a:srgbClr val="FFFFFF"/>
              </a:solidFill>
            </a:endParaRPr>
          </a:p>
          <a:p>
            <a:pPr indent="0" lvl="0" marL="0" rtl="0" algn="l">
              <a:lnSpc>
                <a:spcPct val="90000"/>
              </a:lnSpc>
              <a:spcBef>
                <a:spcPts val="906"/>
              </a:spcBef>
              <a:spcAft>
                <a:spcPts val="0"/>
              </a:spcAft>
              <a:buSzPts val="1224"/>
              <a:buNone/>
            </a:pPr>
            <a:r>
              <a:rPr lang="ja-JP" sz="1530">
                <a:solidFill>
                  <a:srgbClr val="FFFFFF"/>
                </a:solidFill>
              </a:rPr>
              <a:t>　-統合開発環境であり、IDE（Integrated Development Environmen）とも呼ばれている。</a:t>
            </a:r>
            <a:endParaRPr sz="1530">
              <a:solidFill>
                <a:srgbClr val="FFFFFF"/>
              </a:solidFill>
            </a:endParaRPr>
          </a:p>
          <a:p>
            <a:pPr indent="0" lvl="0" marL="0" rtl="0" algn="l">
              <a:lnSpc>
                <a:spcPct val="90000"/>
              </a:lnSpc>
              <a:spcBef>
                <a:spcPts val="906"/>
              </a:spcBef>
              <a:spcAft>
                <a:spcPts val="0"/>
              </a:spcAft>
              <a:buSzPts val="1224"/>
              <a:buNone/>
            </a:pPr>
            <a:r>
              <a:rPr lang="ja-JP" sz="1530">
                <a:solidFill>
                  <a:srgbClr val="FFFFFF"/>
                </a:solidFill>
              </a:rPr>
              <a:t>　-オープンソフトウェア（OSS）として公開され、</a:t>
            </a:r>
            <a:r>
              <a:rPr b="1" lang="ja-JP" sz="1530">
                <a:solidFill>
                  <a:srgbClr val="FFFFFF"/>
                </a:solidFill>
              </a:rPr>
              <a:t>開発業務を効率化させて生産性を高めてくれる　ツール</a:t>
            </a:r>
            <a:r>
              <a:rPr lang="ja-JP" sz="1530">
                <a:solidFill>
                  <a:srgbClr val="FFFFFF"/>
                </a:solidFill>
              </a:rPr>
              <a:t>として、根強い人気があります。</a:t>
            </a:r>
            <a:endParaRPr sz="1530">
              <a:solidFill>
                <a:srgbClr val="FFFFFF"/>
              </a:solidFill>
            </a:endParaRPr>
          </a:p>
          <a:p>
            <a:pPr indent="0" lvl="0" marL="0" rtl="0" algn="l">
              <a:lnSpc>
                <a:spcPct val="90000"/>
              </a:lnSpc>
              <a:spcBef>
                <a:spcPts val="940"/>
              </a:spcBef>
              <a:spcAft>
                <a:spcPts val="0"/>
              </a:spcAft>
              <a:buSzPts val="1360"/>
              <a:buNone/>
            </a:pPr>
            <a:r>
              <a:t/>
            </a:r>
            <a:endParaRPr sz="1700"/>
          </a:p>
          <a:p>
            <a:pPr indent="-199390" lvl="0" marL="285750" rtl="0" algn="l">
              <a:lnSpc>
                <a:spcPct val="90000"/>
              </a:lnSpc>
              <a:spcBef>
                <a:spcPts val="940"/>
              </a:spcBef>
              <a:spcAft>
                <a:spcPts val="0"/>
              </a:spcAft>
              <a:buSzPts val="1360"/>
              <a:buNone/>
            </a:pPr>
            <a:r>
              <a:t/>
            </a:r>
            <a:endParaRPr sz="1700"/>
          </a:p>
          <a:p>
            <a:pPr indent="-199390" lvl="0" marL="285750" rtl="0" algn="l">
              <a:lnSpc>
                <a:spcPct val="90000"/>
              </a:lnSpc>
              <a:spcBef>
                <a:spcPts val="940"/>
              </a:spcBef>
              <a:spcAft>
                <a:spcPts val="0"/>
              </a:spcAft>
              <a:buSzPts val="1360"/>
              <a:buNone/>
            </a:pPr>
            <a:r>
              <a:t/>
            </a:r>
            <a:endParaRPr sz="1700"/>
          </a:p>
        </p:txBody>
      </p:sp>
      <p:pic>
        <p:nvPicPr>
          <p:cNvPr id="147" name="Google Shape;147;p2"/>
          <p:cNvPicPr preferRelativeResize="0"/>
          <p:nvPr/>
        </p:nvPicPr>
        <p:blipFill rotWithShape="1">
          <a:blip r:embed="rId3">
            <a:alphaModFix/>
          </a:blip>
          <a:srcRect b="0" l="0" r="0" t="0"/>
          <a:stretch/>
        </p:blipFill>
        <p:spPr>
          <a:xfrm>
            <a:off x="10298196" y="1540170"/>
            <a:ext cx="1675047" cy="983304"/>
          </a:xfrm>
          <a:prstGeom prst="rect">
            <a:avLst/>
          </a:prstGeom>
          <a:noFill/>
          <a:ln>
            <a:noFill/>
          </a:ln>
        </p:spPr>
      </p:pic>
      <p:pic>
        <p:nvPicPr>
          <p:cNvPr id="148" name="Google Shape;148;p2"/>
          <p:cNvPicPr preferRelativeResize="0"/>
          <p:nvPr/>
        </p:nvPicPr>
        <p:blipFill rotWithShape="1">
          <a:blip r:embed="rId4">
            <a:alphaModFix/>
          </a:blip>
          <a:srcRect b="0" l="0" r="0" t="0"/>
          <a:stretch/>
        </p:blipFill>
        <p:spPr>
          <a:xfrm>
            <a:off x="10401105" y="3524924"/>
            <a:ext cx="1458103" cy="14581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
          <p:cNvSpPr txBox="1"/>
          <p:nvPr>
            <p:ph type="title"/>
          </p:nvPr>
        </p:nvSpPr>
        <p:spPr>
          <a:xfrm>
            <a:off x="684200" y="-1"/>
            <a:ext cx="8534400" cy="1010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b="1" lang="ja-JP" sz="2800"/>
              <a:t>環境・使用ツール説明①</a:t>
            </a:r>
            <a:endParaRPr sz="2800"/>
          </a:p>
        </p:txBody>
      </p:sp>
      <p:sp>
        <p:nvSpPr>
          <p:cNvPr id="154" name="Google Shape;154;p3"/>
          <p:cNvSpPr txBox="1"/>
          <p:nvPr>
            <p:ph idx="1" type="body"/>
          </p:nvPr>
        </p:nvSpPr>
        <p:spPr>
          <a:xfrm>
            <a:off x="630300" y="606300"/>
            <a:ext cx="11145600" cy="51231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Clr>
                <a:srgbClr val="FFFFFF"/>
              </a:buClr>
              <a:buSzPts val="1600"/>
              <a:buChar char="▶"/>
            </a:pPr>
            <a:r>
              <a:rPr lang="ja-JP">
                <a:solidFill>
                  <a:srgbClr val="FFFFFF"/>
                </a:solidFill>
              </a:rPr>
              <a:t>Appach-Tomcat</a:t>
            </a:r>
            <a:endParaRPr>
              <a:solidFill>
                <a:srgbClr val="FFFFFF"/>
              </a:solidFill>
            </a:endParaRPr>
          </a:p>
          <a:p>
            <a:pPr indent="0" lvl="0" marL="0" rtl="0" algn="l">
              <a:spcBef>
                <a:spcPts val="1000"/>
              </a:spcBef>
              <a:spcAft>
                <a:spcPts val="0"/>
              </a:spcAft>
              <a:buSzPts val="1600"/>
              <a:buNone/>
            </a:pPr>
            <a:r>
              <a:rPr lang="ja-JP">
                <a:solidFill>
                  <a:srgbClr val="FFFFFF"/>
                </a:solidFill>
              </a:rPr>
              <a:t>　</a:t>
            </a:r>
            <a:r>
              <a:rPr lang="ja-JP" sz="1800">
                <a:solidFill>
                  <a:srgbClr val="FFFFFF"/>
                </a:solidFill>
              </a:rPr>
              <a:t>-web</a:t>
            </a:r>
            <a:r>
              <a:rPr lang="ja-JP" sz="1800">
                <a:solidFill>
                  <a:srgbClr val="FFFFFF"/>
                </a:solidFill>
              </a:rPr>
              <a:t>サーバーの一種であり、ApacheとTomcatは別のツールであるが併用することで、JavaのSercletを動かすツールとして動作することができる。</a:t>
            </a:r>
            <a:endParaRPr sz="1800">
              <a:solidFill>
                <a:srgbClr val="FFFFFF"/>
              </a:solidFill>
            </a:endParaRPr>
          </a:p>
          <a:p>
            <a:pPr indent="-184150" lvl="0" marL="285750" rtl="0" algn="l">
              <a:spcBef>
                <a:spcPts val="1000"/>
              </a:spcBef>
              <a:spcAft>
                <a:spcPts val="0"/>
              </a:spcAft>
              <a:buSzPts val="1600"/>
              <a:buNone/>
            </a:pPr>
            <a:r>
              <a:t/>
            </a:r>
            <a:endParaRPr>
              <a:solidFill>
                <a:srgbClr val="FFFFFF"/>
              </a:solidFill>
            </a:endParaRPr>
          </a:p>
          <a:p>
            <a:pPr indent="-285750" lvl="0" marL="285750" rtl="0" algn="l">
              <a:spcBef>
                <a:spcPts val="1000"/>
              </a:spcBef>
              <a:spcAft>
                <a:spcPts val="0"/>
              </a:spcAft>
              <a:buClr>
                <a:srgbClr val="FFFFFF"/>
              </a:buClr>
              <a:buSzPts val="1600"/>
              <a:buChar char="▶"/>
            </a:pPr>
            <a:r>
              <a:rPr lang="ja-JP">
                <a:solidFill>
                  <a:srgbClr val="FFFFFF"/>
                </a:solidFill>
              </a:rPr>
              <a:t>PostgreSQL</a:t>
            </a:r>
            <a:endParaRPr>
              <a:solidFill>
                <a:srgbClr val="FFFFFF"/>
              </a:solidFill>
            </a:endParaRPr>
          </a:p>
          <a:p>
            <a:pPr indent="0" lvl="0" marL="0" rtl="0" algn="l">
              <a:spcBef>
                <a:spcPts val="960"/>
              </a:spcBef>
              <a:spcAft>
                <a:spcPts val="0"/>
              </a:spcAft>
              <a:buSzPts val="1440"/>
              <a:buNone/>
            </a:pPr>
            <a:r>
              <a:rPr lang="ja-JP" sz="1800">
                <a:solidFill>
                  <a:srgbClr val="FFFFFF"/>
                </a:solidFill>
              </a:rPr>
              <a:t>　-オープンソースのオブジェクト関係データベース管理システム</a:t>
            </a:r>
            <a:endParaRPr sz="1800">
              <a:solidFill>
                <a:srgbClr val="FFFFFF"/>
              </a:solidFill>
            </a:endParaRPr>
          </a:p>
          <a:p>
            <a:pPr indent="0" lvl="0" marL="0" rtl="0" algn="l">
              <a:spcBef>
                <a:spcPts val="960"/>
              </a:spcBef>
              <a:spcAft>
                <a:spcPts val="0"/>
              </a:spcAft>
              <a:buSzPts val="1440"/>
              <a:buNone/>
            </a:pPr>
            <a:r>
              <a:rPr lang="ja-JP" sz="1800">
                <a:solidFill>
                  <a:srgbClr val="FFFFFF"/>
                </a:solidFill>
              </a:rPr>
              <a:t>　-類似ツールとして[MySQL]などがある</a:t>
            </a:r>
            <a:endParaRPr sz="1800">
              <a:solidFill>
                <a:srgbClr val="FFFFFF"/>
              </a:solidFill>
            </a:endParaRPr>
          </a:p>
          <a:p>
            <a:pPr indent="0" lvl="0" marL="0" rtl="0" algn="l">
              <a:spcBef>
                <a:spcPts val="960"/>
              </a:spcBef>
              <a:spcAft>
                <a:spcPts val="0"/>
              </a:spcAft>
              <a:buSzPts val="1440"/>
              <a:buNone/>
            </a:pPr>
            <a:r>
              <a:rPr lang="ja-JP" sz="2400">
                <a:solidFill>
                  <a:srgbClr val="FFFFFF"/>
                </a:solidFill>
              </a:rPr>
              <a:t>　Github</a:t>
            </a:r>
            <a:endParaRPr sz="2400">
              <a:solidFill>
                <a:srgbClr val="FFFFFF"/>
              </a:solidFill>
            </a:endParaRPr>
          </a:p>
          <a:p>
            <a:pPr indent="0" lvl="0" marL="0" rtl="0" algn="l">
              <a:spcBef>
                <a:spcPts val="960"/>
              </a:spcBef>
              <a:spcAft>
                <a:spcPts val="0"/>
              </a:spcAft>
              <a:buSzPts val="1440"/>
              <a:buNone/>
            </a:pPr>
            <a:r>
              <a:rPr lang="ja-JP" sz="1800">
                <a:solidFill>
                  <a:srgbClr val="FFFFFF"/>
                </a:solidFill>
              </a:rPr>
              <a:t>　-バージョン管理ツールであり同様の働きがあるものでSubVersion（SVN）などがある。</a:t>
            </a:r>
            <a:endParaRPr sz="1800">
              <a:solidFill>
                <a:srgbClr val="FFFFFF"/>
              </a:solidFill>
            </a:endParaRPr>
          </a:p>
          <a:p>
            <a:pPr indent="0" lvl="0" marL="0" rtl="0" algn="l">
              <a:spcBef>
                <a:spcPts val="960"/>
              </a:spcBef>
              <a:spcAft>
                <a:spcPts val="0"/>
              </a:spcAft>
              <a:buSzPts val="1440"/>
              <a:buNone/>
            </a:pPr>
            <a:r>
              <a:rPr lang="ja-JP" sz="1800">
                <a:solidFill>
                  <a:srgbClr val="FFFFFF"/>
                </a:solidFill>
              </a:rPr>
              <a:t>　SVNと違いGitは分散型管理ツールであり、共有のリポジトリのほかにローカルにもリポジトリを持つため未完成や品質が不十分なものを管理できるため用途が広いという利点などがある。</a:t>
            </a:r>
            <a:endParaRPr sz="1800">
              <a:solidFill>
                <a:srgbClr val="FFFFFF"/>
              </a:solidFill>
            </a:endParaRPr>
          </a:p>
          <a:p>
            <a:pPr indent="0" lvl="0" marL="0" rtl="0" algn="l">
              <a:spcBef>
                <a:spcPts val="960"/>
              </a:spcBef>
              <a:spcAft>
                <a:spcPts val="0"/>
              </a:spcAft>
              <a:buSzPts val="1440"/>
              <a:buNone/>
            </a:pPr>
            <a:r>
              <a:rPr lang="ja-JP" sz="1800"/>
              <a:t>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4"/>
          <p:cNvSpPr txBox="1"/>
          <p:nvPr>
            <p:ph type="title"/>
          </p:nvPr>
        </p:nvSpPr>
        <p:spPr>
          <a:xfrm>
            <a:off x="684212" y="0"/>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b="1" lang="ja-JP" sz="2800"/>
              <a:t>オブジェクト指向とは</a:t>
            </a:r>
            <a:endParaRPr/>
          </a:p>
        </p:txBody>
      </p:sp>
      <p:sp>
        <p:nvSpPr>
          <p:cNvPr id="160" name="Google Shape;160;p4"/>
          <p:cNvSpPr txBox="1"/>
          <p:nvPr>
            <p:ph idx="1" type="body"/>
          </p:nvPr>
        </p:nvSpPr>
        <p:spPr>
          <a:xfrm>
            <a:off x="684211" y="1621366"/>
            <a:ext cx="11228155" cy="343719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332"/>
              <a:buNone/>
            </a:pPr>
            <a:r>
              <a:rPr lang="ja-JP" sz="1665">
                <a:solidFill>
                  <a:srgbClr val="FFFFFF"/>
                </a:solidFill>
              </a:rPr>
              <a:t>概念の一つ、オブジェクト（クラスなど）を用いプログラムの構築を簡潔に行う為のルールみたいなもの</a:t>
            </a:r>
            <a:endParaRPr sz="1665">
              <a:solidFill>
                <a:srgbClr val="FFFFFF"/>
              </a:solidFill>
            </a:endParaRPr>
          </a:p>
          <a:p>
            <a:pPr indent="0" lvl="0" marL="0" rtl="0" algn="l">
              <a:spcBef>
                <a:spcPts val="933"/>
              </a:spcBef>
              <a:spcAft>
                <a:spcPts val="0"/>
              </a:spcAft>
              <a:buSzPts val="1332"/>
              <a:buNone/>
            </a:pPr>
            <a:r>
              <a:rPr lang="ja-JP" sz="1665">
                <a:solidFill>
                  <a:srgbClr val="FFFFFF"/>
                </a:solidFill>
              </a:rPr>
              <a:t>※以下では一部を解説している</a:t>
            </a:r>
            <a:endParaRPr sz="1665">
              <a:solidFill>
                <a:srgbClr val="FFFFFF"/>
              </a:solidFill>
            </a:endParaRPr>
          </a:p>
          <a:p>
            <a:pPr indent="0" lvl="0" marL="0" rtl="0" algn="l">
              <a:spcBef>
                <a:spcPts val="1044"/>
              </a:spcBef>
              <a:spcAft>
                <a:spcPts val="0"/>
              </a:spcAft>
              <a:buSzPts val="1776"/>
              <a:buNone/>
            </a:pPr>
            <a:r>
              <a:rPr lang="ja-JP" sz="2220">
                <a:solidFill>
                  <a:srgbClr val="FFFFFF"/>
                </a:solidFill>
              </a:rPr>
              <a:t>・</a:t>
            </a:r>
            <a:r>
              <a:rPr b="1" lang="ja-JP" sz="2220">
                <a:solidFill>
                  <a:srgbClr val="FFFFFF"/>
                </a:solidFill>
              </a:rPr>
              <a:t>カプセル化（</a:t>
            </a:r>
            <a:r>
              <a:rPr lang="ja-JP" sz="2220">
                <a:solidFill>
                  <a:srgbClr val="FFFFFF"/>
                </a:solidFill>
              </a:rPr>
              <a:t>外側から干渉されにくくする仕組み）</a:t>
            </a:r>
            <a:endParaRPr sz="2220">
              <a:solidFill>
                <a:srgbClr val="FFFFFF"/>
              </a:solidFill>
            </a:endParaRPr>
          </a:p>
          <a:p>
            <a:pPr indent="0" lvl="0" marL="0" rtl="0" algn="l">
              <a:spcBef>
                <a:spcPts val="933"/>
              </a:spcBef>
              <a:spcAft>
                <a:spcPts val="0"/>
              </a:spcAft>
              <a:buSzPts val="1332"/>
              <a:buNone/>
            </a:pPr>
            <a:r>
              <a:rPr lang="ja-JP" sz="1665"/>
              <a:t>　　-</a:t>
            </a:r>
            <a:r>
              <a:rPr lang="ja-JP" sz="1665">
                <a:solidFill>
                  <a:srgbClr val="FF0000"/>
                </a:solidFill>
              </a:rPr>
              <a:t>影響範囲を限定</a:t>
            </a:r>
            <a:r>
              <a:rPr lang="ja-JP" sz="1665">
                <a:solidFill>
                  <a:srgbClr val="FFFFFF"/>
                </a:solidFill>
              </a:rPr>
              <a:t>することもでき改修が発生した場合も少ない修正で済む</a:t>
            </a:r>
            <a:endParaRPr sz="1665">
              <a:solidFill>
                <a:srgbClr val="FFFFFF"/>
              </a:solidFill>
            </a:endParaRPr>
          </a:p>
          <a:p>
            <a:pPr indent="0" lvl="0" marL="0" rtl="0" algn="l">
              <a:spcBef>
                <a:spcPts val="933"/>
              </a:spcBef>
              <a:spcAft>
                <a:spcPts val="0"/>
              </a:spcAft>
              <a:buSzPts val="1332"/>
              <a:buNone/>
            </a:pPr>
            <a:r>
              <a:t/>
            </a:r>
            <a:endParaRPr sz="1665">
              <a:solidFill>
                <a:srgbClr val="FFFFFF"/>
              </a:solidFill>
            </a:endParaRPr>
          </a:p>
          <a:p>
            <a:pPr indent="0" lvl="0" marL="0" rtl="0" algn="l">
              <a:spcBef>
                <a:spcPts val="1044"/>
              </a:spcBef>
              <a:spcAft>
                <a:spcPts val="0"/>
              </a:spcAft>
              <a:buSzPts val="1776"/>
              <a:buNone/>
            </a:pPr>
            <a:r>
              <a:rPr lang="ja-JP" sz="2220">
                <a:solidFill>
                  <a:srgbClr val="FFFFFF"/>
                </a:solidFill>
              </a:rPr>
              <a:t>・</a:t>
            </a:r>
            <a:r>
              <a:rPr b="1" lang="ja-JP" sz="2220">
                <a:solidFill>
                  <a:srgbClr val="FFFFFF"/>
                </a:solidFill>
              </a:rPr>
              <a:t>継承</a:t>
            </a:r>
            <a:r>
              <a:rPr lang="ja-JP" sz="2220">
                <a:solidFill>
                  <a:srgbClr val="FFFFFF"/>
                </a:solidFill>
              </a:rPr>
              <a:t>（クラス定義の共通部分を別クラスにまとめる仕組みのこと）</a:t>
            </a:r>
            <a:endParaRPr sz="2220">
              <a:solidFill>
                <a:srgbClr val="FFFFFF"/>
              </a:solidFill>
            </a:endParaRPr>
          </a:p>
          <a:p>
            <a:pPr indent="0" lvl="0" marL="0" rtl="0" algn="l">
              <a:spcBef>
                <a:spcPts val="933"/>
              </a:spcBef>
              <a:spcAft>
                <a:spcPts val="0"/>
              </a:spcAft>
              <a:buSzPts val="1332"/>
              <a:buNone/>
            </a:pPr>
            <a:r>
              <a:rPr lang="ja-JP" sz="1665">
                <a:solidFill>
                  <a:srgbClr val="FFFFFF"/>
                </a:solidFill>
              </a:rPr>
              <a:t>　　-</a:t>
            </a:r>
            <a:r>
              <a:rPr b="1" lang="ja-JP" sz="1665">
                <a:solidFill>
                  <a:srgbClr val="FFFFFF"/>
                </a:solidFill>
              </a:rPr>
              <a:t>「コードの再利用性」</a:t>
            </a:r>
            <a:r>
              <a:rPr lang="ja-JP" sz="1665">
                <a:solidFill>
                  <a:srgbClr val="FFFFFF"/>
                </a:solidFill>
              </a:rPr>
              <a:t>や</a:t>
            </a:r>
            <a:r>
              <a:rPr b="1" lang="ja-JP" sz="1665">
                <a:solidFill>
                  <a:srgbClr val="FFFFFF"/>
                </a:solidFill>
              </a:rPr>
              <a:t>「拡張性」</a:t>
            </a:r>
            <a:r>
              <a:rPr lang="ja-JP" sz="1665">
                <a:solidFill>
                  <a:srgbClr val="FFFFFF"/>
                </a:solidFill>
              </a:rPr>
              <a:t>を高めるため</a:t>
            </a:r>
            <a:endParaRPr sz="1665">
              <a:solidFill>
                <a:srgbClr val="FFFFFF"/>
              </a:solidFill>
            </a:endParaRPr>
          </a:p>
          <a:p>
            <a:pPr indent="0" lvl="0" marL="0" rtl="0" algn="l">
              <a:spcBef>
                <a:spcPts val="1044"/>
              </a:spcBef>
              <a:spcAft>
                <a:spcPts val="0"/>
              </a:spcAft>
              <a:buSzPts val="1776"/>
              <a:buNone/>
            </a:pPr>
            <a:r>
              <a:rPr lang="ja-JP" sz="2220">
                <a:solidFill>
                  <a:srgbClr val="FFFFFF"/>
                </a:solidFill>
              </a:rPr>
              <a:t>・</a:t>
            </a:r>
            <a:r>
              <a:rPr b="1" lang="ja-JP" sz="2220">
                <a:solidFill>
                  <a:srgbClr val="FFFFFF"/>
                </a:solidFill>
              </a:rPr>
              <a:t>ポリモーフィズム</a:t>
            </a:r>
            <a:r>
              <a:rPr lang="ja-JP" sz="2220">
                <a:solidFill>
                  <a:srgbClr val="FFFFFF"/>
                </a:solidFill>
              </a:rPr>
              <a:t>（同様の処理（メソッド）を複数のクラスで使用できる仕組み）</a:t>
            </a:r>
            <a:endParaRPr sz="2220">
              <a:solidFill>
                <a:srgbClr val="FFFFFF"/>
              </a:solidFill>
            </a:endParaRPr>
          </a:p>
          <a:p>
            <a:pPr indent="0" lvl="0" marL="0" rtl="0" algn="l">
              <a:spcBef>
                <a:spcPts val="951"/>
              </a:spcBef>
              <a:spcAft>
                <a:spcPts val="0"/>
              </a:spcAft>
              <a:buSzPts val="1406"/>
              <a:buNone/>
            </a:pPr>
            <a:r>
              <a:t/>
            </a:r>
            <a:endParaRPr b="1" sz="175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5"/>
          <p:cNvSpPr txBox="1"/>
          <p:nvPr>
            <p:ph type="title"/>
          </p:nvPr>
        </p:nvSpPr>
        <p:spPr>
          <a:xfrm>
            <a:off x="798512" y="310986"/>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ja-JP"/>
              <a:t>講習の成果</a:t>
            </a:r>
            <a:endParaRPr/>
          </a:p>
        </p:txBody>
      </p:sp>
      <p:sp>
        <p:nvSpPr>
          <p:cNvPr id="166" name="Google Shape;166;p5"/>
          <p:cNvSpPr txBox="1"/>
          <p:nvPr>
            <p:ph idx="1" type="body"/>
          </p:nvPr>
        </p:nvSpPr>
        <p:spPr>
          <a:xfrm>
            <a:off x="798512" y="1494692"/>
            <a:ext cx="8534400" cy="3615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ja-JP">
                <a:solidFill>
                  <a:srgbClr val="FFFFFF"/>
                </a:solidFill>
              </a:rPr>
              <a:t>講習で学習したこと</a:t>
            </a:r>
            <a:endParaRPr>
              <a:solidFill>
                <a:srgbClr val="FFFFFF"/>
              </a:solidFill>
            </a:endParaRPr>
          </a:p>
          <a:p>
            <a:pPr indent="0" lvl="0" marL="0" rtl="0" algn="l">
              <a:spcBef>
                <a:spcPts val="1000"/>
              </a:spcBef>
              <a:spcAft>
                <a:spcPts val="0"/>
              </a:spcAft>
              <a:buSzPts val="1600"/>
              <a:buNone/>
            </a:pPr>
            <a:r>
              <a:rPr lang="ja-JP">
                <a:solidFill>
                  <a:srgbClr val="FFFFFF"/>
                </a:solidFill>
              </a:rPr>
              <a:t>・開発環境の構築</a:t>
            </a:r>
            <a:endParaRPr>
              <a:solidFill>
                <a:srgbClr val="FFFFFF"/>
              </a:solidFill>
            </a:endParaRPr>
          </a:p>
          <a:p>
            <a:pPr indent="0" lvl="0" marL="0" rtl="0" algn="l">
              <a:spcBef>
                <a:spcPts val="960"/>
              </a:spcBef>
              <a:spcAft>
                <a:spcPts val="0"/>
              </a:spcAft>
              <a:buSzPts val="1440"/>
              <a:buNone/>
            </a:pPr>
            <a:r>
              <a:rPr lang="ja-JP" sz="1800">
                <a:solidFill>
                  <a:srgbClr val="FFFFFF"/>
                </a:solidFill>
              </a:rPr>
              <a:t>　-eclipse,PostgreSQLなどwebJavaで使用するツールなどの使用方法を学習しました。</a:t>
            </a:r>
            <a:endParaRPr sz="1800">
              <a:solidFill>
                <a:srgbClr val="FFFFFF"/>
              </a:solidFill>
            </a:endParaRPr>
          </a:p>
          <a:p>
            <a:pPr indent="0" lvl="0" marL="0" rtl="0" algn="l">
              <a:spcBef>
                <a:spcPts val="960"/>
              </a:spcBef>
              <a:spcAft>
                <a:spcPts val="0"/>
              </a:spcAft>
              <a:buSzPts val="1440"/>
              <a:buNone/>
            </a:pPr>
            <a:r>
              <a:rPr lang="ja-JP" sz="1800">
                <a:solidFill>
                  <a:srgbClr val="FFFFFF"/>
                </a:solidFill>
              </a:rPr>
              <a:t>・WebJava開発</a:t>
            </a:r>
            <a:endParaRPr sz="1800">
              <a:solidFill>
                <a:srgbClr val="FFFFFF"/>
              </a:solidFill>
            </a:endParaRPr>
          </a:p>
          <a:p>
            <a:pPr indent="0" lvl="0" marL="0" rtl="0" algn="l">
              <a:spcBef>
                <a:spcPts val="960"/>
              </a:spcBef>
              <a:spcAft>
                <a:spcPts val="0"/>
              </a:spcAft>
              <a:buSzPts val="1440"/>
              <a:buNone/>
            </a:pPr>
            <a:r>
              <a:rPr lang="ja-JP" sz="1800">
                <a:solidFill>
                  <a:srgbClr val="FFFFFF"/>
                </a:solidFill>
              </a:rPr>
              <a:t>　-現在現場でJavaを使用して開発を行っています。基本的に改修を主な作業となっており、プログラムをはじめから作成するのに慣れていませんでした。開発環境など現場とは違いましたが、Scriptの使用方法やBootシステムなど未経験のことも多く、学習に時間がかかりましたがよい時間を過ごすことができました。</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スライス">
  <a:themeElements>
    <a:clrScheme name="スライス">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2019-10-01T04:19:39Z</dcterms:created>
  <dc:creator>野口陽平(cC24927)</dc:creator>
</cp:coreProperties>
</file>