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1" r:id="rId2"/>
    <p:sldId id="264" r:id="rId3"/>
    <p:sldId id="283" r:id="rId4"/>
    <p:sldId id="268" r:id="rId5"/>
    <p:sldId id="272" r:id="rId6"/>
    <p:sldId id="276" r:id="rId7"/>
    <p:sldId id="285" r:id="rId8"/>
    <p:sldId id="286" r:id="rId9"/>
    <p:sldId id="277" r:id="rId10"/>
    <p:sldId id="269" r:id="rId11"/>
    <p:sldId id="278" r:id="rId12"/>
    <p:sldId id="287" r:id="rId13"/>
    <p:sldId id="281" r:id="rId14"/>
    <p:sldId id="282" r:id="rId15"/>
    <p:sldId id="288" r:id="rId16"/>
    <p:sldId id="289" r:id="rId17"/>
    <p:sldId id="290" r:id="rId18"/>
    <p:sldId id="291" r:id="rId19"/>
    <p:sldId id="270" r:id="rId20"/>
    <p:sldId id="271" r:id="rId21"/>
    <p:sldId id="26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B0BE"/>
    <a:srgbClr val="44BECB"/>
    <a:srgbClr val="00CCFF"/>
    <a:srgbClr val="B7D6DD"/>
    <a:srgbClr val="66CCFF"/>
    <a:srgbClr val="FF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-317" y="-12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E3063-D018-4897-816C-B872588D0258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C8FFE-6925-4E88-97F9-11F2A2C2CA2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39E85C-CE38-4C4A-80EE-5D37984B1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CFE80C10-2881-4AD7-9A7D-864AB9A46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31315F2-6D02-4082-962F-CDB023A5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B728-4204-44AC-AE44-F489BCC17A1F}" type="datetimeFigureOut">
              <a:rPr lang="ko-KR" altLang="en-US" smtClean="0"/>
              <a:pPr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C3A63A9-134A-41AF-8F4D-D787779F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D238D53-662D-4F58-8420-ADC02663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0803-3308-46C9-BC15-5E7E42312F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4911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AD152B-54B6-410B-A013-83397435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5D5F55C-B444-4023-AE60-66BF908C5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4293789-1078-496A-8ECA-F3059722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B728-4204-44AC-AE44-F489BCC17A1F}" type="datetimeFigureOut">
              <a:rPr lang="ko-KR" altLang="en-US" smtClean="0"/>
              <a:pPr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8A7BF75-C0AD-42AE-AE9C-9620674D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54CBD55-C512-4652-BC42-B3398622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0803-3308-46C9-BC15-5E7E42312F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3540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58A3E663-44C9-4E96-B131-00DB7B0D7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861EA19-8D67-49F1-8F76-8B0B2746A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372AE99-FAA8-40B1-8449-B7D421E6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B728-4204-44AC-AE44-F489BCC17A1F}" type="datetimeFigureOut">
              <a:rPr lang="ko-KR" altLang="en-US" smtClean="0"/>
              <a:pPr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C22AD52-2730-45B6-9B1E-E1063702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DCBD090-8782-4105-AD0F-777889D9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0803-3308-46C9-BC15-5E7E42312F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33274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6376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ED9363-9B66-44D1-8BE7-9A5BC3F2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F57C0A4-ED94-4209-ADFA-287B0199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A2849BC-D7C9-44EA-A418-ABF40ABC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B728-4204-44AC-AE44-F489BCC17A1F}" type="datetimeFigureOut">
              <a:rPr lang="ko-KR" altLang="en-US" smtClean="0"/>
              <a:pPr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244C2EB-0CE6-43B9-8882-DEF12ADF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7B794A-6BCD-4549-B4DB-8DACD1A8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0803-3308-46C9-BC15-5E7E42312F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438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7B220F2-EBBB-42B7-883D-753FDE75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A7DBD09-5AB6-40C9-908F-EA1609D3F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7D7B88B-7B35-4738-A271-A613D86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B728-4204-44AC-AE44-F489BCC17A1F}" type="datetimeFigureOut">
              <a:rPr lang="ko-KR" altLang="en-US" smtClean="0"/>
              <a:pPr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52377B9-5C8F-4878-AFE1-DA92E74E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98156BA-BA36-48DA-9567-1ADDD7C5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0803-3308-46C9-BC15-5E7E42312F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3559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9D6FC8F-7697-4C0B-AB93-4A35C611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EC3F440-ADF4-4688-880C-7153A8312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888CA1D-BB91-4D8C-858B-8518C9530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9CB6F4F-BF74-4866-8ED9-8C0883A1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B728-4204-44AC-AE44-F489BCC17A1F}" type="datetimeFigureOut">
              <a:rPr lang="ko-KR" altLang="en-US" smtClean="0"/>
              <a:pPr/>
              <a:t>2019-04-18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121D6DA-C5C2-4E6F-92CB-C71AF2D2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9A485BA-4CCD-4951-BA04-BB49462F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0803-3308-46C9-BC15-5E7E42312F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4871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B08B37-58A1-41DE-9B91-51E4FEDF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2F69A6E-A394-4E79-B56D-9FA8E84F4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63A6565-228A-4337-93EF-B8D50CC2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C073DED-54B6-4C05-B20A-50E2BB30B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6F63B737-E58B-416C-9ACB-607E09AFD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13469B05-FAAE-48F3-807B-56C11998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B728-4204-44AC-AE44-F489BCC17A1F}" type="datetimeFigureOut">
              <a:rPr lang="ko-KR" altLang="en-US" smtClean="0"/>
              <a:pPr/>
              <a:t>2019-04-18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29A00E4A-32BF-4D2E-956C-348F97A8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52DF90A0-202B-4FE4-B838-F99EBA81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0803-3308-46C9-BC15-5E7E42312F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8018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4A9EEB4-8DDE-4981-B63F-7AE1B62C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8D4BE72-1B91-4FEE-BB77-564B22BA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B728-4204-44AC-AE44-F489BCC17A1F}" type="datetimeFigureOut">
              <a:rPr lang="ko-KR" altLang="en-US" smtClean="0"/>
              <a:pPr/>
              <a:t>2019-04-18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1EF11C6-8F2E-4ED3-9405-B3E86E05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311E71B-4D78-4063-94CB-80DEEDFF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0803-3308-46C9-BC15-5E7E42312F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2169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DF5FA31-B095-4C45-B5CC-4D8993A6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B728-4204-44AC-AE44-F489BCC17A1F}" type="datetimeFigureOut">
              <a:rPr lang="ko-KR" altLang="en-US" smtClean="0"/>
              <a:pPr/>
              <a:t>2019-04-18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A61A396-F939-43B1-BA17-13C810BF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4AD7B53-550C-4DE6-997A-DABD8F0F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0803-3308-46C9-BC15-5E7E42312F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1386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073ADD-0D13-4DAD-8790-0887D3B7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B53AA3-C1F2-4444-9EA8-B1FAD5162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DC165B9-1945-4469-A52B-F46313BE2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B20967A-9675-4F5B-8A07-1F7C1C7F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B728-4204-44AC-AE44-F489BCC17A1F}" type="datetimeFigureOut">
              <a:rPr lang="ko-KR" altLang="en-US" smtClean="0"/>
              <a:pPr/>
              <a:t>2019-04-18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0C0B37B-9F8C-4946-9629-E144CAC7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14EAB6D-6095-4FC4-AF8F-980FB9C0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0803-3308-46C9-BC15-5E7E42312F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7415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7BB5BA8-6EB8-42DA-9617-6185F54A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A187C497-D085-4C68-AC52-2D637A16C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061D55F-7266-4D82-B57A-15E78729D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86DC385-1266-4268-9D9C-3E751A6D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B728-4204-44AC-AE44-F489BCC17A1F}" type="datetimeFigureOut">
              <a:rPr lang="ko-KR" altLang="en-US" smtClean="0"/>
              <a:pPr/>
              <a:t>2019-04-18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B16ABB0-98B9-4BAB-841C-B2F95634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7DA5660-64EA-41A7-92D9-59B5772E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0803-3308-46C9-BC15-5E7E42312F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6900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9D8C985C-3203-4F8A-9E02-5DB0AA82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7917DC1-A7AE-4F4C-AA9A-D4DE450A0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B779F85-05F5-4402-8221-3CFBB5671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7B728-4204-44AC-AE44-F489BCC17A1F}" type="datetimeFigureOut">
              <a:rPr lang="ko-KR" altLang="en-US" smtClean="0"/>
              <a:pPr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F5B7E55-DEC5-489F-9D8A-7D165CD6A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890A7CA-3EA3-4252-80B8-DA76FAB62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60803-3308-46C9-BC15-5E7E42312F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7245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photo.jp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2038351" y="-2708911"/>
            <a:ext cx="8153401" cy="12230103"/>
          </a:xfrm>
          <a:prstGeom prst="rect">
            <a:avLst/>
          </a:prstGeom>
          <a:noFill/>
        </p:spPr>
      </p:pic>
      <p:sp>
        <p:nvSpPr>
          <p:cNvPr id="12" name="대각선 방향의 모서리가 둥근 사각형 11"/>
          <p:cNvSpPr/>
          <p:nvPr/>
        </p:nvSpPr>
        <p:spPr>
          <a:xfrm>
            <a:off x="3672840" y="213360"/>
            <a:ext cx="4480560" cy="6400800"/>
          </a:xfrm>
          <a:prstGeom prst="round2Diag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62548" y="-47722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bg2">
                    <a:lumMod val="1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LTE</a:t>
            </a:r>
            <a:endParaRPr lang="ko-KR" altLang="en-US" sz="5400" dirty="0">
              <a:solidFill>
                <a:schemeClr val="bg2">
                  <a:lumMod val="1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08033" y="1901606"/>
            <a:ext cx="9144000" cy="4699000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Let’s Trip Everywhere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5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조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endParaRPr lang="en-US" altLang="ko-KR" sz="1800" dirty="0" smtClean="0">
              <a:solidFill>
                <a:schemeClr val="bg2">
                  <a:lumMod val="25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김준형</a:t>
            </a:r>
            <a:endParaRPr lang="en-US" altLang="ko-KR" sz="1800" dirty="0" smtClean="0">
              <a:solidFill>
                <a:schemeClr val="bg2">
                  <a:lumMod val="25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800" dirty="0" err="1" smtClean="0">
                <a:solidFill>
                  <a:schemeClr val="bg2">
                    <a:lumMod val="25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배경률</a:t>
            </a:r>
            <a:endParaRPr lang="en-US" altLang="ko-KR" sz="1800" dirty="0" smtClean="0">
              <a:solidFill>
                <a:schemeClr val="bg2">
                  <a:lumMod val="25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신아름</a:t>
            </a:r>
            <a:endParaRPr lang="en-US" altLang="ko-KR" sz="1800" dirty="0" smtClean="0">
              <a:solidFill>
                <a:schemeClr val="bg2">
                  <a:lumMod val="25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800" dirty="0" err="1" smtClean="0">
                <a:solidFill>
                  <a:schemeClr val="bg2">
                    <a:lumMod val="25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이금택</a:t>
            </a:r>
            <a:endParaRPr lang="en-US" altLang="ko-KR" sz="1800" dirty="0" smtClean="0">
              <a:solidFill>
                <a:schemeClr val="bg2">
                  <a:lumMod val="25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800" dirty="0" err="1" smtClean="0">
                <a:solidFill>
                  <a:schemeClr val="bg2">
                    <a:lumMod val="25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주유흠</a:t>
            </a:r>
            <a:endParaRPr lang="en-US" altLang="ko-KR" sz="1800" dirty="0" smtClean="0">
              <a:solidFill>
                <a:schemeClr val="bg2">
                  <a:lumMod val="25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천수현</a:t>
            </a:r>
            <a:endParaRPr lang="en-US" altLang="ko-KR" sz="1800" dirty="0" smtClean="0">
              <a:solidFill>
                <a:schemeClr val="bg2">
                  <a:lumMod val="25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632" y="4979003"/>
            <a:ext cx="4267060" cy="36620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1547" y="242508"/>
            <a:ext cx="340941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02</a:t>
            </a:r>
          </a:p>
          <a:p>
            <a:r>
              <a:rPr lang="ko-KR" altLang="en-US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개발 방향</a:t>
            </a:r>
            <a:endParaRPr lang="ko-KR" altLang="en-US" sz="5400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Arial" pitchFamily="34" charset="0"/>
            </a:endParaRPr>
          </a:p>
        </p:txBody>
      </p:sp>
      <p:sp>
        <p:nvSpPr>
          <p:cNvPr id="13" name="Oval 20"/>
          <p:cNvSpPr/>
          <p:nvPr/>
        </p:nvSpPr>
        <p:spPr>
          <a:xfrm>
            <a:off x="4668429" y="3007561"/>
            <a:ext cx="843767" cy="843767"/>
          </a:xfrm>
          <a:prstGeom prst="ellipse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21"/>
          <p:cNvSpPr/>
          <p:nvPr/>
        </p:nvSpPr>
        <p:spPr>
          <a:xfrm>
            <a:off x="4668429" y="394625"/>
            <a:ext cx="843767" cy="843767"/>
          </a:xfrm>
          <a:prstGeom prst="ellipse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22"/>
          <p:cNvSpPr/>
          <p:nvPr/>
        </p:nvSpPr>
        <p:spPr>
          <a:xfrm>
            <a:off x="4668429" y="4294617"/>
            <a:ext cx="843767" cy="843767"/>
          </a:xfrm>
          <a:prstGeom prst="ellipse">
            <a:avLst/>
          </a:prstGeom>
          <a:solidFill>
            <a:srgbClr val="32B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 Placeholder 5">
            <a:extLst>
              <a:ext uri="{FF2B5EF4-FFF2-40B4-BE49-F238E27FC236}">
                <a16:creationId xmlns="" xmlns:a16="http://schemas.microsoft.com/office/drawing/2014/main" id="{E68FAFEF-70B2-4D99-A40B-BEF11812903E}"/>
              </a:ext>
            </a:extLst>
          </p:cNvPr>
          <p:cNvSpPr txBox="1">
            <a:spLocks/>
          </p:cNvSpPr>
          <p:nvPr/>
        </p:nvSpPr>
        <p:spPr>
          <a:xfrm>
            <a:off x="5812908" y="411480"/>
            <a:ext cx="4679150" cy="73415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cs typeface="Arial" pitchFamily="34" charset="0"/>
              </a:rPr>
              <a:t>사진 </a:t>
            </a:r>
            <a:r>
              <a:rPr lang="ko-KR" altLang="en-US" sz="2000" b="1" dirty="0" smtClean="0">
                <a:cs typeface="Arial" pitchFamily="34" charset="0"/>
              </a:rPr>
              <a:t>업로드로</a:t>
            </a:r>
            <a:endParaRPr lang="en-US" altLang="ko-KR" sz="2000" b="1" dirty="0" smtClean="0">
              <a:cs typeface="Arial" pitchFamily="34" charset="0"/>
            </a:endParaRPr>
          </a:p>
          <a:p>
            <a:r>
              <a:rPr lang="ko-KR" altLang="en-US" sz="2000" b="1" dirty="0" smtClean="0">
                <a:cs typeface="Arial" pitchFamily="34" charset="0"/>
              </a:rPr>
              <a:t>지도에 </a:t>
            </a:r>
            <a:r>
              <a:rPr lang="ko-KR" altLang="en-US" sz="2000" b="1" dirty="0" smtClean="0">
                <a:cs typeface="Arial" pitchFamily="34" charset="0"/>
              </a:rPr>
              <a:t>자동 기록되는 나의 여행 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25" name="Teardrop 6">
            <a:extLst>
              <a:ext uri="{FF2B5EF4-FFF2-40B4-BE49-F238E27FC236}">
                <a16:creationId xmlns=""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4875783" y="320272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Freeform 53">
            <a:extLst>
              <a:ext uri="{FF2B5EF4-FFF2-40B4-BE49-F238E27FC236}">
                <a16:creationId xmlns=""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4863430" y="572827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포인트가 5개인 별 26"/>
          <p:cNvSpPr/>
          <p:nvPr/>
        </p:nvSpPr>
        <p:spPr>
          <a:xfrm>
            <a:off x="4800600" y="4404360"/>
            <a:ext cx="563880" cy="56388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 Placeholder 5">
            <a:extLst>
              <a:ext uri="{FF2B5EF4-FFF2-40B4-BE49-F238E27FC236}">
                <a16:creationId xmlns="" xmlns:a16="http://schemas.microsoft.com/office/drawing/2014/main" id="{E68FAFEF-70B2-4D99-A40B-BEF11812903E}"/>
              </a:ext>
            </a:extLst>
          </p:cNvPr>
          <p:cNvSpPr txBox="1">
            <a:spLocks/>
          </p:cNvSpPr>
          <p:nvPr/>
        </p:nvSpPr>
        <p:spPr>
          <a:xfrm>
            <a:off x="5812908" y="3185160"/>
            <a:ext cx="4679150" cy="73415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latin typeface="+mj-lt"/>
                <a:cs typeface="Arial" pitchFamily="34" charset="0"/>
              </a:rPr>
              <a:t>GPS </a:t>
            </a:r>
            <a:r>
              <a:rPr lang="ko-KR" altLang="en-US" sz="2000" b="1" dirty="0" smtClean="0">
                <a:latin typeface="+mj-lt"/>
                <a:cs typeface="Arial" pitchFamily="34" charset="0"/>
              </a:rPr>
              <a:t>기반 여행 경로 기록</a:t>
            </a:r>
            <a:endParaRPr lang="ko-KR" altLang="en-US" sz="2000" b="1" dirty="0">
              <a:latin typeface="+mj-lt"/>
              <a:cs typeface="Arial" pitchFamily="34" charset="0"/>
            </a:endParaRPr>
          </a:p>
        </p:txBody>
      </p:sp>
      <p:sp>
        <p:nvSpPr>
          <p:cNvPr id="31" name="Text Placeholder 5">
            <a:extLst>
              <a:ext uri="{FF2B5EF4-FFF2-40B4-BE49-F238E27FC236}">
                <a16:creationId xmlns="" xmlns:a16="http://schemas.microsoft.com/office/drawing/2014/main" id="{E68FAFEF-70B2-4D99-A40B-BEF11812903E}"/>
              </a:ext>
            </a:extLst>
          </p:cNvPr>
          <p:cNvSpPr txBox="1">
            <a:spLocks/>
          </p:cNvSpPr>
          <p:nvPr/>
        </p:nvSpPr>
        <p:spPr>
          <a:xfrm>
            <a:off x="5812908" y="4480560"/>
            <a:ext cx="4679150" cy="73415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 smtClean="0">
                <a:latin typeface="+mj-lt"/>
                <a:cs typeface="Arial" pitchFamily="34" charset="0"/>
              </a:rPr>
              <a:t>별점으로</a:t>
            </a:r>
            <a:r>
              <a:rPr lang="ko-KR" altLang="en-US" sz="2000" b="1" dirty="0" smtClean="0">
                <a:latin typeface="+mj-lt"/>
                <a:cs typeface="Arial" pitchFamily="34" charset="0"/>
              </a:rPr>
              <a:t> 관리하는 과거 여행 기록</a:t>
            </a:r>
            <a:endParaRPr lang="ko-KR" altLang="en-US" sz="2000" b="1" dirty="0">
              <a:latin typeface="+mj-lt"/>
              <a:cs typeface="Arial" pitchFamily="34" charset="0"/>
            </a:endParaRPr>
          </a:p>
        </p:txBody>
      </p:sp>
      <p:sp>
        <p:nvSpPr>
          <p:cNvPr id="16" name="Oval 21"/>
          <p:cNvSpPr/>
          <p:nvPr/>
        </p:nvSpPr>
        <p:spPr>
          <a:xfrm>
            <a:off x="4660809" y="1690025"/>
            <a:ext cx="843767" cy="843767"/>
          </a:xfrm>
          <a:prstGeom prst="ellipse">
            <a:avLst/>
          </a:prstGeom>
          <a:solidFill>
            <a:srgbClr val="32B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 Placeholder 5">
            <a:extLst>
              <a:ext uri="{FF2B5EF4-FFF2-40B4-BE49-F238E27FC236}">
                <a16:creationId xmlns="" xmlns:a16="http://schemas.microsoft.com/office/drawing/2014/main" id="{E68FAFEF-70B2-4D99-A40B-BEF11812903E}"/>
              </a:ext>
            </a:extLst>
          </p:cNvPr>
          <p:cNvSpPr txBox="1">
            <a:spLocks/>
          </p:cNvSpPr>
          <p:nvPr/>
        </p:nvSpPr>
        <p:spPr>
          <a:xfrm>
            <a:off x="5805288" y="1706880"/>
            <a:ext cx="5990472" cy="73415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latin typeface="+mj-lt"/>
                <a:cs typeface="Arial" pitchFamily="34" charset="0"/>
              </a:rPr>
              <a:t>사진 정리는 나중에</a:t>
            </a:r>
            <a:r>
              <a:rPr lang="en-US" altLang="ko-KR" sz="2000" b="1" dirty="0" smtClean="0">
                <a:latin typeface="+mj-lt"/>
                <a:cs typeface="Arial" pitchFamily="34" charset="0"/>
              </a:rPr>
              <a:t>,</a:t>
            </a:r>
          </a:p>
          <a:p>
            <a:r>
              <a:rPr lang="ko-KR" altLang="en-US" sz="2000" b="1" dirty="0" smtClean="0">
                <a:latin typeface="+mj-lt"/>
                <a:cs typeface="Arial" pitchFamily="34" charset="0"/>
              </a:rPr>
              <a:t>지금 </a:t>
            </a:r>
            <a:r>
              <a:rPr lang="ko-KR" altLang="en-US" sz="2000" b="1" dirty="0" smtClean="0">
                <a:cs typeface="Arial" pitchFamily="34" charset="0"/>
              </a:rPr>
              <a:t>장소와 시간 </a:t>
            </a:r>
            <a:r>
              <a:rPr lang="ko-KR" altLang="en-US" sz="2000" b="1" dirty="0" smtClean="0">
                <a:cs typeface="Arial" pitchFamily="34" charset="0"/>
              </a:rPr>
              <a:t>먼저 기록할 수 있는 간편 기록</a:t>
            </a:r>
            <a:endParaRPr lang="en-US" altLang="ko-KR" sz="2000" b="1" dirty="0" smtClean="0">
              <a:latin typeface="+mj-lt"/>
              <a:cs typeface="Arial" pitchFamily="34" charset="0"/>
            </a:endParaRPr>
          </a:p>
        </p:txBody>
      </p:sp>
      <p:sp>
        <p:nvSpPr>
          <p:cNvPr id="21" name="Rectangle 30">
            <a:extLst>
              <a:ext uri="{FF2B5EF4-FFF2-40B4-BE49-F238E27FC236}">
                <a16:creationId xmlns:a16="http://schemas.microsoft.com/office/drawing/2014/main" xmlns="" id="{3BFEE74E-183A-4C32-9BDF-AC2573B061E0}"/>
              </a:ext>
            </a:extLst>
          </p:cNvPr>
          <p:cNvSpPr/>
          <p:nvPr/>
        </p:nvSpPr>
        <p:spPr>
          <a:xfrm>
            <a:off x="4868640" y="1863205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4660809" y="5576225"/>
            <a:ext cx="843767" cy="843767"/>
          </a:xfrm>
          <a:prstGeom prst="ellipse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 Placeholder 5">
            <a:extLst>
              <a:ext uri="{FF2B5EF4-FFF2-40B4-BE49-F238E27FC236}">
                <a16:creationId xmlns="" xmlns:a16="http://schemas.microsoft.com/office/drawing/2014/main" id="{E68FAFEF-70B2-4D99-A40B-BEF11812903E}"/>
              </a:ext>
            </a:extLst>
          </p:cNvPr>
          <p:cNvSpPr txBox="1">
            <a:spLocks/>
          </p:cNvSpPr>
          <p:nvPr/>
        </p:nvSpPr>
        <p:spPr>
          <a:xfrm>
            <a:off x="5805288" y="5798820"/>
            <a:ext cx="4679150" cy="73415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cs typeface="Arial" pitchFamily="34" charset="0"/>
              </a:rPr>
              <a:t>사진 해시태그 자동 분석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54880" y="5509260"/>
            <a:ext cx="2103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1"/>
                </a:solidFill>
              </a:rPr>
              <a:t>#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632" y="4979003"/>
            <a:ext cx="4267060" cy="36620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1547" y="242508"/>
            <a:ext cx="340941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02</a:t>
            </a:r>
          </a:p>
          <a:p>
            <a:r>
              <a:rPr lang="ko-KR" altLang="en-US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개발 방향</a:t>
            </a:r>
            <a:endParaRPr lang="ko-KR" altLang="en-US" sz="5400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Arial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="" xmlns:a16="http://schemas.microsoft.com/office/drawing/2014/main" id="{EDDA7709-5B8A-49CC-B6CC-D33E7362AEB1}"/>
              </a:ext>
            </a:extLst>
          </p:cNvPr>
          <p:cNvSpPr/>
          <p:nvPr/>
        </p:nvSpPr>
        <p:spPr>
          <a:xfrm>
            <a:off x="4688654" y="838200"/>
            <a:ext cx="142426" cy="369871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A3BFAF7-19A5-4947-BF44-A2492274DBFE}"/>
              </a:ext>
            </a:extLst>
          </p:cNvPr>
          <p:cNvSpPr txBox="1"/>
          <p:nvPr/>
        </p:nvSpPr>
        <p:spPr>
          <a:xfrm>
            <a:off x="4838445" y="781773"/>
            <a:ext cx="70030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 smtClean="0">
                <a:cs typeface="Arial" pitchFamily="34" charset="0"/>
              </a:rPr>
              <a:t>사진 업로드로 지도에 자동 기록되는 나의 여행 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63440" y="1305342"/>
            <a:ext cx="72237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사진에 저장된 위치 정보를 불러와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자동으로 지도 위에 사진과 </a:t>
            </a:r>
            <a:r>
              <a:rPr lang="ko-KR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마커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표시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  <p:grpSp>
        <p:nvGrpSpPr>
          <p:cNvPr id="29" name="그룹 28"/>
          <p:cNvGrpSpPr/>
          <p:nvPr/>
        </p:nvGrpSpPr>
        <p:grpSpPr>
          <a:xfrm>
            <a:off x="8181340" y="2385060"/>
            <a:ext cx="4461162" cy="4245039"/>
            <a:chOff x="5270500" y="1741435"/>
            <a:chExt cx="5854700" cy="5571067"/>
          </a:xfrm>
        </p:grpSpPr>
        <p:pic>
          <p:nvPicPr>
            <p:cNvPr id="26" name="그림 25">
              <a:extLst>
                <a:ext uri="{FF2B5EF4-FFF2-40B4-BE49-F238E27FC236}">
                  <a16:creationId xmlns="" xmlns:a16="http://schemas.microsoft.com/office/drawing/2014/main" id="{2AE3D640-FEF8-4D62-99F7-5EC0149ED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0500" y="1741435"/>
              <a:ext cx="5854700" cy="5571067"/>
            </a:xfrm>
            <a:prstGeom prst="rect">
              <a:avLst/>
            </a:prstGeom>
          </p:spPr>
        </p:pic>
        <p:pic>
          <p:nvPicPr>
            <p:cNvPr id="27" name="그림 26" descr="텍스트, 지도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A5E7911B-3E00-46E7-AD06-65A7D2C328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-416" b="22860"/>
            <a:stretch/>
          </p:blipFill>
          <p:spPr>
            <a:xfrm>
              <a:off x="6760686" y="2311550"/>
              <a:ext cx="2874328" cy="4283973"/>
            </a:xfrm>
            <a:prstGeom prst="rect">
              <a:avLst/>
            </a:prstGeom>
          </p:spPr>
        </p:pic>
        <p:sp>
          <p:nvSpPr>
            <p:cNvPr id="28" name="원형: 비어 있음 18">
              <a:extLst>
                <a:ext uri="{FF2B5EF4-FFF2-40B4-BE49-F238E27FC236}">
                  <a16:creationId xmlns="" xmlns:a16="http://schemas.microsoft.com/office/drawing/2014/main" id="{3EDB52ED-411B-449D-9248-AF535605D7BD}"/>
                </a:ext>
              </a:extLst>
            </p:cNvPr>
            <p:cNvSpPr/>
            <p:nvPr/>
          </p:nvSpPr>
          <p:spPr>
            <a:xfrm>
              <a:off x="7449048" y="3429564"/>
              <a:ext cx="1648820" cy="1640303"/>
            </a:xfrm>
            <a:prstGeom prst="donut">
              <a:avLst>
                <a:gd name="adj" fmla="val 7026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Oval 21"/>
          <p:cNvSpPr/>
          <p:nvPr/>
        </p:nvSpPr>
        <p:spPr>
          <a:xfrm>
            <a:off x="6421029" y="1385225"/>
            <a:ext cx="843767" cy="843767"/>
          </a:xfrm>
          <a:prstGeom prst="ellipse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Freeform 53">
            <a:extLst>
              <a:ext uri="{FF2B5EF4-FFF2-40B4-BE49-F238E27FC236}">
                <a16:creationId xmlns=""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6616030" y="1563427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실외, 잔디, 하늘, 건물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06D3911C-CE31-4D87-8DB3-A16807A30C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77201" y="2651760"/>
            <a:ext cx="2963218" cy="19754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72CF1C73-EF7A-43B2-AA17-57F61AE68D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8019065" flipV="1">
            <a:off x="8288050" y="3618302"/>
            <a:ext cx="1952328" cy="1952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632" y="4979003"/>
            <a:ext cx="4267060" cy="36620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1547" y="242508"/>
            <a:ext cx="340941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02</a:t>
            </a:r>
          </a:p>
          <a:p>
            <a:r>
              <a:rPr lang="ko-KR" altLang="en-US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개발 방향</a:t>
            </a:r>
            <a:endParaRPr lang="ko-KR" altLang="en-US" sz="5400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Arial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="" xmlns:a16="http://schemas.microsoft.com/office/drawing/2014/main" id="{EDDA7709-5B8A-49CC-B6CC-D33E7362AEB1}"/>
              </a:ext>
            </a:extLst>
          </p:cNvPr>
          <p:cNvSpPr/>
          <p:nvPr/>
        </p:nvSpPr>
        <p:spPr>
          <a:xfrm>
            <a:off x="4688654" y="838200"/>
            <a:ext cx="142426" cy="369871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A3BFAF7-19A5-4947-BF44-A2492274DBFE}"/>
              </a:ext>
            </a:extLst>
          </p:cNvPr>
          <p:cNvSpPr txBox="1"/>
          <p:nvPr/>
        </p:nvSpPr>
        <p:spPr>
          <a:xfrm>
            <a:off x="4838445" y="781773"/>
            <a:ext cx="70030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 smtClean="0">
                <a:cs typeface="Arial" pitchFamily="34" charset="0"/>
              </a:rPr>
              <a:t>장소와 시간만 먼저 기록할 수 있는 </a:t>
            </a:r>
            <a:r>
              <a:rPr lang="ko-KR" altLang="en-US" sz="2400" b="1" dirty="0" smtClean="0">
                <a:cs typeface="Arial" pitchFamily="34" charset="0"/>
              </a:rPr>
              <a:t>간편 기록</a:t>
            </a:r>
            <a:endParaRPr lang="en-US" altLang="ko-KR" sz="2400" b="1" dirty="0" smtClean="0"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63440" y="1305342"/>
            <a:ext cx="72237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dirty="0" smtClean="0">
              <a:solidFill>
                <a:srgbClr val="44BECB"/>
              </a:solidFill>
              <a:latin typeface="210 맨발의청춘 B" pitchFamily="18" charset="-127"/>
              <a:ea typeface="210 맨발의청춘 B" pitchFamily="18" charset="-127"/>
            </a:endParaRPr>
          </a:p>
          <a:p>
            <a:endParaRPr lang="en-US" altLang="ko-KR" sz="3200" dirty="0" smtClean="0">
              <a:solidFill>
                <a:srgbClr val="44BECB"/>
              </a:solidFill>
              <a:latin typeface="210 맨발의청춘 B" pitchFamily="18" charset="-127"/>
              <a:ea typeface="210 맨발의청춘 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3200" dirty="0" smtClean="0">
                <a:solidFill>
                  <a:srgbClr val="44BECB"/>
                </a:solidFill>
                <a:latin typeface="210 맨발의청춘 B" pitchFamily="18" charset="-127"/>
                <a:ea typeface="210 맨발의청춘 B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앱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실행과 동시에 만날 수 있는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ea typeface="+mj-ea"/>
            </a:endParaRPr>
          </a:p>
          <a:p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   현재 나의 위치 정보 및 시간을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ea typeface="+mj-ea"/>
            </a:endParaRPr>
          </a:p>
          <a:p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   기록하는 버튼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ea typeface="+mj-ea"/>
            </a:endParaRPr>
          </a:p>
          <a:p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3200" dirty="0" smtClean="0">
                <a:solidFill>
                  <a:srgbClr val="44BECB"/>
                </a:solidFill>
                <a:latin typeface="210 맨발의청춘 B" pitchFamily="18" charset="-127"/>
                <a:ea typeface="210 맨발의청춘 B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먼저 기록된 위치와 시간 따라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사진 정리를 나중에도 가능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3200" dirty="0" smtClean="0">
                <a:solidFill>
                  <a:srgbClr val="44BECB"/>
                </a:solidFill>
                <a:latin typeface="210 맨발의청춘 B" pitchFamily="18" charset="-127"/>
                <a:ea typeface="210 맨발의청춘 B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위치 기록도 귀찮다면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현재 위치에서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바로 사진 </a:t>
            </a:r>
            <a:r>
              <a:rPr lang="ko-KR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앱이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연동</a:t>
            </a:r>
            <a:endParaRPr lang="en-US" altLang="ko-KR" sz="2000" dirty="0" smtClean="0"/>
          </a:p>
          <a:p>
            <a:endParaRPr lang="en-US" altLang="ko-KR" sz="2000" dirty="0" smtClean="0"/>
          </a:p>
        </p:txBody>
      </p:sp>
      <p:sp>
        <p:nvSpPr>
          <p:cNvPr id="30" name="Oval 21"/>
          <p:cNvSpPr/>
          <p:nvPr/>
        </p:nvSpPr>
        <p:spPr>
          <a:xfrm>
            <a:off x="6421029" y="1385225"/>
            <a:ext cx="843767" cy="843767"/>
          </a:xfrm>
          <a:prstGeom prst="ellipse">
            <a:avLst/>
          </a:prstGeom>
          <a:solidFill>
            <a:srgbClr val="32B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xmlns="" id="{3BFEE74E-183A-4C32-9BDF-AC2573B061E0}"/>
              </a:ext>
            </a:extLst>
          </p:cNvPr>
          <p:cNvSpPr/>
          <p:nvPr/>
        </p:nvSpPr>
        <p:spPr>
          <a:xfrm>
            <a:off x="6606000" y="1566025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6" name="그림 45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5744" y="3277053"/>
            <a:ext cx="4873396" cy="3580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632" y="4979003"/>
            <a:ext cx="4267060" cy="36620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1547" y="242508"/>
            <a:ext cx="340941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02</a:t>
            </a:r>
          </a:p>
          <a:p>
            <a:r>
              <a:rPr lang="ko-KR" altLang="en-US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개발 방향</a:t>
            </a:r>
            <a:endParaRPr lang="ko-KR" altLang="en-US" sz="5400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Arial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="" xmlns:a16="http://schemas.microsoft.com/office/drawing/2014/main" id="{EDDA7709-5B8A-49CC-B6CC-D33E7362AEB1}"/>
              </a:ext>
            </a:extLst>
          </p:cNvPr>
          <p:cNvSpPr/>
          <p:nvPr/>
        </p:nvSpPr>
        <p:spPr>
          <a:xfrm>
            <a:off x="4688654" y="838200"/>
            <a:ext cx="142426" cy="369871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A3BFAF7-19A5-4947-BF44-A2492274DBFE}"/>
              </a:ext>
            </a:extLst>
          </p:cNvPr>
          <p:cNvSpPr txBox="1"/>
          <p:nvPr/>
        </p:nvSpPr>
        <p:spPr>
          <a:xfrm>
            <a:off x="4838445" y="781772"/>
            <a:ext cx="70030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GPS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기반 여행 경로 기록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63440" y="1305342"/>
            <a:ext cx="72237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dirty="0" smtClean="0">
              <a:solidFill>
                <a:srgbClr val="44BECB"/>
              </a:solidFill>
              <a:latin typeface="210 맨발의청춘 B" pitchFamily="18" charset="-127"/>
              <a:ea typeface="210 맨발의청춘 B" pitchFamily="18" charset="-127"/>
            </a:endParaRPr>
          </a:p>
          <a:p>
            <a:endParaRPr lang="en-US" altLang="ko-KR" sz="3200" dirty="0" smtClean="0">
              <a:solidFill>
                <a:srgbClr val="44BECB"/>
              </a:solidFill>
              <a:latin typeface="210 맨발의청춘 B" pitchFamily="18" charset="-127"/>
              <a:ea typeface="210 맨발의청춘 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3200" dirty="0" smtClean="0">
                <a:solidFill>
                  <a:srgbClr val="44BECB"/>
                </a:solidFill>
                <a:latin typeface="210 맨발의청춘 B" pitchFamily="18" charset="-127"/>
                <a:ea typeface="210 맨발의청춘 B" pitchFamily="18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GPS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와 함께하는 자유 여행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ea typeface="+mj-ea"/>
            </a:endParaRPr>
          </a:p>
          <a:p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3200" dirty="0" smtClean="0">
                <a:solidFill>
                  <a:srgbClr val="44BECB"/>
                </a:solidFill>
                <a:latin typeface="210 맨발의청춘 B" pitchFamily="18" charset="-127"/>
                <a:ea typeface="210 맨발의청춘 B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그동</a:t>
            </a:r>
            <a:r>
              <a:rPr lang="ko-KR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안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돌아다니고 헤매던 길들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위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</a:t>
            </a:r>
            <a:r>
              <a:rPr lang="ko-KR" altLang="en-US" sz="2000" dirty="0" smtClean="0"/>
              <a:t>걸음을 저장</a:t>
            </a:r>
            <a:endParaRPr lang="en-US" altLang="ko-KR" sz="2000" dirty="0" smtClean="0"/>
          </a:p>
        </p:txBody>
      </p:sp>
      <p:sp>
        <p:nvSpPr>
          <p:cNvPr id="30" name="Oval 21"/>
          <p:cNvSpPr/>
          <p:nvPr/>
        </p:nvSpPr>
        <p:spPr>
          <a:xfrm>
            <a:off x="6421029" y="1385225"/>
            <a:ext cx="843767" cy="843767"/>
          </a:xfrm>
          <a:prstGeom prst="ellipse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ardrop 6">
            <a:extLst>
              <a:ext uri="{FF2B5EF4-FFF2-40B4-BE49-F238E27FC236}">
                <a16:creationId xmlns=""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6628383" y="1572041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8181340" y="1859280"/>
            <a:ext cx="4461162" cy="4245039"/>
            <a:chOff x="5270500" y="1051412"/>
            <a:chExt cx="5854700" cy="5571067"/>
          </a:xfrm>
        </p:grpSpPr>
        <p:pic>
          <p:nvPicPr>
            <p:cNvPr id="21" name="그림 20">
              <a:extLst>
                <a:ext uri="{FF2B5EF4-FFF2-40B4-BE49-F238E27FC236}">
                  <a16:creationId xmlns="" xmlns:a16="http://schemas.microsoft.com/office/drawing/2014/main" id="{2AE3D640-FEF8-4D62-99F7-5EC0149ED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0500" y="1051412"/>
              <a:ext cx="5854700" cy="5571067"/>
            </a:xfrm>
            <a:prstGeom prst="rect">
              <a:avLst/>
            </a:prstGeom>
          </p:spPr>
        </p:pic>
        <p:pic>
          <p:nvPicPr>
            <p:cNvPr id="22" name="그림 21" descr="텍스트, 지도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A5E7911B-3E00-46E7-AD06-65A7D2C328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-416" b="22860"/>
            <a:stretch/>
          </p:blipFill>
          <p:spPr>
            <a:xfrm>
              <a:off x="6760686" y="1621527"/>
              <a:ext cx="2874327" cy="4283973"/>
            </a:xfrm>
            <a:prstGeom prst="rect">
              <a:avLst/>
            </a:prstGeom>
          </p:spPr>
        </p:pic>
        <p:sp>
          <p:nvSpPr>
            <p:cNvPr id="23" name="원형: 비어 있음 18">
              <a:extLst>
                <a:ext uri="{FF2B5EF4-FFF2-40B4-BE49-F238E27FC236}">
                  <a16:creationId xmlns="" xmlns:a16="http://schemas.microsoft.com/office/drawing/2014/main" id="{3EDB52ED-411B-449D-9248-AF535605D7BD}"/>
                </a:ext>
              </a:extLst>
            </p:cNvPr>
            <p:cNvSpPr/>
            <p:nvPr/>
          </p:nvSpPr>
          <p:spPr>
            <a:xfrm>
              <a:off x="7449048" y="2739541"/>
              <a:ext cx="1648820" cy="1640303"/>
            </a:xfrm>
            <a:prstGeom prst="donut">
              <a:avLst>
                <a:gd name="adj" fmla="val 7026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2AE3D640-FEF8-4D62-99F7-5EC0149EDE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0200" t="-1032" r="20545" b="-1411"/>
          <a:stretch/>
        </p:blipFill>
        <p:spPr>
          <a:xfrm>
            <a:off x="9033262" y="1813560"/>
            <a:ext cx="2701538" cy="4343400"/>
          </a:xfrm>
          <a:prstGeom prst="rect">
            <a:avLst/>
          </a:prstGeom>
        </p:spPr>
      </p:pic>
      <p:pic>
        <p:nvPicPr>
          <p:cNvPr id="18" name="그림 17" descr="텍스트, 지도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F582B5AD-5650-47EE-9C22-61EA95675E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349" y="2311416"/>
            <a:ext cx="2223629" cy="32362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116A37CF-F324-4C07-8E80-3AF1F87C66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721" y="3815062"/>
            <a:ext cx="2210571" cy="22908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358B9F9-13CD-44B5-A663-54783ED58302}"/>
              </a:ext>
            </a:extLst>
          </p:cNvPr>
          <p:cNvSpPr txBox="1"/>
          <p:nvPr/>
        </p:nvSpPr>
        <p:spPr>
          <a:xfrm rot="20984294">
            <a:off x="9108637" y="562063"/>
            <a:ext cx="2288489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-15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632" y="4979003"/>
            <a:ext cx="4267060" cy="36620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1547" y="242508"/>
            <a:ext cx="340941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02</a:t>
            </a:r>
          </a:p>
          <a:p>
            <a:r>
              <a:rPr lang="ko-KR" altLang="en-US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개발 방향</a:t>
            </a:r>
            <a:endParaRPr lang="ko-KR" altLang="en-US" sz="5400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Arial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="" xmlns:a16="http://schemas.microsoft.com/office/drawing/2014/main" id="{EDDA7709-5B8A-49CC-B6CC-D33E7362AEB1}"/>
              </a:ext>
            </a:extLst>
          </p:cNvPr>
          <p:cNvSpPr/>
          <p:nvPr/>
        </p:nvSpPr>
        <p:spPr>
          <a:xfrm>
            <a:off x="4688654" y="838200"/>
            <a:ext cx="142426" cy="369871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A3BFAF7-19A5-4947-BF44-A2492274DBFE}"/>
              </a:ext>
            </a:extLst>
          </p:cNvPr>
          <p:cNvSpPr txBox="1"/>
          <p:nvPr/>
        </p:nvSpPr>
        <p:spPr>
          <a:xfrm>
            <a:off x="4838445" y="781772"/>
            <a:ext cx="70030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 err="1" smtClean="0">
                <a:cs typeface="Arial" pitchFamily="34" charset="0"/>
              </a:rPr>
              <a:t>별점으로</a:t>
            </a:r>
            <a:r>
              <a:rPr lang="ko-KR" altLang="en-US" sz="2400" b="1" dirty="0" smtClean="0">
                <a:cs typeface="Arial" pitchFamily="34" charset="0"/>
              </a:rPr>
              <a:t> 관리하는 과거 여행 기록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63440" y="1305342"/>
            <a:ext cx="722376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dirty="0" smtClean="0">
              <a:solidFill>
                <a:srgbClr val="44BECB"/>
              </a:solidFill>
              <a:latin typeface="210 맨발의청춘 B" pitchFamily="18" charset="-127"/>
              <a:ea typeface="210 맨발의청춘 B" pitchFamily="18" charset="-127"/>
            </a:endParaRPr>
          </a:p>
          <a:p>
            <a:endParaRPr lang="en-US" altLang="ko-KR" sz="3200" dirty="0" smtClean="0">
              <a:solidFill>
                <a:srgbClr val="44BECB"/>
              </a:solidFill>
              <a:latin typeface="210 맨발의청춘 B" pitchFamily="18" charset="-127"/>
              <a:ea typeface="210 맨발의청춘 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3200" dirty="0" smtClean="0">
                <a:solidFill>
                  <a:srgbClr val="44BECB"/>
                </a:solidFill>
                <a:latin typeface="210 맨발의청춘 B" pitchFamily="18" charset="-127"/>
                <a:ea typeface="210 맨발의청춘 B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좋았던 곳은 </a:t>
            </a:r>
            <a:r>
              <a:rPr lang="ko-KR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별점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 가득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ea typeface="+mj-ea"/>
            </a:endParaRPr>
          </a:p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  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가고 싶지 않은 곳은 </a:t>
            </a:r>
            <a:r>
              <a:rPr lang="ko-KR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별점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 낮게 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ea typeface="+mj-ea"/>
            </a:endParaRPr>
          </a:p>
          <a:p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3200" dirty="0" smtClean="0">
                <a:solidFill>
                  <a:srgbClr val="44BECB"/>
                </a:solidFill>
                <a:latin typeface="210 맨발의청춘 B" pitchFamily="18" charset="-127"/>
                <a:ea typeface="210 맨발의청춘 B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별점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순으로 정렬해 보는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나의 가장 좋았던 기억들</a:t>
            </a:r>
            <a:endParaRPr lang="en-US" altLang="ko-KR" sz="2000" dirty="0" smtClean="0"/>
          </a:p>
        </p:txBody>
      </p:sp>
      <p:sp>
        <p:nvSpPr>
          <p:cNvPr id="30" name="Oval 21"/>
          <p:cNvSpPr/>
          <p:nvPr/>
        </p:nvSpPr>
        <p:spPr>
          <a:xfrm>
            <a:off x="6421029" y="1385225"/>
            <a:ext cx="843767" cy="843767"/>
          </a:xfrm>
          <a:prstGeom prst="ellipse">
            <a:avLst/>
          </a:prstGeom>
          <a:solidFill>
            <a:srgbClr val="32B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포인트가 5개인 별 13"/>
          <p:cNvSpPr/>
          <p:nvPr/>
        </p:nvSpPr>
        <p:spPr>
          <a:xfrm>
            <a:off x="6553200" y="1493520"/>
            <a:ext cx="563880" cy="56388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st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39703" y="3208859"/>
            <a:ext cx="3852297" cy="36491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632" y="4979003"/>
            <a:ext cx="4267060" cy="36620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1547" y="242508"/>
            <a:ext cx="340941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02</a:t>
            </a:r>
          </a:p>
          <a:p>
            <a:r>
              <a:rPr lang="ko-KR" altLang="en-US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개발 방향</a:t>
            </a:r>
            <a:endParaRPr lang="ko-KR" altLang="en-US" sz="5400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Arial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="" xmlns:a16="http://schemas.microsoft.com/office/drawing/2014/main" id="{EDDA7709-5B8A-49CC-B6CC-D33E7362AEB1}"/>
              </a:ext>
            </a:extLst>
          </p:cNvPr>
          <p:cNvSpPr/>
          <p:nvPr/>
        </p:nvSpPr>
        <p:spPr>
          <a:xfrm>
            <a:off x="4688654" y="838200"/>
            <a:ext cx="142426" cy="369871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A3BFAF7-19A5-4947-BF44-A2492274DBFE}"/>
              </a:ext>
            </a:extLst>
          </p:cNvPr>
          <p:cNvSpPr txBox="1"/>
          <p:nvPr/>
        </p:nvSpPr>
        <p:spPr>
          <a:xfrm>
            <a:off x="4838445" y="781772"/>
            <a:ext cx="70030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사진 해시태그 자동 분석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63440" y="1305342"/>
            <a:ext cx="72237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dirty="0" smtClean="0">
              <a:solidFill>
                <a:srgbClr val="44BECB"/>
              </a:solidFill>
              <a:latin typeface="210 맨발의청춘 B" pitchFamily="18" charset="-127"/>
              <a:ea typeface="210 맨발의청춘 B" pitchFamily="18" charset="-127"/>
            </a:endParaRPr>
          </a:p>
          <a:p>
            <a:endParaRPr lang="en-US" altLang="ko-KR" sz="3200" dirty="0" smtClean="0">
              <a:solidFill>
                <a:srgbClr val="44BECB"/>
              </a:solidFill>
              <a:latin typeface="210 맨발의청춘 B" pitchFamily="18" charset="-127"/>
              <a:ea typeface="210 맨발의청춘 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3200" dirty="0" smtClean="0">
                <a:solidFill>
                  <a:srgbClr val="44BECB"/>
                </a:solidFill>
                <a:latin typeface="210 맨발의청춘 B" pitchFamily="18" charset="-127"/>
                <a:ea typeface="210 맨발의청춘 B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업로드 된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사진들은 기록과 동시에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ea typeface="+mj-ea"/>
            </a:endParaRPr>
          </a:p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  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사진 분석을 통해 카테고리가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자동으로 나눠짐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ea typeface="+mj-ea"/>
            </a:endParaRPr>
          </a:p>
          <a:p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3200" dirty="0" smtClean="0">
                <a:solidFill>
                  <a:srgbClr val="44BECB"/>
                </a:solidFill>
                <a:latin typeface="210 맨발의청춘 B" pitchFamily="18" charset="-127"/>
                <a:ea typeface="210 맨발의청춘 B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자연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인물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음식 등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태그 별로 사진 관리 가능</a:t>
            </a:r>
            <a:endParaRPr lang="en-US" altLang="ko-KR" sz="2000" dirty="0" smtClean="0"/>
          </a:p>
        </p:txBody>
      </p:sp>
      <p:sp>
        <p:nvSpPr>
          <p:cNvPr id="30" name="Oval 21"/>
          <p:cNvSpPr/>
          <p:nvPr/>
        </p:nvSpPr>
        <p:spPr>
          <a:xfrm>
            <a:off x="6421029" y="1385225"/>
            <a:ext cx="843767" cy="843767"/>
          </a:xfrm>
          <a:prstGeom prst="ellipse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515100" y="1325880"/>
            <a:ext cx="2103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1"/>
                </a:solidFill>
              </a:rPr>
              <a:t>#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pic>
        <p:nvPicPr>
          <p:cNvPr id="20" name="그림 19" descr="cfile4.uf.277C284A51DCB27723DC3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83040" y="3987698"/>
            <a:ext cx="3169920" cy="2710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632" y="4979003"/>
            <a:ext cx="4267060" cy="36620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1547" y="242508"/>
            <a:ext cx="340941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03</a:t>
            </a:r>
            <a:endParaRPr lang="en-US" altLang="ko-KR" sz="5400" dirty="0" smtClean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Arial" pitchFamily="34" charset="0"/>
            </a:endParaRPr>
          </a:p>
          <a:p>
            <a:r>
              <a:rPr lang="ko-KR" altLang="en-US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기대 효과</a:t>
            </a:r>
            <a:endParaRPr lang="ko-KR" altLang="en-US" sz="5400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Arial" pitchFamily="34" charset="0"/>
            </a:endParaRPr>
          </a:p>
        </p:txBody>
      </p:sp>
      <p:sp>
        <p:nvSpPr>
          <p:cNvPr id="23" name="Teardrop 12">
            <a:extLst>
              <a:ext uri="{FF2B5EF4-FFF2-40B4-BE49-F238E27FC236}">
                <a16:creationId xmlns:a16="http://schemas.microsoft.com/office/drawing/2014/main" xmlns="" id="{025150DA-9D89-481D-B9D6-9F26827E2778}"/>
              </a:ext>
            </a:extLst>
          </p:cNvPr>
          <p:cNvSpPr/>
          <p:nvPr/>
        </p:nvSpPr>
        <p:spPr>
          <a:xfrm rot="8100000">
            <a:off x="5376859" y="1165498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ardrop 12">
            <a:extLst>
              <a:ext uri="{FF2B5EF4-FFF2-40B4-BE49-F238E27FC236}">
                <a16:creationId xmlns:a16="http://schemas.microsoft.com/office/drawing/2014/main" xmlns="" id="{A23805FA-D68F-4711-A16F-BE5D5CFC8E7D}"/>
              </a:ext>
            </a:extLst>
          </p:cNvPr>
          <p:cNvSpPr/>
          <p:nvPr/>
        </p:nvSpPr>
        <p:spPr>
          <a:xfrm rot="8100000">
            <a:off x="5372428" y="3702957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66">
            <a:extLst>
              <a:ext uri="{FF2B5EF4-FFF2-40B4-BE49-F238E27FC236}">
                <a16:creationId xmlns:a16="http://schemas.microsoft.com/office/drawing/2014/main" xmlns="" id="{64136ECC-E882-4D1E-8298-06A6A02A6E1A}"/>
              </a:ext>
            </a:extLst>
          </p:cNvPr>
          <p:cNvSpPr/>
          <p:nvPr/>
        </p:nvSpPr>
        <p:spPr>
          <a:xfrm rot="20700000">
            <a:off x="5680336" y="1485367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ounded Rectangle 51">
            <a:extLst>
              <a:ext uri="{FF2B5EF4-FFF2-40B4-BE49-F238E27FC236}">
                <a16:creationId xmlns:a16="http://schemas.microsoft.com/office/drawing/2014/main" xmlns="" id="{B83253D3-E181-4488-9CD9-39D21527F719}"/>
              </a:ext>
            </a:extLst>
          </p:cNvPr>
          <p:cNvSpPr/>
          <p:nvPr/>
        </p:nvSpPr>
        <p:spPr>
          <a:xfrm rot="16200000" flipH="1">
            <a:off x="5668057" y="3981099"/>
            <a:ext cx="636991" cy="5998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="" xmlns:a16="http://schemas.microsoft.com/office/drawing/2014/main" id="{E68FAFEF-70B2-4D99-A40B-BEF11812903E}"/>
              </a:ext>
            </a:extLst>
          </p:cNvPr>
          <p:cNvSpPr txBox="1">
            <a:spLocks/>
          </p:cNvSpPr>
          <p:nvPr/>
        </p:nvSpPr>
        <p:spPr>
          <a:xfrm>
            <a:off x="7024488" y="1668780"/>
            <a:ext cx="4679150" cy="73415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cs typeface="Arial" pitchFamily="34" charset="0"/>
              </a:rPr>
              <a:t>일상으로의 확장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28" name="Text Placeholder 5">
            <a:extLst>
              <a:ext uri="{FF2B5EF4-FFF2-40B4-BE49-F238E27FC236}">
                <a16:creationId xmlns="" xmlns:a16="http://schemas.microsoft.com/office/drawing/2014/main" id="{E68FAFEF-70B2-4D99-A40B-BEF11812903E}"/>
              </a:ext>
            </a:extLst>
          </p:cNvPr>
          <p:cNvSpPr txBox="1">
            <a:spLocks/>
          </p:cNvSpPr>
          <p:nvPr/>
        </p:nvSpPr>
        <p:spPr>
          <a:xfrm>
            <a:off x="7016868" y="4267200"/>
            <a:ext cx="4679150" cy="73415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cs typeface="Arial" pitchFamily="34" charset="0"/>
              </a:rPr>
              <a:t>내 기억을 보조해주는 갤러리 </a:t>
            </a:r>
            <a:r>
              <a:rPr lang="ko-KR" altLang="en-US" sz="2000" b="1" dirty="0" err="1" smtClean="0">
                <a:cs typeface="Arial" pitchFamily="34" charset="0"/>
              </a:rPr>
              <a:t>앱</a:t>
            </a:r>
            <a:endParaRPr lang="ko-KR" altLang="en-US" sz="2000" b="1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632" y="4979003"/>
            <a:ext cx="4267060" cy="36620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1547" y="242508"/>
            <a:ext cx="340941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03</a:t>
            </a:r>
            <a:endParaRPr lang="en-US" altLang="ko-KR" sz="5400" dirty="0" smtClean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Arial" pitchFamily="34" charset="0"/>
            </a:endParaRPr>
          </a:p>
          <a:p>
            <a:r>
              <a:rPr lang="ko-KR" altLang="en-US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기대 효과</a:t>
            </a:r>
            <a:endParaRPr lang="ko-KR" altLang="en-US" sz="5400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Arial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="" xmlns:a16="http://schemas.microsoft.com/office/drawing/2014/main" id="{EDDA7709-5B8A-49CC-B6CC-D33E7362AEB1}"/>
              </a:ext>
            </a:extLst>
          </p:cNvPr>
          <p:cNvSpPr/>
          <p:nvPr/>
        </p:nvSpPr>
        <p:spPr>
          <a:xfrm>
            <a:off x="4688654" y="838200"/>
            <a:ext cx="142426" cy="369871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A3BFAF7-19A5-4947-BF44-A2492274DBFE}"/>
              </a:ext>
            </a:extLst>
          </p:cNvPr>
          <p:cNvSpPr txBox="1"/>
          <p:nvPr/>
        </p:nvSpPr>
        <p:spPr>
          <a:xfrm>
            <a:off x="4838445" y="781772"/>
            <a:ext cx="70030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일상으로의 확장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63440" y="1305342"/>
            <a:ext cx="75285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dirty="0" smtClean="0">
              <a:solidFill>
                <a:srgbClr val="44BECB"/>
              </a:solidFill>
              <a:latin typeface="210 맨발의청춘 B" pitchFamily="18" charset="-127"/>
              <a:ea typeface="210 맨발의청춘 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3200" dirty="0" smtClean="0">
                <a:solidFill>
                  <a:srgbClr val="44BECB"/>
                </a:solidFill>
                <a:latin typeface="210 맨발의청춘 B" pitchFamily="18" charset="-127"/>
                <a:ea typeface="210 맨발의청춘 B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여행 사진에만 국한되는 다른 </a:t>
            </a:r>
            <a:r>
              <a:rPr lang="ko-KR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앱들과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 달리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ea typeface="+mj-ea"/>
            </a:endParaRPr>
          </a:p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 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일상 생활 속 사진이라도 위치 정보만 있으면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ea typeface="+mj-ea"/>
            </a:endParaRPr>
          </a:p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 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얼마든지 정리 가능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ea typeface="+mj-ea"/>
            </a:endParaRPr>
          </a:p>
          <a:p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3200" dirty="0" smtClean="0">
                <a:solidFill>
                  <a:srgbClr val="44BECB"/>
                </a:solidFill>
                <a:latin typeface="210 맨발의청춘 B" pitchFamily="18" charset="-127"/>
                <a:ea typeface="210 맨발의청춘 B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친구와의 약속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애인과의 데이트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강아지와 놀러 간 산책코스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이 모든 일상 속 순간을 지도 위에 정리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endParaRPr lang="en-US" altLang="ko-KR" sz="2000" dirty="0" smtClean="0"/>
          </a:p>
        </p:txBody>
      </p:sp>
      <p:sp>
        <p:nvSpPr>
          <p:cNvPr id="19" name="Teardrop 12">
            <a:extLst>
              <a:ext uri="{FF2B5EF4-FFF2-40B4-BE49-F238E27FC236}">
                <a16:creationId xmlns:a16="http://schemas.microsoft.com/office/drawing/2014/main" xmlns="" id="{025150DA-9D89-481D-B9D6-9F26827E2778}"/>
              </a:ext>
            </a:extLst>
          </p:cNvPr>
          <p:cNvSpPr/>
          <p:nvPr/>
        </p:nvSpPr>
        <p:spPr>
          <a:xfrm rot="8100000">
            <a:off x="10696187" y="5074557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66">
            <a:extLst>
              <a:ext uri="{FF2B5EF4-FFF2-40B4-BE49-F238E27FC236}">
                <a16:creationId xmlns:a16="http://schemas.microsoft.com/office/drawing/2014/main" xmlns="" id="{64136ECC-E882-4D1E-8298-06A6A02A6E1A}"/>
              </a:ext>
            </a:extLst>
          </p:cNvPr>
          <p:cNvSpPr/>
          <p:nvPr/>
        </p:nvSpPr>
        <p:spPr>
          <a:xfrm rot="20700000">
            <a:off x="10999664" y="539442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632" y="4979003"/>
            <a:ext cx="4267060" cy="36620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1547" y="242508"/>
            <a:ext cx="340941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03</a:t>
            </a:r>
            <a:endParaRPr lang="en-US" altLang="ko-KR" sz="5400" dirty="0" smtClean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Arial" pitchFamily="34" charset="0"/>
            </a:endParaRPr>
          </a:p>
          <a:p>
            <a:r>
              <a:rPr lang="ko-KR" altLang="en-US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기대 효과</a:t>
            </a:r>
            <a:endParaRPr lang="ko-KR" altLang="en-US" sz="5400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Arial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="" xmlns:a16="http://schemas.microsoft.com/office/drawing/2014/main" id="{EDDA7709-5B8A-49CC-B6CC-D33E7362AEB1}"/>
              </a:ext>
            </a:extLst>
          </p:cNvPr>
          <p:cNvSpPr/>
          <p:nvPr/>
        </p:nvSpPr>
        <p:spPr>
          <a:xfrm>
            <a:off x="4688654" y="838200"/>
            <a:ext cx="142426" cy="369871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A3BFAF7-19A5-4947-BF44-A2492274DBFE}"/>
              </a:ext>
            </a:extLst>
          </p:cNvPr>
          <p:cNvSpPr txBox="1"/>
          <p:nvPr/>
        </p:nvSpPr>
        <p:spPr>
          <a:xfrm>
            <a:off x="4838445" y="781772"/>
            <a:ext cx="70030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 기억을 보조해주는 갤러리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앱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63440" y="1305342"/>
            <a:ext cx="75285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dirty="0" smtClean="0">
              <a:solidFill>
                <a:srgbClr val="44BECB"/>
              </a:solidFill>
              <a:latin typeface="210 맨발의청춘 B" pitchFamily="18" charset="-127"/>
              <a:ea typeface="210 맨발의청춘 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3200" dirty="0" smtClean="0">
                <a:solidFill>
                  <a:srgbClr val="44BECB"/>
                </a:solidFill>
                <a:latin typeface="210 맨발의청춘 B" pitchFamily="18" charset="-127"/>
                <a:ea typeface="210 맨발의청춘 B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수많은 사진을 모아놓고 일일이 스크롤로 내리지 않아도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ea typeface="+mj-ea"/>
            </a:endParaRPr>
          </a:p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  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과거에 가던 장소들을 지도 위에서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손쉽게 조회 가능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ea typeface="+mj-ea"/>
            </a:endParaRPr>
          </a:p>
          <a:p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3200" dirty="0" smtClean="0">
                <a:solidFill>
                  <a:srgbClr val="44BECB"/>
                </a:solidFill>
                <a:latin typeface="210 맨발의청춘 B" pitchFamily="18" charset="-127"/>
                <a:ea typeface="210 맨발의청춘 B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과거에 갔다 온 식당이나 카페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</a:t>
            </a:r>
          </a:p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여행지 이름은 기억이 안 나는데 사진만 남아 있을 때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지도를 조회해서 직접 위치를 알아낼 수 있어 유용</a:t>
            </a:r>
            <a:endParaRPr lang="en-US" altLang="ko-KR" sz="2000" dirty="0" smtClean="0"/>
          </a:p>
        </p:txBody>
      </p:sp>
      <p:sp>
        <p:nvSpPr>
          <p:cNvPr id="19" name="Teardrop 12">
            <a:extLst>
              <a:ext uri="{FF2B5EF4-FFF2-40B4-BE49-F238E27FC236}">
                <a16:creationId xmlns:a16="http://schemas.microsoft.com/office/drawing/2014/main" xmlns="" id="{025150DA-9D89-481D-B9D6-9F26827E2778}"/>
              </a:ext>
            </a:extLst>
          </p:cNvPr>
          <p:cNvSpPr/>
          <p:nvPr/>
        </p:nvSpPr>
        <p:spPr>
          <a:xfrm rot="8100000">
            <a:off x="10696187" y="5074557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ounded Rectangle 51">
            <a:extLst>
              <a:ext uri="{FF2B5EF4-FFF2-40B4-BE49-F238E27FC236}">
                <a16:creationId xmlns:a16="http://schemas.microsoft.com/office/drawing/2014/main" xmlns="" id="{B83253D3-E181-4488-9CD9-39D21527F719}"/>
              </a:ext>
            </a:extLst>
          </p:cNvPr>
          <p:cNvSpPr/>
          <p:nvPr/>
        </p:nvSpPr>
        <p:spPr>
          <a:xfrm rot="16200000" flipH="1">
            <a:off x="10991817" y="5343149"/>
            <a:ext cx="636991" cy="5998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21"/>
          <p:cNvSpPr/>
          <p:nvPr/>
        </p:nvSpPr>
        <p:spPr>
          <a:xfrm>
            <a:off x="5140869" y="4296065"/>
            <a:ext cx="843767" cy="84376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21"/>
          <p:cNvSpPr/>
          <p:nvPr/>
        </p:nvSpPr>
        <p:spPr>
          <a:xfrm>
            <a:off x="5140869" y="1857665"/>
            <a:ext cx="843767" cy="8437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632" y="4979003"/>
            <a:ext cx="4267060" cy="366207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61547" y="242508"/>
            <a:ext cx="345513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04</a:t>
            </a:r>
            <a:endParaRPr lang="en-US" altLang="ko-KR" sz="5400" dirty="0" smtClean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Arial" pitchFamily="34" charset="0"/>
            </a:endParaRPr>
          </a:p>
          <a:p>
            <a:r>
              <a:rPr lang="ko-KR" altLang="en-US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개발 환경</a:t>
            </a:r>
            <a:endParaRPr lang="ko-KR" altLang="en-US" sz="5400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Arial" pitchFamily="34" charset="0"/>
            </a:endParaRPr>
          </a:p>
        </p:txBody>
      </p:sp>
      <p:sp>
        <p:nvSpPr>
          <p:cNvPr id="27" name="Rectangle 16">
            <a:extLst>
              <a:ext uri="{FF2B5EF4-FFF2-40B4-BE49-F238E27FC236}">
                <a16:creationId xmlns=""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5255580" y="453068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그림 28" descr="android-fla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35880" y="640080"/>
            <a:ext cx="853440" cy="853440"/>
          </a:xfrm>
          <a:prstGeom prst="rect">
            <a:avLst/>
          </a:prstGeom>
        </p:spPr>
      </p:pic>
      <p:sp>
        <p:nvSpPr>
          <p:cNvPr id="34" name="Oval 21"/>
          <p:cNvSpPr/>
          <p:nvPr/>
        </p:nvSpPr>
        <p:spPr>
          <a:xfrm>
            <a:off x="5140869" y="3076865"/>
            <a:ext cx="843767" cy="843767"/>
          </a:xfrm>
          <a:prstGeom prst="ellipse">
            <a:avLst/>
          </a:prstGeom>
          <a:solidFill>
            <a:srgbClr val="32B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ardrop 6">
            <a:extLst>
              <a:ext uri="{FF2B5EF4-FFF2-40B4-BE49-F238E27FC236}">
                <a16:creationId xmlns=""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5357932" y="2036864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172200" y="853440"/>
            <a:ext cx="559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210 맨발의청춘 L" pitchFamily="18" charset="-127"/>
                <a:ea typeface="210 맨발의청춘 L" pitchFamily="18" charset="-127"/>
              </a:rPr>
              <a:t>안드로이드</a:t>
            </a:r>
            <a:r>
              <a:rPr lang="ko-KR" altLang="en-US" sz="2000" dirty="0" smtClean="0">
                <a:latin typeface="210 맨발의청춘 L" pitchFamily="18" charset="-127"/>
                <a:ea typeface="210 맨발의청춘 L" pitchFamily="18" charset="-127"/>
              </a:rPr>
              <a:t> 스튜디오 기반 </a:t>
            </a:r>
            <a:r>
              <a:rPr lang="ko-KR" altLang="en-US" sz="2000" dirty="0" err="1" smtClean="0">
                <a:latin typeface="210 맨발의청춘 L" pitchFamily="18" charset="-127"/>
                <a:ea typeface="210 맨발의청춘 L" pitchFamily="18" charset="-127"/>
              </a:rPr>
              <a:t>어플</a:t>
            </a:r>
            <a:endParaRPr lang="ko-KR" altLang="en-US" sz="20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72200" y="2087880"/>
            <a:ext cx="559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210 맨발의청춘 L" pitchFamily="18" charset="-127"/>
                <a:ea typeface="210 맨발의청춘 L" pitchFamily="18" charset="-127"/>
              </a:rPr>
              <a:t>지도 </a:t>
            </a:r>
            <a:r>
              <a:rPr lang="en-US" altLang="ko-KR" sz="2000" dirty="0" smtClean="0">
                <a:latin typeface="210 맨발의청춘 L" pitchFamily="18" charset="-127"/>
                <a:ea typeface="210 맨발의청춘 L" pitchFamily="18" charset="-127"/>
              </a:rPr>
              <a:t>API (</a:t>
            </a:r>
            <a:r>
              <a:rPr lang="ko-KR" altLang="en-US" sz="2000" dirty="0" err="1" smtClean="0">
                <a:latin typeface="210 맨발의청춘 L" pitchFamily="18" charset="-127"/>
                <a:ea typeface="210 맨발의청춘 L" pitchFamily="18" charset="-127"/>
              </a:rPr>
              <a:t>구글</a:t>
            </a:r>
            <a:r>
              <a:rPr lang="ko-KR" altLang="en-US" sz="20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2000" dirty="0" smtClean="0">
                <a:latin typeface="210 맨발의청춘 L" pitchFamily="18" charset="-127"/>
                <a:ea typeface="210 맨발의청춘 L" pitchFamily="18" charset="-127"/>
              </a:rPr>
              <a:t>/ </a:t>
            </a:r>
            <a:r>
              <a:rPr lang="ko-KR" altLang="en-US" sz="2000" dirty="0" err="1" smtClean="0">
                <a:latin typeface="210 맨발의청춘 L" pitchFamily="18" charset="-127"/>
                <a:ea typeface="210 맨발의청춘 L" pitchFamily="18" charset="-127"/>
              </a:rPr>
              <a:t>네이버</a:t>
            </a:r>
            <a:r>
              <a:rPr lang="ko-KR" altLang="en-US" sz="20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2000" dirty="0" smtClean="0">
                <a:latin typeface="210 맨발의청춘 L" pitchFamily="18" charset="-127"/>
                <a:ea typeface="210 맨발의청춘 L" pitchFamily="18" charset="-127"/>
              </a:rPr>
              <a:t>/ </a:t>
            </a:r>
            <a:r>
              <a:rPr lang="ko-KR" altLang="en-US" sz="2000" dirty="0" smtClean="0">
                <a:latin typeface="210 맨발의청춘 L" pitchFamily="18" charset="-127"/>
                <a:ea typeface="210 맨발의청춘 L" pitchFamily="18" charset="-127"/>
              </a:rPr>
              <a:t>다음 지도</a:t>
            </a:r>
            <a:r>
              <a:rPr lang="en-US" altLang="ko-KR" sz="2000" dirty="0" smtClean="0">
                <a:latin typeface="210 맨발의청춘 L" pitchFamily="18" charset="-127"/>
                <a:ea typeface="210 맨발의청춘 L" pitchFamily="18" charset="-127"/>
              </a:rPr>
              <a:t>)</a:t>
            </a:r>
            <a:endParaRPr lang="ko-KR" altLang="en-US" sz="20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72200" y="3276600"/>
            <a:ext cx="559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210 맨발의청춘 L" pitchFamily="18" charset="-127"/>
                <a:ea typeface="210 맨발의청춘 L" pitchFamily="18" charset="-127"/>
              </a:rPr>
              <a:t>사진 태그 분석을 위한 </a:t>
            </a:r>
            <a:r>
              <a:rPr lang="ko-KR" altLang="en-US" sz="2000" dirty="0" err="1" smtClean="0">
                <a:latin typeface="210 맨발의청춘 L" pitchFamily="18" charset="-127"/>
                <a:ea typeface="210 맨발의청춘 L" pitchFamily="18" charset="-127"/>
              </a:rPr>
              <a:t>빅</a:t>
            </a:r>
            <a:r>
              <a:rPr lang="ko-KR" altLang="en-US" sz="2000" dirty="0" smtClean="0">
                <a:latin typeface="210 맨발의청춘 L" pitchFamily="18" charset="-127"/>
                <a:ea typeface="210 맨발의청춘 L" pitchFamily="18" charset="-127"/>
              </a:rPr>
              <a:t> 데이터 분석</a:t>
            </a:r>
            <a:endParaRPr lang="ko-KR" altLang="en-US" sz="20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72200" y="4511040"/>
            <a:ext cx="559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210 맨발의청춘 L" pitchFamily="18" charset="-127"/>
                <a:ea typeface="210 맨발의청춘 L" pitchFamily="18" charset="-127"/>
              </a:rPr>
              <a:t>사진까지 저장되는 </a:t>
            </a:r>
            <a:r>
              <a:rPr lang="en-US" altLang="ko-KR" sz="2000" dirty="0" smtClean="0">
                <a:latin typeface="210 맨발의청춘 L" pitchFamily="18" charset="-127"/>
                <a:ea typeface="210 맨발의청춘 L" pitchFamily="18" charset="-127"/>
              </a:rPr>
              <a:t>Database </a:t>
            </a:r>
            <a:r>
              <a:rPr lang="ko-KR" altLang="en-US" sz="2000" dirty="0" smtClean="0">
                <a:latin typeface="210 맨발의청춘 L" pitchFamily="18" charset="-127"/>
                <a:ea typeface="210 맨발의청춘 L" pitchFamily="18" charset="-127"/>
              </a:rPr>
              <a:t>구조 </a:t>
            </a:r>
            <a:r>
              <a:rPr lang="ko-KR" altLang="en-US" sz="2000" dirty="0" smtClean="0">
                <a:latin typeface="210 맨발의청춘 L" pitchFamily="18" charset="-127"/>
                <a:ea typeface="210 맨발의청춘 L" pitchFamily="18" charset="-127"/>
              </a:rPr>
              <a:t>구</a:t>
            </a:r>
            <a:r>
              <a:rPr lang="ko-KR" altLang="en-US" sz="2000" dirty="0" smtClean="0">
                <a:latin typeface="210 맨발의청춘 L" pitchFamily="18" charset="-127"/>
                <a:ea typeface="210 맨발의청춘 L" pitchFamily="18" charset="-127"/>
              </a:rPr>
              <a:t>현</a:t>
            </a:r>
            <a:endParaRPr lang="ko-KR" altLang="en-US" sz="20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39" name="Rectangle 7">
            <a:extLst>
              <a:ext uri="{FF2B5EF4-FFF2-40B4-BE49-F238E27FC236}">
                <a16:creationId xmlns="" xmlns:a16="http://schemas.microsoft.com/office/drawing/2014/main" id="{EDDA7709-5B8A-49CC-B6CC-D33E7362AEB1}"/>
              </a:ext>
            </a:extLst>
          </p:cNvPr>
          <p:cNvSpPr/>
          <p:nvPr/>
        </p:nvSpPr>
        <p:spPr>
          <a:xfrm>
            <a:off x="4688654" y="5654040"/>
            <a:ext cx="142426" cy="36987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FA3BFAF7-19A5-4947-BF44-A2492274DBFE}"/>
              </a:ext>
            </a:extLst>
          </p:cNvPr>
          <p:cNvSpPr txBox="1"/>
          <p:nvPr/>
        </p:nvSpPr>
        <p:spPr>
          <a:xfrm>
            <a:off x="4838445" y="5597612"/>
            <a:ext cx="70030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Agile </a:t>
            </a:r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방법론에 의한 제작 예정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34940" y="3017520"/>
            <a:ext cx="2103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1"/>
                </a:solidFill>
              </a:rPr>
              <a:t>#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8769" y="2657241"/>
            <a:ext cx="1405705" cy="1475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1194" y="204557"/>
            <a:ext cx="349382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</a:t>
            </a:r>
          </a:p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54"/>
          <p:cNvGrpSpPr/>
          <p:nvPr/>
        </p:nvGrpSpPr>
        <p:grpSpPr>
          <a:xfrm>
            <a:off x="2832285" y="2528198"/>
            <a:ext cx="6274753" cy="780795"/>
            <a:chOff x="4745820" y="1491808"/>
            <a:chExt cx="6274753" cy="780795"/>
          </a:xfrm>
        </p:grpSpPr>
        <p:sp>
          <p:nvSpPr>
            <p:cNvPr id="61" name="TextBox 60"/>
            <p:cNvSpPr txBox="1"/>
            <p:nvPr/>
          </p:nvSpPr>
          <p:spPr>
            <a:xfrm>
              <a:off x="5895648" y="1695456"/>
              <a:ext cx="512492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b="1" dirty="0" smtClean="0">
                  <a:cs typeface="Arial" pitchFamily="34" charset="0"/>
                </a:rPr>
                <a:t>개발 방향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13" name="Group 5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rgbClr val="32B0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5" name="Group 54"/>
          <p:cNvGrpSpPr/>
          <p:nvPr/>
        </p:nvGrpSpPr>
        <p:grpSpPr>
          <a:xfrm>
            <a:off x="2824665" y="1507118"/>
            <a:ext cx="6274753" cy="780795"/>
            <a:chOff x="4745820" y="1491808"/>
            <a:chExt cx="6274753" cy="780795"/>
          </a:xfrm>
        </p:grpSpPr>
        <p:sp>
          <p:nvSpPr>
            <p:cNvPr id="46" name="TextBox 45"/>
            <p:cNvSpPr txBox="1"/>
            <p:nvPr/>
          </p:nvSpPr>
          <p:spPr>
            <a:xfrm>
              <a:off x="5895648" y="1695456"/>
              <a:ext cx="512492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b="1" dirty="0" smtClean="0">
                  <a:cs typeface="Arial" pitchFamily="34" charset="0"/>
                </a:rPr>
                <a:t>배경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47" name="Group 5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48" name="Oval 5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rgbClr val="44BE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0" name="Group 54"/>
          <p:cNvGrpSpPr/>
          <p:nvPr/>
        </p:nvGrpSpPr>
        <p:grpSpPr>
          <a:xfrm>
            <a:off x="2847525" y="3572138"/>
            <a:ext cx="6274753" cy="780795"/>
            <a:chOff x="4745820" y="1491808"/>
            <a:chExt cx="6274753" cy="780795"/>
          </a:xfrm>
        </p:grpSpPr>
        <p:sp>
          <p:nvSpPr>
            <p:cNvPr id="51" name="TextBox 50"/>
            <p:cNvSpPr txBox="1"/>
            <p:nvPr/>
          </p:nvSpPr>
          <p:spPr>
            <a:xfrm>
              <a:off x="5895648" y="1695456"/>
              <a:ext cx="512492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b="1" dirty="0" smtClean="0">
                  <a:cs typeface="Arial" pitchFamily="34" charset="0"/>
                </a:rPr>
                <a:t>기대 효과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52" name="Group 5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3" name="Oval 5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rgbClr val="44BE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6" name="Group 54"/>
          <p:cNvGrpSpPr/>
          <p:nvPr/>
        </p:nvGrpSpPr>
        <p:grpSpPr>
          <a:xfrm>
            <a:off x="2839905" y="4623698"/>
            <a:ext cx="6274753" cy="780795"/>
            <a:chOff x="4745820" y="1491808"/>
            <a:chExt cx="6274753" cy="780795"/>
          </a:xfrm>
        </p:grpSpPr>
        <p:sp>
          <p:nvSpPr>
            <p:cNvPr id="57" name="TextBox 56"/>
            <p:cNvSpPr txBox="1"/>
            <p:nvPr/>
          </p:nvSpPr>
          <p:spPr>
            <a:xfrm>
              <a:off x="5895648" y="1695456"/>
              <a:ext cx="512492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b="1" dirty="0" smtClean="0">
                  <a:cs typeface="Arial" pitchFamily="34" charset="0"/>
                </a:rPr>
                <a:t>개발 환경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62" name="Group 5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3" name="Oval 5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rgbClr val="32B0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88" name="제목 1"/>
          <p:cNvSpPr txBox="1">
            <a:spLocks/>
          </p:cNvSpPr>
          <p:nvPr/>
        </p:nvSpPr>
        <p:spPr>
          <a:xfrm>
            <a:off x="1362548" y="482896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dirty="0" smtClean="0">
                <a:solidFill>
                  <a:srgbClr val="44BECB"/>
                </a:solidFill>
                <a:latin typeface="210 맨발의청춘 R" pitchFamily="18" charset="-127"/>
                <a:ea typeface="210 맨발의청춘 R" pitchFamily="18" charset="-127"/>
                <a:cs typeface="+mj-cs"/>
              </a:rPr>
              <a:t>Contents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44BECB"/>
              </a:solidFill>
              <a:effectLst/>
              <a:uLnTx/>
              <a:uFillTx/>
              <a:latin typeface="210 맨발의청춘 R" pitchFamily="18" charset="-127"/>
              <a:ea typeface="210 맨발의청춘 R" pitchFamily="18" charset="-127"/>
              <a:cs typeface="+mj-cs"/>
            </a:endParaRPr>
          </a:p>
        </p:txBody>
      </p:sp>
      <p:grpSp>
        <p:nvGrpSpPr>
          <p:cNvPr id="32" name="Group 54"/>
          <p:cNvGrpSpPr/>
          <p:nvPr/>
        </p:nvGrpSpPr>
        <p:grpSpPr>
          <a:xfrm>
            <a:off x="2839905" y="5665725"/>
            <a:ext cx="6274753" cy="780795"/>
            <a:chOff x="4745820" y="1491808"/>
            <a:chExt cx="6274753" cy="780795"/>
          </a:xfrm>
        </p:grpSpPr>
        <p:sp>
          <p:nvSpPr>
            <p:cNvPr id="33" name="TextBox 32"/>
            <p:cNvSpPr txBox="1"/>
            <p:nvPr/>
          </p:nvSpPr>
          <p:spPr>
            <a:xfrm>
              <a:off x="5895648" y="1695456"/>
              <a:ext cx="512492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b="1" dirty="0" smtClean="0">
                  <a:cs typeface="Arial" pitchFamily="34" charset="0"/>
                </a:rPr>
                <a:t>작업 파트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34" name="Group 5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5" name="Oval 5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rgbClr val="44BE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chemeClr val="bg1"/>
                    </a:solidFill>
                    <a:cs typeface="Arial" pitchFamily="34" charset="0"/>
                  </a:rPr>
                  <a:t>05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40333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632" y="4979003"/>
            <a:ext cx="4267060" cy="36620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1547" y="242508"/>
            <a:ext cx="343989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05</a:t>
            </a:r>
            <a:endParaRPr lang="en-US" altLang="ko-KR" sz="5400" dirty="0" smtClean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Arial" pitchFamily="34" charset="0"/>
            </a:endParaRPr>
          </a:p>
          <a:p>
            <a:r>
              <a:rPr lang="ko-KR" altLang="en-US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작업 파트</a:t>
            </a:r>
            <a:endParaRPr lang="ko-KR" altLang="en-US" sz="5400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Arial" pitchFamily="34" charset="0"/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="" xmlns:a16="http://schemas.microsoft.com/office/drawing/2014/main" id="{6B370610-768B-4FF6-A8CD-7548C158FA3E}"/>
              </a:ext>
            </a:extLst>
          </p:cNvPr>
          <p:cNvSpPr txBox="1">
            <a:spLocks/>
          </p:cNvSpPr>
          <p:nvPr/>
        </p:nvSpPr>
        <p:spPr>
          <a:xfrm>
            <a:off x="8711880" y="1996440"/>
            <a:ext cx="2520000" cy="540000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err="1" smtClean="0">
                <a:cs typeface="Arial" pitchFamily="34" charset="0"/>
              </a:rPr>
              <a:t>앱</a:t>
            </a:r>
            <a:endParaRPr lang="en-US" altLang="ko-KR" sz="3200" dirty="0">
              <a:cs typeface="Arial" pitchFamily="34" charset="0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97D321F2-7BC6-4F9A-9C36-AC8FF5293DAF}"/>
              </a:ext>
            </a:extLst>
          </p:cNvPr>
          <p:cNvSpPr txBox="1">
            <a:spLocks/>
          </p:cNvSpPr>
          <p:nvPr/>
        </p:nvSpPr>
        <p:spPr>
          <a:xfrm>
            <a:off x="5404687" y="4314635"/>
            <a:ext cx="2520000" cy="54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>
                <a:cs typeface="Arial" pitchFamily="34" charset="0"/>
              </a:rPr>
              <a:t>서버</a:t>
            </a:r>
            <a:endParaRPr lang="en-US" altLang="ko-KR" sz="3200" dirty="0">
              <a:cs typeface="Arial" pitchFamily="34" charset="0"/>
            </a:endParaRPr>
          </a:p>
        </p:txBody>
      </p:sp>
      <p:cxnSp>
        <p:nvCxnSpPr>
          <p:cNvPr id="12" name="Straight Connector 60">
            <a:extLst>
              <a:ext uri="{FF2B5EF4-FFF2-40B4-BE49-F238E27FC236}">
                <a16:creationId xmlns="" xmlns:a16="http://schemas.microsoft.com/office/drawing/2014/main" id="{EDAEC66A-6E14-48E2-B47A-B3E89B8F17F3}"/>
              </a:ext>
            </a:extLst>
          </p:cNvPr>
          <p:cNvCxnSpPr/>
          <p:nvPr/>
        </p:nvCxnSpPr>
        <p:spPr>
          <a:xfrm>
            <a:off x="5445367" y="5070028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60">
            <a:extLst>
              <a:ext uri="{FF2B5EF4-FFF2-40B4-BE49-F238E27FC236}">
                <a16:creationId xmlns="" xmlns:a16="http://schemas.microsoft.com/office/drawing/2014/main" id="{EDAEC66A-6E14-48E2-B47A-B3E89B8F17F3}"/>
              </a:ext>
            </a:extLst>
          </p:cNvPr>
          <p:cNvCxnSpPr/>
          <p:nvPr/>
        </p:nvCxnSpPr>
        <p:spPr>
          <a:xfrm>
            <a:off x="11175607" y="238948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671560" y="533400"/>
            <a:ext cx="2255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>
                <a:latin typeface="210 맨발의청춘 L" pitchFamily="18" charset="-127"/>
                <a:ea typeface="210 맨발의청춘 L" pitchFamily="18" charset="-127"/>
              </a:rPr>
              <a:t> UX </a:t>
            </a:r>
            <a:r>
              <a:rPr lang="ko-KR" altLang="en-US" sz="2000" dirty="0" smtClean="0">
                <a:latin typeface="210 맨발의청춘 L" pitchFamily="18" charset="-127"/>
                <a:ea typeface="210 맨발의청춘 L" pitchFamily="18" charset="-127"/>
              </a:rPr>
              <a:t>디자인</a:t>
            </a:r>
            <a:endParaRPr lang="en-US" altLang="ko-KR" sz="20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0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0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2000" dirty="0" err="1" smtClean="0">
                <a:latin typeface="210 맨발의청춘 L" pitchFamily="18" charset="-127"/>
                <a:ea typeface="210 맨발의청춘 L" pitchFamily="18" charset="-127"/>
              </a:rPr>
              <a:t>안드로이드</a:t>
            </a:r>
            <a:r>
              <a:rPr lang="ko-KR" altLang="en-US" sz="2000" dirty="0" smtClean="0">
                <a:latin typeface="210 맨발의청춘 L" pitchFamily="18" charset="-127"/>
                <a:ea typeface="210 맨발의청춘 L" pitchFamily="18" charset="-127"/>
              </a:rPr>
              <a:t> 기능</a:t>
            </a:r>
            <a:endParaRPr lang="ko-KR" altLang="en-US" sz="20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23560" y="5325844"/>
            <a:ext cx="2529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>
                <a:latin typeface="210 맨발의청춘 L" pitchFamily="18" charset="-127"/>
                <a:ea typeface="210 맨발의청춘 L" pitchFamily="18" charset="-127"/>
              </a:rPr>
              <a:t> DB</a:t>
            </a:r>
          </a:p>
          <a:p>
            <a:endParaRPr lang="en-US" altLang="ko-KR" sz="20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atin typeface="210 맨발의청춘 L" pitchFamily="18" charset="-127"/>
                <a:ea typeface="210 맨발의청춘 L" pitchFamily="18" charset="-127"/>
              </a:rPr>
              <a:t> 데이터 저장 및 전송</a:t>
            </a:r>
            <a:endParaRPr lang="ko-KR" altLang="en-US" sz="20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5384733" y="3017520"/>
            <a:ext cx="2540067" cy="149352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210 맨발의청춘 L" pitchFamily="18" charset="-127"/>
              <a:ea typeface="210 맨발의청춘 L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  <a:cs typeface="+mn-cs"/>
              </a:rPr>
              <a:t>김준형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210 맨발의청춘 L" pitchFamily="18" charset="-127"/>
              <a:ea typeface="210 맨발의청춘 L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  <a:cs typeface="+mn-cs"/>
              </a:rPr>
              <a:t>천수현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210 맨발의청춘 L" pitchFamily="18" charset="-127"/>
              <a:ea typeface="210 맨발의청춘 L" pitchFamily="18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393680" y="2859514"/>
            <a:ext cx="1706880" cy="147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배경률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신아름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이금택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주유흠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8" name="Oval 37">
            <a:extLst>
              <a:ext uri="{FF2B5EF4-FFF2-40B4-BE49-F238E27FC236}">
                <a16:creationId xmlns=""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0524896" y="4447663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Smiley Face 14">
            <a:extLst>
              <a:ext uri="{FF2B5EF4-FFF2-40B4-BE49-F238E27FC236}">
                <a16:creationId xmlns=""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5489568" y="264057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bye.jpg"/>
          <p:cNvPicPr>
            <a:picLocks noChangeAspect="1"/>
          </p:cNvPicPr>
          <p:nvPr/>
        </p:nvPicPr>
        <p:blipFill>
          <a:blip r:embed="rId2" cstate="print">
            <a:lum bright="50000" contrast="-70000"/>
          </a:blip>
          <a:stretch>
            <a:fillRect/>
          </a:stretch>
        </p:blipFill>
        <p:spPr>
          <a:xfrm>
            <a:off x="4482" y="0"/>
            <a:ext cx="12183036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53560" y="2275424"/>
            <a:ext cx="9144000" cy="2387600"/>
          </a:xfrm>
          <a:solidFill>
            <a:schemeClr val="bg1">
              <a:alpha val="60000"/>
            </a:schemeClr>
          </a:solidFill>
          <a:ln w="635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/>
          <a:p>
            <a:r>
              <a:rPr lang="en-US" altLang="ko-KR" sz="7200" dirty="0" smtClean="0">
                <a:solidFill>
                  <a:schemeClr val="accent5">
                    <a:lumMod val="7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Thank You</a:t>
            </a:r>
            <a:endParaRPr lang="ko-KR" altLang="en-US" sz="7200" dirty="0">
              <a:solidFill>
                <a:schemeClr val="accent5">
                  <a:lumMod val="75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표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165" y="0"/>
            <a:ext cx="784765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24060" y="6217920"/>
            <a:ext cx="262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문화체육관광부</a:t>
            </a:r>
            <a:endParaRPr lang="en-US" altLang="ko-KR" sz="1600" dirty="0" smtClean="0"/>
          </a:p>
          <a:p>
            <a:r>
              <a:rPr lang="en-US" altLang="ko-KR" sz="1600" dirty="0" smtClean="0"/>
              <a:t>2017 </a:t>
            </a:r>
            <a:r>
              <a:rPr lang="ko-KR" altLang="en-US" sz="1600" dirty="0" smtClean="0"/>
              <a:t>국민여행 실태조사</a:t>
            </a:r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KakaoTalk_20190418_18454714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" y="689988"/>
            <a:ext cx="6907530" cy="284569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08660" y="3789462"/>
            <a:ext cx="6096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/>
              <a:t>40.6m</a:t>
            </a:r>
            <a:r>
              <a:rPr lang="ko-KR" altLang="en-US" sz="2400" dirty="0" smtClean="0"/>
              <a:t>개의 게시물을 훨씬 넘는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아직 </a:t>
            </a:r>
            <a:r>
              <a:rPr lang="en-US" altLang="ko-KR" sz="2400" dirty="0" smtClean="0"/>
              <a:t>SNS</a:t>
            </a:r>
            <a:r>
              <a:rPr lang="ko-KR" altLang="en-US" sz="2400" dirty="0" smtClean="0"/>
              <a:t>에 업로드도 하지 못 한 여행과 관련된 수많은 사진들이 스마트 폰 갤러리에 모셔져 있다</a:t>
            </a:r>
            <a:r>
              <a:rPr lang="en-US" altLang="ko-KR" sz="2400" dirty="0" smtClean="0"/>
              <a:t>.</a:t>
            </a:r>
          </a:p>
          <a:p>
            <a:pPr algn="ctr"/>
            <a:r>
              <a:rPr lang="ko-KR" altLang="en-US" sz="2400" dirty="0" smtClean="0"/>
              <a:t>이 </a:t>
            </a:r>
            <a:r>
              <a:rPr lang="ko-KR" altLang="en-US" sz="2400" dirty="0" smtClean="0"/>
              <a:t>사진들을 한 번 정리를 하고 싶은데 이 사진 언제 다 정리할 수 있을까</a:t>
            </a:r>
            <a:r>
              <a:rPr lang="en-US" altLang="ko-KR" sz="2400" dirty="0" smtClean="0"/>
              <a:t>? </a:t>
            </a:r>
          </a:p>
          <a:p>
            <a:endParaRPr lang="en-US" altLang="ko-KR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360920" y="1097280"/>
            <a:ext cx="448056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“ </a:t>
            </a:r>
            <a:r>
              <a:rPr lang="ko-KR" altLang="en-US" sz="2400" dirty="0" smtClean="0"/>
              <a:t>신나게 갔다 온 여행 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사진도 잔뜩 찍었는데 이제 정리하려고 보니 어디서 찍은 사진인 지 잘 모르겠다 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b="1" dirty="0" smtClean="0"/>
              <a:t>사진만 </a:t>
            </a:r>
            <a:r>
              <a:rPr lang="ko-KR" altLang="en-US" sz="2400" b="1" dirty="0" err="1" smtClean="0"/>
              <a:t>업로드하면</a:t>
            </a:r>
            <a:r>
              <a:rPr lang="ko-KR" altLang="en-US" sz="2400" b="1" dirty="0" smtClean="0"/>
              <a:t> 알아서 어디서 찍은 사진인지 알려주면 안 되나 </a:t>
            </a:r>
            <a:r>
              <a:rPr lang="en-US" altLang="ko-KR" sz="2400" b="1" dirty="0" smtClean="0"/>
              <a:t>?</a:t>
            </a:r>
            <a:r>
              <a:rPr lang="en-US" altLang="ko-KR" sz="2400" dirty="0" smtClean="0"/>
              <a:t> ” </a:t>
            </a:r>
          </a:p>
          <a:p>
            <a:r>
              <a:rPr lang="en-US" altLang="ko-KR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“ </a:t>
            </a:r>
            <a:r>
              <a:rPr lang="ko-KR" altLang="en-US" sz="2400" dirty="0" smtClean="0"/>
              <a:t>여행하면서 </a:t>
            </a:r>
            <a:r>
              <a:rPr lang="en-US" altLang="ko-KR" sz="2400" dirty="0" smtClean="0"/>
              <a:t>1 </a:t>
            </a:r>
            <a:r>
              <a:rPr lang="ko-KR" altLang="en-US" sz="2400" dirty="0" smtClean="0"/>
              <a:t>만 보 넘게 걸은 건 만보기가 </a:t>
            </a:r>
            <a:r>
              <a:rPr lang="ko-KR" altLang="en-US" sz="2400" dirty="0" smtClean="0"/>
              <a:t>알려주는데</a:t>
            </a:r>
            <a:endParaRPr lang="en-US" altLang="ko-KR" sz="2400" dirty="0" smtClean="0"/>
          </a:p>
          <a:p>
            <a:r>
              <a:rPr lang="ko-KR" altLang="en-US" sz="2400" b="1" dirty="0" smtClean="0"/>
              <a:t>내가 </a:t>
            </a:r>
            <a:r>
              <a:rPr lang="ko-KR" altLang="en-US" sz="2400" b="1" dirty="0" smtClean="0"/>
              <a:t>도대체 어디를 </a:t>
            </a:r>
            <a:r>
              <a:rPr lang="en-US" altLang="ko-KR" sz="2400" b="1" dirty="0" smtClean="0"/>
              <a:t>1 </a:t>
            </a:r>
            <a:r>
              <a:rPr lang="ko-KR" altLang="en-US" sz="2400" b="1" dirty="0" smtClean="0"/>
              <a:t>만 보나 걸어 다녔는지 도통 알 수가 없다 </a:t>
            </a:r>
            <a:r>
              <a:rPr lang="en-US" altLang="ko-KR" sz="2400" b="1" dirty="0" smtClean="0"/>
              <a:t>. </a:t>
            </a:r>
            <a:r>
              <a:rPr lang="en-US" altLang="ko-KR" sz="2400" dirty="0" smtClean="0"/>
              <a:t>” </a:t>
            </a:r>
            <a:endParaRPr lang="en-US" altLang="ko-KR" sz="2400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892040" y="2034540"/>
            <a:ext cx="66065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rgbClr val="C00000"/>
                </a:solidFill>
                <a:latin typeface="HY궁서B" pitchFamily="18" charset="-127"/>
                <a:ea typeface="HY궁서B" pitchFamily="18" charset="-127"/>
              </a:rPr>
              <a:t>“</a:t>
            </a:r>
          </a:p>
          <a:p>
            <a:pPr algn="r"/>
            <a:endParaRPr lang="en-US" altLang="ko-KR" sz="6600" dirty="0" smtClean="0">
              <a:solidFill>
                <a:srgbClr val="C00000"/>
              </a:solidFill>
              <a:latin typeface="HY궁서B" pitchFamily="18" charset="-127"/>
              <a:ea typeface="HY궁서B" pitchFamily="18" charset="-127"/>
            </a:endParaRPr>
          </a:p>
          <a:p>
            <a:pPr algn="r"/>
            <a:r>
              <a:rPr lang="en-US" altLang="ko-KR" sz="6600" dirty="0" smtClean="0">
                <a:solidFill>
                  <a:srgbClr val="C00000"/>
                </a:solidFill>
                <a:latin typeface="HY궁서B" pitchFamily="18" charset="-127"/>
                <a:ea typeface="HY궁서B" pitchFamily="18" charset="-127"/>
              </a:rPr>
              <a:t>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723900"/>
            <a:ext cx="429768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44BECB"/>
                </a:solidFill>
                <a:latin typeface="210 맨발의청춘 B" pitchFamily="18" charset="-127"/>
                <a:ea typeface="210 맨발의청춘 B" pitchFamily="18" charset="-127"/>
              </a:rPr>
              <a:t>!</a:t>
            </a:r>
          </a:p>
          <a:p>
            <a:r>
              <a:rPr lang="ko-KR" altLang="en-US" sz="2000" dirty="0" smtClean="0"/>
              <a:t>사진만 찍으면 알아서</a:t>
            </a:r>
            <a:endParaRPr lang="en-US" altLang="ko-KR" sz="2000" dirty="0" smtClean="0"/>
          </a:p>
          <a:p>
            <a:r>
              <a:rPr lang="ko-KR" altLang="en-US" sz="2000" dirty="0" smtClean="0"/>
              <a:t>어디서 찍었는지 알려줬음 좋겠어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3200" dirty="0" smtClean="0">
                <a:solidFill>
                  <a:srgbClr val="44BECB"/>
                </a:solidFill>
                <a:latin typeface="210 맨발의청춘 B" pitchFamily="18" charset="-127"/>
                <a:ea typeface="210 맨발의청춘 B" pitchFamily="18" charset="-127"/>
              </a:rPr>
              <a:t>!</a:t>
            </a:r>
            <a:endParaRPr lang="en-US" altLang="ko-KR" sz="3200" dirty="0" smtClean="0"/>
          </a:p>
          <a:p>
            <a:r>
              <a:rPr lang="ko-KR" altLang="en-US" sz="2000" dirty="0" smtClean="0"/>
              <a:t>내가 도대체 어디를</a:t>
            </a:r>
            <a:endParaRPr lang="en-US" altLang="ko-KR" sz="2000" dirty="0" smtClean="0"/>
          </a:p>
          <a:p>
            <a:r>
              <a:rPr lang="en-US" altLang="ko-KR" sz="2000" dirty="0" smtClean="0"/>
              <a:t>1</a:t>
            </a:r>
            <a:r>
              <a:rPr lang="ko-KR" altLang="en-US" sz="2000" dirty="0" smtClean="0"/>
              <a:t>만 보나 걸어 다녔지</a:t>
            </a:r>
            <a:r>
              <a:rPr lang="en-US" altLang="ko-KR" sz="2000" dirty="0" smtClean="0"/>
              <a:t>?</a:t>
            </a:r>
          </a:p>
          <a:p>
            <a:endParaRPr lang="en-US" altLang="ko-KR" sz="2000" dirty="0" smtClean="0"/>
          </a:p>
          <a:p>
            <a:r>
              <a:rPr lang="en-US" altLang="ko-KR" sz="3200" dirty="0" smtClean="0">
                <a:solidFill>
                  <a:srgbClr val="44BECB"/>
                </a:solidFill>
                <a:latin typeface="210 맨발의청춘 B" pitchFamily="18" charset="-127"/>
                <a:ea typeface="210 맨발의청춘 B" pitchFamily="18" charset="-127"/>
              </a:rPr>
              <a:t>!</a:t>
            </a:r>
            <a:endParaRPr lang="en-US" altLang="ko-KR" sz="3200" dirty="0" smtClean="0"/>
          </a:p>
          <a:p>
            <a:r>
              <a:rPr lang="ko-KR" altLang="en-US" sz="2000" dirty="0" smtClean="0"/>
              <a:t>지도를</a:t>
            </a:r>
            <a:r>
              <a:rPr lang="ko-KR" altLang="en-US" sz="2000" dirty="0" smtClean="0"/>
              <a:t> 보면서 확인하기 쉽게</a:t>
            </a:r>
            <a:endParaRPr lang="en-US" altLang="ko-KR" sz="2000" dirty="0" smtClean="0"/>
          </a:p>
          <a:p>
            <a:r>
              <a:rPr lang="ko-KR" altLang="en-US" sz="2000" dirty="0" smtClean="0"/>
              <a:t>지도 위 앨범이 있으면 좋겠어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3200" dirty="0" smtClean="0">
                <a:solidFill>
                  <a:srgbClr val="44BECB"/>
                </a:solidFill>
                <a:latin typeface="210 맨발의청춘 B" pitchFamily="18" charset="-127"/>
                <a:ea typeface="210 맨발의청춘 B" pitchFamily="18" charset="-127"/>
              </a:rPr>
              <a:t>!</a:t>
            </a:r>
            <a:endParaRPr lang="en-US" altLang="ko-KR" sz="3200" dirty="0" smtClean="0"/>
          </a:p>
          <a:p>
            <a:r>
              <a:rPr lang="ko-KR" altLang="en-US" sz="2000" dirty="0" smtClean="0"/>
              <a:t>갔던 장소를 </a:t>
            </a:r>
            <a:r>
              <a:rPr lang="ko-KR" altLang="en-US" sz="2000" dirty="0" err="1" smtClean="0"/>
              <a:t>별점으로</a:t>
            </a:r>
            <a:r>
              <a:rPr lang="ko-KR" altLang="en-US" sz="2000" dirty="0" smtClean="0"/>
              <a:t> 관리해서</a:t>
            </a:r>
            <a:endParaRPr lang="en-US" altLang="ko-KR" sz="2000" dirty="0" smtClean="0"/>
          </a:p>
          <a:p>
            <a:r>
              <a:rPr lang="ko-KR" altLang="en-US" sz="2000" dirty="0" smtClean="0"/>
              <a:t>다음 여행에도 참고하고 싶어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endParaRPr lang="en-US" altLang="ko-KR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074920" y="2811780"/>
            <a:ext cx="6560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C00000"/>
                </a:solidFill>
              </a:rPr>
              <a:t>지도를 중심으로 사진을 정리하면서</a:t>
            </a:r>
            <a:endParaRPr lang="en-US" altLang="ko-KR" sz="2400" b="1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rgbClr val="C00000"/>
                </a:solidFill>
              </a:rPr>
              <a:t>나의 추억과 시간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장소 및 위치까지</a:t>
            </a:r>
            <a:endParaRPr lang="en-US" altLang="ko-KR" sz="2400" b="1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rgbClr val="C00000"/>
                </a:solidFill>
              </a:rPr>
              <a:t>정리해주는 그런 </a:t>
            </a:r>
            <a:r>
              <a:rPr lang="ko-KR" altLang="en-US" sz="2400" b="1" dirty="0" err="1" smtClean="0">
                <a:solidFill>
                  <a:srgbClr val="C00000"/>
                </a:solidFill>
              </a:rPr>
              <a:t>앱이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 필요해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.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632" y="4979003"/>
            <a:ext cx="4267060" cy="36620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1547" y="242508"/>
            <a:ext cx="302655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01</a:t>
            </a:r>
          </a:p>
          <a:p>
            <a:r>
              <a:rPr lang="ko-KR" altLang="en-US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배경</a:t>
            </a:r>
            <a:endParaRPr lang="ko-KR" altLang="en-US" sz="5400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Arial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="" xmlns:a16="http://schemas.microsoft.com/office/drawing/2014/main" id="{EDDA7709-5B8A-49CC-B6CC-D33E7362AEB1}"/>
              </a:ext>
            </a:extLst>
          </p:cNvPr>
          <p:cNvSpPr/>
          <p:nvPr/>
        </p:nvSpPr>
        <p:spPr>
          <a:xfrm>
            <a:off x="4688654" y="838200"/>
            <a:ext cx="142426" cy="369871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A3BFAF7-19A5-4947-BF44-A2492274DBFE}"/>
              </a:ext>
            </a:extLst>
          </p:cNvPr>
          <p:cNvSpPr txBox="1"/>
          <p:nvPr/>
        </p:nvSpPr>
        <p:spPr>
          <a:xfrm>
            <a:off x="4838445" y="781772"/>
            <a:ext cx="59362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기존에 존재하는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앱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63440" y="1305342"/>
            <a:ext cx="72237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2000" dirty="0" smtClean="0"/>
              <a:t>지도 위에 직접 </a:t>
            </a:r>
            <a:r>
              <a:rPr lang="ko-KR" altLang="en-US" sz="2000" dirty="0" err="1" smtClean="0"/>
              <a:t>마커를</a:t>
            </a:r>
            <a:r>
              <a:rPr lang="ko-KR" altLang="en-US" sz="2000" dirty="0" smtClean="0"/>
              <a:t> 저장해서 여행 기록을 저장</a:t>
            </a:r>
            <a:endParaRPr lang="en-US" altLang="ko-KR" sz="2000" dirty="0" smtClean="0"/>
          </a:p>
        </p:txBody>
      </p:sp>
      <p:pic>
        <p:nvPicPr>
          <p:cNvPr id="11" name="그림 10" descr="map not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45380" y="1455420"/>
            <a:ext cx="1295400" cy="1295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29400" y="2286000"/>
            <a:ext cx="42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210 맨발의청춘 L" pitchFamily="18" charset="-127"/>
                <a:ea typeface="210 맨발의청춘 L" pitchFamily="18" charset="-127"/>
              </a:rPr>
              <a:t>[ Map Notes ]</a:t>
            </a:r>
            <a:endParaRPr lang="ko-KR" altLang="en-US" sz="24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1780" y="4564380"/>
            <a:ext cx="42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210 맨발의청춘 L" pitchFamily="18" charset="-127"/>
                <a:ea typeface="210 맨발의청춘 L" pitchFamily="18" charset="-127"/>
              </a:rPr>
              <a:t>[ </a:t>
            </a:r>
            <a:r>
              <a:rPr lang="ko-KR" altLang="en-US" sz="2400" dirty="0" smtClean="0">
                <a:latin typeface="210 맨발의청춘 L" pitchFamily="18" charset="-127"/>
                <a:ea typeface="210 맨발의청춘 L" pitchFamily="18" charset="-127"/>
              </a:rPr>
              <a:t>다오 </a:t>
            </a:r>
            <a:r>
              <a:rPr lang="en-US" altLang="ko-KR" sz="2400" dirty="0" smtClean="0">
                <a:latin typeface="210 맨발의청춘 L" pitchFamily="18" charset="-127"/>
                <a:ea typeface="210 맨발의청춘 L" pitchFamily="18" charset="-127"/>
              </a:rPr>
              <a:t>]</a:t>
            </a:r>
            <a:endParaRPr lang="ko-KR" altLang="en-US" sz="24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18" name="그림 17" descr="da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3950" y="3672840"/>
            <a:ext cx="1405890" cy="140589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655820" y="3606582"/>
            <a:ext cx="72237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2000" dirty="0" smtClean="0"/>
              <a:t>사진을 중심으로 시작되는 여행 기록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3e08cea1aa4dd6df73d6af8ccdc48ec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7600" y="3695700"/>
            <a:ext cx="1404620" cy="1404620"/>
          </a:xfrm>
          <a:prstGeom prst="rect">
            <a:avLst/>
          </a:prstGeom>
        </p:spPr>
      </p:pic>
      <p:pic>
        <p:nvPicPr>
          <p:cNvPr id="10" name="그림 9" descr="1893_1205_05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7280" y="1386840"/>
            <a:ext cx="1493520" cy="149352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632" y="4979003"/>
            <a:ext cx="4267060" cy="36620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1547" y="242508"/>
            <a:ext cx="302655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01</a:t>
            </a:r>
          </a:p>
          <a:p>
            <a:r>
              <a:rPr lang="ko-KR" altLang="en-US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배경</a:t>
            </a:r>
            <a:endParaRPr lang="ko-KR" altLang="en-US" sz="5400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Arial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="" xmlns:a16="http://schemas.microsoft.com/office/drawing/2014/main" id="{EDDA7709-5B8A-49CC-B6CC-D33E7362AEB1}"/>
              </a:ext>
            </a:extLst>
          </p:cNvPr>
          <p:cNvSpPr/>
          <p:nvPr/>
        </p:nvSpPr>
        <p:spPr>
          <a:xfrm>
            <a:off x="4688654" y="838200"/>
            <a:ext cx="142426" cy="369871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A3BFAF7-19A5-4947-BF44-A2492274DBFE}"/>
              </a:ext>
            </a:extLst>
          </p:cNvPr>
          <p:cNvSpPr txBox="1"/>
          <p:nvPr/>
        </p:nvSpPr>
        <p:spPr>
          <a:xfrm>
            <a:off x="4838445" y="781772"/>
            <a:ext cx="59362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기존에 존재하는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앱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63440" y="1305342"/>
            <a:ext cx="72237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2000" dirty="0" smtClean="0"/>
              <a:t>여행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기록을 </a:t>
            </a:r>
            <a:r>
              <a:rPr lang="en-US" altLang="ko-KR" sz="2000" dirty="0" smtClean="0"/>
              <a:t>SNS </a:t>
            </a:r>
            <a:r>
              <a:rPr lang="ko-KR" altLang="en-US" sz="2000" dirty="0" smtClean="0"/>
              <a:t>형태로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기타 스토어와 관련된 볼륨이 큰 </a:t>
            </a:r>
            <a:r>
              <a:rPr lang="ko-KR" altLang="en-US" sz="2000" dirty="0" err="1" smtClean="0"/>
              <a:t>앱</a:t>
            </a:r>
            <a:endParaRPr lang="en-US" altLang="ko-KR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629400" y="2286000"/>
            <a:ext cx="42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210 맨발의청춘 L" pitchFamily="18" charset="-127"/>
                <a:ea typeface="210 맨발의청춘 L" pitchFamily="18" charset="-127"/>
              </a:rPr>
              <a:t>[ </a:t>
            </a:r>
            <a:r>
              <a:rPr lang="ko-KR" altLang="en-US" sz="2400" dirty="0" smtClean="0">
                <a:latin typeface="210 맨발의청춘 L" pitchFamily="18" charset="-127"/>
                <a:ea typeface="210 맨발의청춘 L" pitchFamily="18" charset="-127"/>
              </a:rPr>
              <a:t>여행노트</a:t>
            </a:r>
            <a:r>
              <a:rPr lang="en-US" altLang="ko-KR" sz="2400" dirty="0" smtClean="0">
                <a:latin typeface="210 맨발의청춘 L" pitchFamily="18" charset="-127"/>
                <a:ea typeface="210 맨발의청춘 L" pitchFamily="18" charset="-127"/>
              </a:rPr>
              <a:t> ]</a:t>
            </a:r>
            <a:endParaRPr lang="ko-KR" altLang="en-US" sz="24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1780" y="4518660"/>
            <a:ext cx="42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210 맨발의청춘 L" pitchFamily="18" charset="-127"/>
                <a:ea typeface="210 맨발의청춘 L" pitchFamily="18" charset="-127"/>
              </a:rPr>
              <a:t>[ </a:t>
            </a:r>
            <a:r>
              <a:rPr lang="en-US" altLang="ko-KR" sz="2400" dirty="0" err="1" smtClean="0">
                <a:latin typeface="210 맨발의청춘 L" pitchFamily="18" charset="-127"/>
                <a:ea typeface="210 맨발의청춘 L" pitchFamily="18" charset="-127"/>
              </a:rPr>
              <a:t>Volo</a:t>
            </a:r>
            <a:r>
              <a:rPr lang="ko-KR" altLang="en-US" sz="24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2400" dirty="0" smtClean="0">
                <a:latin typeface="210 맨발의청춘 L" pitchFamily="18" charset="-127"/>
                <a:ea typeface="210 맨발의청춘 L" pitchFamily="18" charset="-127"/>
              </a:rPr>
              <a:t>]</a:t>
            </a:r>
            <a:endParaRPr lang="ko-KR" altLang="en-US" sz="24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55820" y="3606582"/>
            <a:ext cx="72237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2000" dirty="0" smtClean="0"/>
              <a:t>여행에 대한 </a:t>
            </a:r>
            <a:r>
              <a:rPr lang="ko-KR" altLang="en-US" sz="2000" dirty="0" err="1" smtClean="0"/>
              <a:t>블로그</a:t>
            </a:r>
            <a:r>
              <a:rPr lang="ko-KR" altLang="en-US" sz="2000" dirty="0" smtClean="0"/>
              <a:t> 포스트 형태의 </a:t>
            </a:r>
            <a:r>
              <a:rPr lang="ko-KR" altLang="en-US" sz="2000" dirty="0" err="1" smtClean="0"/>
              <a:t>앱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632" y="4979003"/>
            <a:ext cx="4267060" cy="36620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1547" y="242508"/>
            <a:ext cx="302655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01</a:t>
            </a:r>
          </a:p>
          <a:p>
            <a:r>
              <a:rPr lang="ko-KR" altLang="en-US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배경</a:t>
            </a:r>
            <a:endParaRPr lang="ko-KR" altLang="en-US" sz="5400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Arial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="" xmlns:a16="http://schemas.microsoft.com/office/drawing/2014/main" id="{EDDA7709-5B8A-49CC-B6CC-D33E7362AEB1}"/>
              </a:ext>
            </a:extLst>
          </p:cNvPr>
          <p:cNvSpPr/>
          <p:nvPr/>
        </p:nvSpPr>
        <p:spPr>
          <a:xfrm>
            <a:off x="4688654" y="838200"/>
            <a:ext cx="142426" cy="369871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A3BFAF7-19A5-4947-BF44-A2492274DBFE}"/>
              </a:ext>
            </a:extLst>
          </p:cNvPr>
          <p:cNvSpPr txBox="1"/>
          <p:nvPr/>
        </p:nvSpPr>
        <p:spPr>
          <a:xfrm>
            <a:off x="4838445" y="781772"/>
            <a:ext cx="59362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기존에 존재하는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앱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63440" y="1305342"/>
            <a:ext cx="72237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2000" dirty="0" smtClean="0"/>
              <a:t>여행 가기 전에 계획을 세우며 별표 등을 찍어 둘 수 있음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400" dirty="0" smtClean="0">
                <a:solidFill>
                  <a:srgbClr val="FF0000"/>
                </a:solidFill>
                <a:latin typeface="210 맨발의청춘 B" pitchFamily="18" charset="-127"/>
                <a:ea typeface="210 맨발의청춘 B" pitchFamily="18" charset="-127"/>
              </a:rPr>
              <a:t>BUT!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나</a:t>
            </a:r>
            <a:r>
              <a:rPr lang="ko-KR" altLang="en-US" sz="2000" dirty="0" smtClean="0"/>
              <a:t>만의 사진을 따로 해당 장소에 저장하기는 어려움</a:t>
            </a:r>
            <a:endParaRPr lang="en-US" altLang="ko-KR" sz="2000" dirty="0" smtClean="0"/>
          </a:p>
          <a:p>
            <a:r>
              <a:rPr lang="ko-KR" altLang="en-US" sz="2000" dirty="0" smtClean="0"/>
              <a:t>사진을 저장하면 해당 위치를 조회하는 모든 사람들에게</a:t>
            </a:r>
            <a:endParaRPr lang="en-US" altLang="ko-KR" sz="2000" dirty="0" smtClean="0"/>
          </a:p>
          <a:p>
            <a:r>
              <a:rPr lang="ko-KR" altLang="en-US" sz="2000" dirty="0" smtClean="0"/>
              <a:t>나의 사진이 노출되는 구조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endParaRPr lang="en-US" altLang="ko-KR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629400" y="2286000"/>
            <a:ext cx="42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210 맨발의청춘 L" pitchFamily="18" charset="-127"/>
                <a:ea typeface="210 맨발의청춘 L" pitchFamily="18" charset="-127"/>
              </a:rPr>
              <a:t>[ </a:t>
            </a:r>
            <a:r>
              <a:rPr lang="ko-KR" altLang="en-US" sz="2400" dirty="0" err="1" smtClean="0">
                <a:latin typeface="210 맨발의청춘 L" pitchFamily="18" charset="-127"/>
                <a:ea typeface="210 맨발의청춘 L" pitchFamily="18" charset="-127"/>
              </a:rPr>
              <a:t>구글</a:t>
            </a:r>
            <a:r>
              <a:rPr lang="ko-KR" altLang="en-US" sz="2400" dirty="0" smtClean="0">
                <a:latin typeface="210 맨발의청춘 L" pitchFamily="18" charset="-127"/>
                <a:ea typeface="210 맨발의청춘 L" pitchFamily="18" charset="-127"/>
              </a:rPr>
              <a:t> 지도 </a:t>
            </a:r>
            <a:r>
              <a:rPr lang="en-US" altLang="ko-KR" sz="2400" dirty="0" smtClean="0">
                <a:latin typeface="210 맨발의청춘 L" pitchFamily="18" charset="-127"/>
                <a:ea typeface="210 맨발의청춘 L" pitchFamily="18" charset="-127"/>
              </a:rPr>
              <a:t>]</a:t>
            </a:r>
            <a:endParaRPr lang="ko-KR" altLang="en-US" sz="24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16" name="그림 15" descr="990C81335A1876F92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0580" y="1161386"/>
            <a:ext cx="1897380" cy="1856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632" y="4979003"/>
            <a:ext cx="4267060" cy="36620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1547" y="242508"/>
            <a:ext cx="302655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01</a:t>
            </a:r>
          </a:p>
          <a:p>
            <a:r>
              <a:rPr lang="ko-KR" altLang="en-US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배경</a:t>
            </a:r>
            <a:endParaRPr lang="ko-KR" altLang="en-US" sz="5400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Arial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="" xmlns:a16="http://schemas.microsoft.com/office/drawing/2014/main" id="{EDDA7709-5B8A-49CC-B6CC-D33E7362AEB1}"/>
              </a:ext>
            </a:extLst>
          </p:cNvPr>
          <p:cNvSpPr/>
          <p:nvPr/>
        </p:nvSpPr>
        <p:spPr>
          <a:xfrm>
            <a:off x="4688654" y="838200"/>
            <a:ext cx="142426" cy="369871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A3BFAF7-19A5-4947-BF44-A2492274DBFE}"/>
              </a:ext>
            </a:extLst>
          </p:cNvPr>
          <p:cNvSpPr txBox="1"/>
          <p:nvPr/>
        </p:nvSpPr>
        <p:spPr>
          <a:xfrm>
            <a:off x="4838445" y="781772"/>
            <a:ext cx="59362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동기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63440" y="1305342"/>
            <a:ext cx="722376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44BECB"/>
                </a:solidFill>
                <a:latin typeface="210 맨발의청춘 B" pitchFamily="18" charset="-127"/>
                <a:ea typeface="210 맨발의청춘 B" pitchFamily="18" charset="-127"/>
              </a:rPr>
              <a:t>?</a:t>
            </a:r>
            <a:endParaRPr lang="en-US" altLang="ko-KR" sz="3200" dirty="0" smtClean="0">
              <a:solidFill>
                <a:srgbClr val="44BECB"/>
              </a:solidFill>
              <a:latin typeface="210 맨발의청춘 B" pitchFamily="18" charset="-127"/>
              <a:ea typeface="210 맨발의청춘 B" pitchFamily="18" charset="-127"/>
            </a:endParaRPr>
          </a:p>
          <a:p>
            <a:r>
              <a:rPr lang="ko-KR" altLang="en-US" sz="2000" dirty="0" smtClean="0"/>
              <a:t>지도를 기준으로 하는 여행 </a:t>
            </a:r>
            <a:r>
              <a:rPr lang="ko-KR" altLang="en-US" sz="2000" dirty="0" err="1" smtClean="0"/>
              <a:t>앱이</a:t>
            </a:r>
            <a:r>
              <a:rPr lang="ko-KR" altLang="en-US" sz="2000" dirty="0" smtClean="0"/>
              <a:t> 없지는 않지만</a:t>
            </a:r>
            <a:r>
              <a:rPr lang="en-US" altLang="ko-KR" sz="2000" dirty="0" smtClean="0"/>
              <a:t>,</a:t>
            </a:r>
          </a:p>
          <a:p>
            <a:r>
              <a:rPr lang="ko-KR" altLang="en-US" sz="2000" dirty="0" smtClean="0"/>
              <a:t>그 여행 기록도 자동화가 가능하다면</a:t>
            </a:r>
            <a:endParaRPr lang="en-US" altLang="ko-KR" sz="2000" dirty="0" smtClean="0"/>
          </a:p>
          <a:p>
            <a:r>
              <a:rPr lang="ko-KR" altLang="en-US" sz="2000" dirty="0" smtClean="0"/>
              <a:t>좀 더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정리하기 편하지 않을까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</a:p>
          <a:p>
            <a:endParaRPr lang="en-US" altLang="ko-KR" sz="2000" dirty="0" smtClean="0"/>
          </a:p>
          <a:p>
            <a:r>
              <a:rPr lang="en-US" altLang="ko-KR" sz="3200" dirty="0" smtClean="0">
                <a:solidFill>
                  <a:srgbClr val="44BECB"/>
                </a:solidFill>
                <a:latin typeface="210 맨발의청춘 B" pitchFamily="18" charset="-127"/>
                <a:ea typeface="210 맨발의청춘 B" pitchFamily="18" charset="-127"/>
              </a:rPr>
              <a:t>!</a:t>
            </a:r>
            <a:endParaRPr lang="en-US" altLang="ko-KR" sz="3200" dirty="0" smtClean="0">
              <a:solidFill>
                <a:srgbClr val="44BECB"/>
              </a:solidFill>
              <a:latin typeface="210 맨발의청춘 B" pitchFamily="18" charset="-127"/>
              <a:ea typeface="210 맨발의청춘 B" pitchFamily="18" charset="-127"/>
            </a:endParaRPr>
          </a:p>
          <a:p>
            <a:r>
              <a:rPr lang="ko-KR" altLang="en-US" sz="2000" dirty="0" smtClean="0"/>
              <a:t>좀 더 여행 기록을 정리하기 </a:t>
            </a:r>
            <a:r>
              <a:rPr lang="ko-KR" altLang="en-US" sz="2000" b="1" dirty="0" smtClean="0"/>
              <a:t>편한 </a:t>
            </a:r>
            <a:r>
              <a:rPr lang="ko-KR" altLang="en-US" sz="2000" b="1" dirty="0" err="1" smtClean="0"/>
              <a:t>앱</a:t>
            </a:r>
            <a:r>
              <a:rPr lang="ko-KR" altLang="en-US" sz="2000" dirty="0" err="1" smtClean="0"/>
              <a:t>을</a:t>
            </a:r>
            <a:r>
              <a:rPr lang="ko-KR" altLang="en-US" sz="2000" dirty="0" smtClean="0"/>
              <a:t> 쓰고 싶다는 욕구</a:t>
            </a:r>
            <a:endParaRPr lang="en-US" altLang="ko-KR" sz="2000" dirty="0" smtClean="0"/>
          </a:p>
          <a:p>
            <a:r>
              <a:rPr lang="ko-KR" altLang="en-US" sz="2000" dirty="0" smtClean="0"/>
              <a:t>더 나아가서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일상 속 모든 기억이 담긴 사진들이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여행의 한 순간들처럼 느껴질 수 있었으면 좋겠다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algn="ctr"/>
            <a:r>
              <a:rPr lang="en-US" altLang="ko-KR" sz="5400" dirty="0" smtClean="0">
                <a:latin typeface="210 맨발의청춘 R" pitchFamily="18" charset="-127"/>
                <a:ea typeface="210 맨발의청춘 R" pitchFamily="18" charset="-127"/>
              </a:rPr>
              <a:t>LTE!</a:t>
            </a:r>
          </a:p>
          <a:p>
            <a:pPr algn="ctr"/>
            <a:r>
              <a:rPr lang="en-US" altLang="ko-KR" sz="2400" dirty="0" smtClean="0">
                <a:latin typeface="210 맨발의청춘 R" pitchFamily="18" charset="-127"/>
                <a:ea typeface="210 맨발의청춘 R" pitchFamily="18" charset="-127"/>
              </a:rPr>
              <a:t>Let’s Trip Everywhere!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636</Words>
  <Application>Microsoft Office PowerPoint</Application>
  <PresentationFormat>사용자 지정</PresentationFormat>
  <Paragraphs>240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LTE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신아름2 [sinal95]</dc:creator>
  <cp:lastModifiedBy>Cs</cp:lastModifiedBy>
  <cp:revision>153</cp:revision>
  <dcterms:created xsi:type="dcterms:W3CDTF">2019-04-08T14:20:19Z</dcterms:created>
  <dcterms:modified xsi:type="dcterms:W3CDTF">2019-04-18T18:12:02Z</dcterms:modified>
</cp:coreProperties>
</file>