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7"/>
  </p:notesMasterIdLst>
  <p:sldIdLst>
    <p:sldId id="336" r:id="rId2"/>
    <p:sldId id="403" r:id="rId3"/>
    <p:sldId id="413" r:id="rId4"/>
    <p:sldId id="417" r:id="rId5"/>
    <p:sldId id="418" r:id="rId6"/>
    <p:sldId id="446" r:id="rId7"/>
    <p:sldId id="448" r:id="rId8"/>
    <p:sldId id="447" r:id="rId9"/>
    <p:sldId id="450" r:id="rId10"/>
    <p:sldId id="449" r:id="rId11"/>
    <p:sldId id="451" r:id="rId12"/>
    <p:sldId id="452" r:id="rId13"/>
    <p:sldId id="454" r:id="rId14"/>
    <p:sldId id="424" r:id="rId15"/>
    <p:sldId id="425" r:id="rId16"/>
  </p:sldIdLst>
  <p:sldSz cx="12192000" cy="6858000"/>
  <p:notesSz cx="6858000" cy="9144000"/>
  <p:embeddedFontLst>
    <p:embeddedFont>
      <p:font typeface="Sandoll 국대떡볶이 01 Light" panose="020B0600000101010101" pitchFamily="34" charset="-127"/>
      <p:regular r:id="rId18"/>
    </p:embeddedFont>
    <p:embeddedFont>
      <p:font typeface="Sandoll 국대떡볶이 02 Bold" panose="020B0600000101010101" pitchFamily="34" charset="-127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BBA"/>
    <a:srgbClr val="EDABA9"/>
    <a:srgbClr val="A09484"/>
    <a:srgbClr val="D7D2CB"/>
    <a:srgbClr val="EDE3BD"/>
    <a:srgbClr val="FBF4E1"/>
    <a:srgbClr val="D9C475"/>
    <a:srgbClr val="E27774"/>
    <a:srgbClr val="F8ECC9"/>
    <a:srgbClr val="E2D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56183" autoAdjust="0"/>
  </p:normalViewPr>
  <p:slideViewPr>
    <p:cSldViewPr snapToGrid="0">
      <p:cViewPr varScale="1">
        <p:scale>
          <a:sx n="92" d="100"/>
          <a:sy n="92" d="100"/>
        </p:scale>
        <p:origin x="20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defRPr>
            </a:lvl1pPr>
          </a:lstStyle>
          <a:p>
            <a:fld id="{861701F4-AA49-4DE4-84EC-CE0F0253C8EB}" type="datetimeFigureOut">
              <a:rPr lang="ko-KR" altLang="en-US" smtClean="0"/>
              <a:pPr/>
              <a:t>2021-07-02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defRPr>
            </a:lvl1pPr>
          </a:lstStyle>
          <a:p>
            <a:fld id="{D0A2C111-A2C1-4BC9-8267-1E80BD2DD3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7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andoll 국대떡볶이 01 Light" panose="020B0600000101010101" pitchFamily="34" charset="-127"/>
        <a:ea typeface="Sandoll 국대떡볶이 01 Light" panose="020B0600000101010101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andoll 국대떡볶이 01 Light" panose="020B0600000101010101" pitchFamily="34" charset="-127"/>
        <a:ea typeface="Sandoll 국대떡볶이 01 Light" panose="020B0600000101010101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andoll 국대떡볶이 01 Light" panose="020B0600000101010101" pitchFamily="34" charset="-127"/>
        <a:ea typeface="Sandoll 국대떡볶이 01 Light" panose="020B0600000101010101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andoll 국대떡볶이 01 Light" panose="020B0600000101010101" pitchFamily="34" charset="-127"/>
        <a:ea typeface="Sandoll 국대떡볶이 01 Light" panose="020B0600000101010101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andoll 국대떡볶이 01 Light" panose="020B0600000101010101" pitchFamily="34" charset="-127"/>
        <a:ea typeface="Sandoll 국대떡볶이 01 Light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cs typeface="+mn-cs"/>
              </a:rPr>
              <a:t>리그 오브 레전드 챔피언 선택에 따른 승패 예측으로 두번째 섹션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cs typeface="+mn-cs"/>
              </a:rPr>
              <a:t>프로젝트를 발표 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cs typeface="+mn-cs"/>
              </a:rPr>
              <a:t>코드스테이츠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cs typeface="+mn-cs"/>
              </a:rPr>
              <a:t>기 백경렬 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3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위에서 </a:t>
            </a:r>
            <a:r>
              <a:rPr lang="ko-KR" altLang="en-US" dirty="0" err="1" smtClean="0"/>
              <a:t>전처리한</a:t>
            </a:r>
            <a:r>
              <a:rPr lang="ko-KR" altLang="en-US" dirty="0" smtClean="0"/>
              <a:t> 데이터를 첫번째 </a:t>
            </a:r>
            <a:r>
              <a:rPr lang="ko-KR" altLang="en-US" dirty="0" err="1" smtClean="0"/>
              <a:t>데이터셋과</a:t>
            </a:r>
            <a:r>
              <a:rPr lang="ko-KR" altLang="en-US" dirty="0" smtClean="0"/>
              <a:t> 두번째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합쳐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원핫인코딩과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XGBoost</a:t>
            </a:r>
            <a:r>
              <a:rPr lang="ko-KR" altLang="en-US" dirty="0" smtClean="0"/>
              <a:t>를 사용하여 예측한 결과 </a:t>
            </a:r>
            <a:r>
              <a:rPr lang="en-US" altLang="ko-KR" dirty="0" smtClean="0"/>
              <a:t>64%</a:t>
            </a:r>
            <a:r>
              <a:rPr lang="ko-KR" altLang="en-US" dirty="0" smtClean="0"/>
              <a:t>로 승패를 맞췄으며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베이스 모델과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첫번째 데이터 셋만으로 예측을 한 결과보다 무려 </a:t>
            </a:r>
            <a:r>
              <a:rPr lang="en-US" altLang="ko-KR" dirty="0" smtClean="0"/>
              <a:t>14%</a:t>
            </a:r>
            <a:r>
              <a:rPr lang="ko-KR" altLang="en-US" dirty="0" smtClean="0"/>
              <a:t> 더 높은 정확도로 승패를 예측을 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13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모델에 승패에 가장 영향을 많이 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개의 챔피언을 찾아보았습니다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럭스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케이틀린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이즈리얼을</a:t>
            </a:r>
            <a:r>
              <a:rPr lang="ko-KR" altLang="en-US" baseline="0" dirty="0" smtClean="0"/>
              <a:t> 선택했을 때 </a:t>
            </a:r>
            <a:r>
              <a:rPr lang="ko-KR" altLang="en-US" baseline="0" dirty="0" err="1" smtClean="0"/>
              <a:t>게임승리에</a:t>
            </a:r>
            <a:r>
              <a:rPr lang="ko-KR" altLang="en-US" baseline="0" dirty="0" smtClean="0"/>
              <a:t> 영향을 주는 가중치가 높아졌고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다이에나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카서스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트위스트페이트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코르키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엘리스를</a:t>
            </a:r>
            <a:r>
              <a:rPr lang="ko-KR" altLang="en-US" baseline="0" dirty="0" smtClean="0"/>
              <a:t> 선택했을 때 패배에 가중치를 주어 예측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승에 영향을 많이 </a:t>
            </a:r>
            <a:r>
              <a:rPr lang="ko-KR" altLang="en-US" dirty="0" smtClean="0"/>
              <a:t>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럭스와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케이틀린을</a:t>
            </a:r>
            <a:r>
              <a:rPr lang="ko-KR" altLang="en-US" dirty="0" smtClean="0"/>
              <a:t> 선택했을 때의 승률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케이틀린만</a:t>
            </a:r>
            <a:r>
              <a:rPr lang="ko-KR" altLang="en-US" dirty="0" smtClean="0"/>
              <a:t> 선택 되었을 때는 </a:t>
            </a:r>
            <a:r>
              <a:rPr lang="en-US" altLang="ko-KR" dirty="0" smtClean="0"/>
              <a:t>54</a:t>
            </a:r>
            <a:r>
              <a:rPr lang="ko-KR" altLang="en-US" dirty="0" smtClean="0"/>
              <a:t>퍼센트의 승률을 가지고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챔피언이 다 선택 되었을 때는 </a:t>
            </a:r>
            <a:r>
              <a:rPr lang="en-US" altLang="ko-KR" dirty="0" smtClean="0"/>
              <a:t>55.3</a:t>
            </a:r>
            <a:r>
              <a:rPr lang="ko-KR" altLang="en-US" dirty="0" smtClean="0"/>
              <a:t>퍼센트의 </a:t>
            </a:r>
            <a:r>
              <a:rPr lang="ko-KR" altLang="en-US" dirty="0" smtClean="0"/>
              <a:t>승</a:t>
            </a:r>
            <a:r>
              <a:rPr lang="ko-KR" altLang="en-US" dirty="0" smtClean="0"/>
              <a:t>률을 가집니다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둘다 선택 되지 않았을 때는 </a:t>
            </a:r>
            <a:r>
              <a:rPr lang="en-US" altLang="ko-KR" dirty="0" smtClean="0"/>
              <a:t>49.9</a:t>
            </a:r>
            <a:r>
              <a:rPr lang="ko-KR" altLang="en-US" dirty="0" smtClean="0"/>
              <a:t>퍼센트 확률의 승률을 가지는 것을 보면 두 챔피언을 선택하는게 승에 영향을 더 많이 미치는 것으로 확인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9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승패에 영향을 주는 챔피언을 골라 봤습니다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카타리나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젝스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드레이븐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이즈리얼은</a:t>
            </a:r>
            <a:r>
              <a:rPr lang="ko-KR" altLang="en-US" dirty="0" smtClean="0"/>
              <a:t> 승과 패에 어느정도 영향을 미치</a:t>
            </a:r>
            <a:r>
              <a:rPr lang="ko-KR" altLang="en-US" baseline="0" dirty="0" smtClean="0"/>
              <a:t>는 챔피언으로 확인되었습니다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위의 영향력에 따라 경기</a:t>
            </a:r>
            <a:r>
              <a:rPr lang="ko-KR" altLang="en-US" baseline="0" dirty="0" smtClean="0"/>
              <a:t>에 따른</a:t>
            </a:r>
            <a:r>
              <a:rPr lang="ko-KR" altLang="en-US" dirty="0" smtClean="0"/>
              <a:t> 분석을 해 보았습니다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경기의 경우 나미가 있다는 것이 승에 요인을 주었지만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리신과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나르가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진이 없다는 이유로 패배를 예측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데이터들로 예측해본 결과 챔피언의 선택에 따라서도 승패가 어느정도 결정됨을 확인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추가적으로 게임 내에서 구입한 아이템에 따른 승패도 예측을 해보고 싶었지만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시간이 부족하여 여기까지 분석 후 발표를 마치겠습니다 </a:t>
            </a:r>
            <a:r>
              <a:rPr lang="en-US" altLang="ko-KR" baseline="0" dirty="0" smtClean="0"/>
              <a:t>!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</a:t>
            </a:r>
            <a:r>
              <a:rPr lang="ko-KR" altLang="en-US" dirty="0" smtClean="0"/>
              <a:t>외 질문이 있으면 메일로 보내주시면 답변해 드리겠습니다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35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이상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코드스테이츠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백경렬의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데이터 분석을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마치겠습니다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감사합니다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Sandoll 국대떡볶이 01 Light" panose="020B0600000101010101" pitchFamily="34" charset="-127"/>
                <a:ea typeface="Sandoll 국대떡볶이 01 Light" panose="020B0600000101010101" pitchFamily="34" charset="-127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Sandoll 국대떡볶이 01 Light" panose="020B0600000101010101" pitchFamily="34" charset="-127"/>
              <a:ea typeface="Sandoll 국대떡볶이 01 Light" panose="020B0600000101010101" pitchFamily="34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5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발표의 목차는 </a:t>
            </a:r>
            <a:r>
              <a:rPr lang="ko-KR" altLang="en-US" dirty="0" smtClean="0"/>
              <a:t>데이터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베이스라인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모델 분석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Q &amp; A </a:t>
            </a:r>
            <a:r>
              <a:rPr lang="ko-KR" altLang="en-US" baseline="0" dirty="0" smtClean="0"/>
              <a:t>로 이루어져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4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첫번째로 데이터의 선정과 데이터 셋을 선택한 이유에 대해 알아보겠습니다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23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cs typeface="+mn-cs"/>
              </a:rPr>
              <a:t>롤에 관한 데이터를 찾는 도중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 챔피언 선택에 대한 승패 데이터가 있기에 챔피언 선택에서부터 승패가 어느정도 결정이 되는지 확인해보기 위해 위의 데이터를 선정 하였습니다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 smtClean="0">
              <a:solidFill>
                <a:schemeClr val="tx1"/>
              </a:solidFill>
              <a:effectLst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첫번째로 찾은 데이터는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150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개의 챔피언 중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Team1, Team2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에 각각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5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개의 챔피언 선택 한 후 어느 팀이 승리하는지를 담은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cs typeface="+mn-cs"/>
              </a:rPr>
              <a:t>데이터고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 smtClean="0">
              <a:solidFill>
                <a:schemeClr val="tx1"/>
              </a:solidFill>
              <a:effectLst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이 데이터만으로는 유의미한 결과가 나오지 않기에 각 챔피언의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cs typeface="+mn-cs"/>
              </a:rPr>
              <a:t>역할군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cs typeface="+mn-cs"/>
              </a:rPr>
              <a:t>어쎄신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파이터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메이지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cs typeface="+mn-cs"/>
              </a:rPr>
              <a:t>마크맨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서포터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탱커로 이루어진 데이터를 추가로 넣었습니다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2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타겟에 따른 베이스라인을 구축해보겠습니다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74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/>
              <a:t>이번 프로젝트의 타겟은 승 패를 </a:t>
            </a:r>
            <a:r>
              <a:rPr lang="en-US" altLang="ko-KR" dirty="0" smtClean="0"/>
              <a:t>0, 1</a:t>
            </a:r>
            <a:r>
              <a:rPr lang="ko-KR" altLang="en-US" dirty="0" smtClean="0"/>
              <a:t>로 분류한 값들을 타겟으로 설정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셋 안의 승이 </a:t>
            </a:r>
            <a:r>
              <a:rPr lang="en-US" altLang="ko-KR" dirty="0" smtClean="0"/>
              <a:t>17466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패가</a:t>
            </a:r>
            <a:r>
              <a:rPr lang="en-US" altLang="ko-KR" baseline="0" dirty="0" smtClean="0"/>
              <a:t> 17212 </a:t>
            </a:r>
            <a:r>
              <a:rPr lang="ko-KR" altLang="en-US" baseline="0" dirty="0" smtClean="0"/>
              <a:t>번으로 승이 조금 더 많습니다</a:t>
            </a:r>
            <a:r>
              <a:rPr lang="en-US" altLang="ko-KR" baseline="0" dirty="0" smtClean="0"/>
              <a:t>. </a:t>
            </a:r>
          </a:p>
          <a:p>
            <a:pPr fontAlgn="base" latinLnBrk="1"/>
            <a:endParaRPr lang="en-US" altLang="ko-KR" baseline="0" dirty="0" smtClean="0"/>
          </a:p>
          <a:p>
            <a:pPr fontAlgn="base" latinLnBrk="1"/>
            <a:r>
              <a:rPr lang="ko-KR" altLang="en-US" baseline="0" dirty="0" smtClean="0"/>
              <a:t>승을 기준으로 베이스 라인을 구축하여 모두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예측 했을 때 정확도를 확인해본 결과 트레이닝 정확도는 </a:t>
            </a:r>
            <a:r>
              <a:rPr lang="en-US" altLang="ko-KR" baseline="0" dirty="0" smtClean="0"/>
              <a:t>50.3 % </a:t>
            </a:r>
            <a:r>
              <a:rPr lang="ko-KR" altLang="en-US" baseline="0" dirty="0" smtClean="0"/>
              <a:t>가 나왔습니다</a:t>
            </a:r>
            <a:r>
              <a:rPr lang="en-US" altLang="ko-KR" baseline="0" dirty="0" smtClean="0"/>
              <a:t>.</a:t>
            </a:r>
          </a:p>
          <a:p>
            <a:pPr fontAlgn="base" latinLnBrk="1"/>
            <a:endParaRPr lang="en-US" altLang="ko-KR" baseline="0" dirty="0" smtClean="0"/>
          </a:p>
          <a:p>
            <a:pPr fontAlgn="base" latinLnBrk="1"/>
            <a:r>
              <a:rPr lang="ko-KR" altLang="en-US" baseline="0" dirty="0" smtClean="0"/>
              <a:t>이 모델보다 더 좋은 결과를 도출 해내면 우리가 선택한 데이터들이 어느정도 승패에 영향이 있음을 알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35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모델에 따른 결과들</a:t>
            </a:r>
            <a:r>
              <a:rPr lang="ko-KR" altLang="en-US" baseline="0" dirty="0" smtClean="0"/>
              <a:t>을 보도록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28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두번째 데이터 셋을 추가 하지 않고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150</a:t>
            </a:r>
            <a:r>
              <a:rPr lang="ko-KR" altLang="en-US" dirty="0" smtClean="0"/>
              <a:t>개의 챔피언 중 팀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챔피언을 선택했을 때 승 패를 예측 하는 모델을 만들어 테스트 해봤습니다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랜덤포레스트를</a:t>
            </a:r>
            <a:r>
              <a:rPr lang="ko-KR" altLang="en-US" dirty="0" smtClean="0"/>
              <a:t> 사용하였고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랜더마이즈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시브이로</a:t>
            </a:r>
            <a:r>
              <a:rPr lang="ko-KR" altLang="en-US" dirty="0" smtClean="0"/>
              <a:t> 최적화 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베이스 라인 모델보단 정확도가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퍼센트 올랐지만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이정도 예측으로는 별로 의미가 없어 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데이터가 너무 단조로운 탓이 아닐까 싶어 추가 데이터를 가져와 첫번째 데이터와 합쳐 다시 진행해 보았습니다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43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첫번째 데이터와 두번째 데이터를 같은 곳에서 받아온 것이 </a:t>
            </a:r>
            <a:r>
              <a:rPr lang="ko-KR" altLang="en-US" dirty="0" err="1" smtClean="0"/>
              <a:t>아니여서</a:t>
            </a:r>
            <a:r>
              <a:rPr lang="ko-KR" altLang="en-US" dirty="0" smtClean="0"/>
              <a:t> 챔피언을 부르는 명칭이 차이가 있어서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오공을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몽키킹으로</a:t>
            </a:r>
            <a:r>
              <a:rPr lang="ko-KR" altLang="en-US" baseline="0" dirty="0" smtClean="0"/>
              <a:t> 수정 하였고</a:t>
            </a:r>
            <a:r>
              <a:rPr lang="en-US" altLang="ko-KR" baseline="0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표기에도 따옴표나 중간 </a:t>
            </a:r>
            <a:r>
              <a:rPr lang="ko-KR" altLang="en-US" dirty="0" err="1" smtClean="0"/>
              <a:t>중간</a:t>
            </a:r>
            <a:r>
              <a:rPr lang="ko-KR" altLang="en-US" dirty="0" smtClean="0"/>
              <a:t> 공백의 차이가 있어서 이를 수정 해주었습니다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새로 업데이트 된 챔피언들이 두번째 데이터셋에는 추가가 되어 있지 않아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릴리아와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요네를</a:t>
            </a:r>
            <a:r>
              <a:rPr lang="ko-KR" altLang="en-US" dirty="0" smtClean="0"/>
              <a:t> 추가해주었습니다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역할군도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릴리아는</a:t>
            </a:r>
            <a:r>
              <a:rPr lang="ko-KR" altLang="en-US" dirty="0" smtClean="0"/>
              <a:t> 메이지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서포터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요네는</a:t>
            </a:r>
            <a:r>
              <a:rPr lang="ko-KR" altLang="en-US" dirty="0" smtClean="0"/>
              <a:t> 파이터 </a:t>
            </a:r>
            <a:r>
              <a:rPr lang="ko-KR" altLang="en-US" dirty="0" err="1" smtClean="0"/>
              <a:t>어쌔신으로</a:t>
            </a:r>
            <a:r>
              <a:rPr lang="ko-KR" altLang="en-US" dirty="0" smtClean="0"/>
              <a:t> 추가를 해주었습니다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2C111-A2C1-4BC9-8267-1E80BD2DD3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32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andoll 국대떡볶이 02 Bold" panose="020B0600000101010101" pitchFamily="34" charset="-127"/>
                <a:ea typeface="Sandoll 국대떡볶이 01 Light" panose="020B0600000101010101" pitchFamily="34" charset="-127"/>
              </a:defRPr>
            </a:lvl1pPr>
          </a:lstStyle>
          <a:p>
            <a:fld id="{81EA8B20-230B-449E-A874-506EFC34ACF9}" type="datetimeFigureOut">
              <a:rPr lang="ko-KR" altLang="en-US" smtClean="0"/>
              <a:pPr/>
              <a:t>2021-07-02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andoll 국대떡볶이 02 Bold" panose="020B0600000101010101" pitchFamily="34" charset="-127"/>
                <a:ea typeface="Sandoll 국대떡볶이 01 Light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andoll 국대떡볶이 02 Bold" panose="020B0600000101010101" pitchFamily="34" charset="-127"/>
                <a:ea typeface="Sandoll 국대떡볶이 01 Light" panose="020B0600000101010101" pitchFamily="34" charset="-127"/>
              </a:defRPr>
            </a:lvl1pPr>
          </a:lstStyle>
          <a:p>
            <a:fld id="{9BA23A0C-8593-4F33-8064-84CD54B0C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andoll 국대떡볶이 01 Light" panose="020B0600000101010101" pitchFamily="34" charset="-127"/>
          <a:ea typeface="Sandoll 국대떡볶이 01 Light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andoll 국대떡볶이 02 Bold" panose="020B0600000101010101" pitchFamily="34" charset="-127"/>
          <a:ea typeface="Sandoll 국대떡볶이 01 Light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doll 국대떡볶이 02 Bold" panose="020B0600000101010101" pitchFamily="34" charset="-127"/>
          <a:ea typeface="Sandoll 국대떡볶이 01 Light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andoll 국대떡볶이 02 Bold" panose="020B0600000101010101" pitchFamily="34" charset="-127"/>
          <a:ea typeface="Sandoll 국대떡볶이 01 Light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국대떡볶이 02 Bold" panose="020B0600000101010101" pitchFamily="34" charset="-127"/>
          <a:ea typeface="Sandoll 국대떡볶이 01 Light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andoll 국대떡볶이 02 Bold" panose="020B0600000101010101" pitchFamily="34" charset="-127"/>
          <a:ea typeface="Sandoll 국대떡볶이 01 Light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-35801" y="2180716"/>
            <a:ext cx="12263614" cy="190821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League of Legends </a:t>
            </a:r>
            <a:r>
              <a:rPr lang="ko-KR" altLang="en-US" sz="5000" b="1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선택</a:t>
            </a:r>
            <a:r>
              <a:rPr lang="ko-KR" altLang="en-US" sz="5000" b="1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에 따른 승패 예측</a:t>
            </a:r>
            <a:endParaRPr lang="en-US" altLang="ko-KR" sz="5000" b="1" dirty="0" smtClean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algn="ctr"/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algn="ctr"/>
            <a:r>
              <a:rPr lang="en-US" altLang="ko-KR" sz="4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SECTION</a:t>
            </a:r>
            <a:r>
              <a:rPr lang="ko-KR" altLang="en-US" sz="4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r>
              <a:rPr lang="en-US" altLang="ko-KR" sz="4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Ⅱ</a:t>
            </a:r>
            <a:r>
              <a:rPr lang="en-US" altLang="ko-KR" sz="4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r>
              <a:rPr lang="en-US" altLang="ko-KR" sz="44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Project</a:t>
            </a:r>
            <a:endParaRPr lang="ko-KR" altLang="en-US" sz="4400" dirty="0">
              <a:solidFill>
                <a:srgbClr val="A09484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2682251" y="4714130"/>
            <a:ext cx="682751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코드 </a:t>
            </a:r>
            <a:r>
              <a:rPr lang="ko-KR" altLang="en-US" sz="3200" dirty="0" err="1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스테이츠</a:t>
            </a:r>
            <a:r>
              <a:rPr lang="ko-KR" altLang="en-US" sz="32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AI </a:t>
            </a:r>
            <a:r>
              <a:rPr lang="ko-KR" altLang="en-US" sz="32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부트캠프 </a:t>
            </a:r>
            <a:r>
              <a:rPr lang="en-US" altLang="ko-KR" sz="32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3</a:t>
            </a:r>
            <a:r>
              <a:rPr lang="ko-KR" altLang="en-US" sz="32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기 </a:t>
            </a:r>
            <a:r>
              <a:rPr lang="ko-KR" altLang="en-US" sz="3200" dirty="0" err="1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백경렬</a:t>
            </a:r>
            <a:endParaRPr lang="en-US" altLang="ko-KR" sz="3200" dirty="0">
              <a:solidFill>
                <a:srgbClr val="A09484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C8CA20-B24A-4248-8EA3-A64B400CAC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A18D83-1018-4F49-A9E8-19BA72B74DA0}"/>
              </a:ext>
            </a:extLst>
          </p:cNvPr>
          <p:cNvCxnSpPr>
            <a:cxnSpLocks/>
          </p:cNvCxnSpPr>
          <p:nvPr/>
        </p:nvCxnSpPr>
        <p:spPr>
          <a:xfrm>
            <a:off x="2959100" y="4509253"/>
            <a:ext cx="6273800" cy="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832673" y="518036"/>
            <a:ext cx="252665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&lt; </a:t>
            </a:r>
            <a:r>
              <a:rPr lang="ko-KR" altLang="en-US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모델 </a:t>
            </a:r>
            <a:r>
              <a:rPr lang="ko-KR" altLang="en-US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정확도 </a:t>
            </a:r>
            <a:r>
              <a:rPr lang="en-US" altLang="ko-KR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&gt;</a:t>
            </a:r>
            <a:endParaRPr lang="ko-KR" altLang="en-US" sz="28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2" y="1559292"/>
            <a:ext cx="6278761" cy="41747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853" y="2405688"/>
            <a:ext cx="4717042" cy="24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3692938" y="518036"/>
            <a:ext cx="480612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&lt; </a:t>
            </a:r>
            <a:r>
              <a:rPr lang="ko-KR" altLang="en-US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승패에 영향을 주는 </a:t>
            </a:r>
            <a:r>
              <a:rPr lang="ko-KR" altLang="en-US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r>
              <a:rPr lang="ko-KR" altLang="en-US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챔피언 </a:t>
            </a:r>
            <a:r>
              <a:rPr lang="en-US" altLang="ko-KR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&gt;</a:t>
            </a:r>
            <a:endParaRPr lang="ko-KR" altLang="en-US" sz="28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22" y="1383178"/>
            <a:ext cx="3786881" cy="4273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307" y="1559292"/>
            <a:ext cx="3996174" cy="41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587573" y="424518"/>
            <a:ext cx="370165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&lt; </a:t>
            </a:r>
            <a:r>
              <a:rPr lang="ko-KR" altLang="en-US" sz="2800" dirty="0" err="1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럭스</a:t>
            </a:r>
            <a:r>
              <a:rPr lang="en-US" altLang="ko-KR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, </a:t>
            </a:r>
            <a:r>
              <a:rPr lang="ko-KR" altLang="en-US" sz="2800" dirty="0" err="1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케이틀린</a:t>
            </a:r>
            <a:r>
              <a:rPr lang="ko-KR" altLang="en-US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r>
              <a:rPr lang="ko-KR" altLang="en-US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승률 </a:t>
            </a:r>
            <a:r>
              <a:rPr lang="en-US" altLang="ko-KR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&gt;</a:t>
            </a:r>
            <a:endParaRPr lang="ko-KR" altLang="en-US" sz="28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55" y="947738"/>
            <a:ext cx="5237923" cy="54322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096" y="424518"/>
            <a:ext cx="5748822" cy="28114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33" y="3429000"/>
            <a:ext cx="5748822" cy="29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56" y="5174688"/>
            <a:ext cx="9705975" cy="1343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55" y="1088239"/>
            <a:ext cx="6296890" cy="3935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832673" y="414127"/>
            <a:ext cx="252665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&lt; </a:t>
            </a:r>
            <a:r>
              <a:rPr lang="ko-KR" altLang="en-US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특성 </a:t>
            </a:r>
            <a:r>
              <a:rPr lang="ko-KR" altLang="en-US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중요도 </a:t>
            </a:r>
            <a:r>
              <a:rPr lang="en-US" altLang="ko-KR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&gt;</a:t>
            </a:r>
            <a:endParaRPr lang="ko-KR" altLang="en-US" sz="28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2743159" y="1759937"/>
            <a:ext cx="6705683" cy="264687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Q </a:t>
            </a:r>
            <a:r>
              <a:rPr lang="en-US" altLang="ko-KR" sz="16600" b="1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&amp;</a:t>
            </a:r>
            <a:r>
              <a:rPr lang="en-US" altLang="ko-KR" sz="16600" b="1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A</a:t>
            </a:r>
            <a:endParaRPr lang="ko-KR" altLang="en-US" sz="16600" b="1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C8CA20-B24A-4248-8EA3-A64B400CAC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A18D83-1018-4F49-A9E8-19BA72B74DA0}"/>
              </a:ext>
            </a:extLst>
          </p:cNvPr>
          <p:cNvCxnSpPr>
            <a:cxnSpLocks/>
          </p:cNvCxnSpPr>
          <p:nvPr/>
        </p:nvCxnSpPr>
        <p:spPr>
          <a:xfrm>
            <a:off x="2572853" y="4522505"/>
            <a:ext cx="7046291" cy="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2533836" y="2445388"/>
            <a:ext cx="7124323" cy="156966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C8CA20-B24A-4248-8EA3-A64B400CAC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sp>
        <p:nvSpPr>
          <p:cNvPr id="3" name="하트 2">
            <a:extLst>
              <a:ext uri="{FF2B5EF4-FFF2-40B4-BE49-F238E27FC236}">
                <a16:creationId xmlns:a16="http://schemas.microsoft.com/office/drawing/2014/main" id="{E1516081-C94E-47A9-9A95-4F7FA8576FE4}"/>
              </a:ext>
            </a:extLst>
          </p:cNvPr>
          <p:cNvSpPr/>
          <p:nvPr/>
        </p:nvSpPr>
        <p:spPr>
          <a:xfrm>
            <a:off x="5605666" y="4276406"/>
            <a:ext cx="980661" cy="702365"/>
          </a:xfrm>
          <a:prstGeom prst="heart">
            <a:avLst/>
          </a:prstGeom>
          <a:solidFill>
            <a:srgbClr val="EDA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6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2568912" y="1460484"/>
            <a:ext cx="622959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Table of </a:t>
            </a:r>
            <a:r>
              <a:rPr lang="en-US" altLang="ko-KR" sz="5400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Contents</a:t>
            </a:r>
            <a:endParaRPr lang="ko-KR" altLang="en-US" sz="54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A80212-C367-419D-B509-6DFC0A102272}"/>
              </a:ext>
            </a:extLst>
          </p:cNvPr>
          <p:cNvGrpSpPr/>
          <p:nvPr/>
        </p:nvGrpSpPr>
        <p:grpSpPr>
          <a:xfrm>
            <a:off x="1409354" y="3500037"/>
            <a:ext cx="1686680" cy="1289338"/>
            <a:chOff x="1016157" y="3179144"/>
            <a:chExt cx="1686680" cy="128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1414504" y="3179144"/>
              <a:ext cx="889987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EDABA9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01</a:t>
              </a:r>
              <a:endParaRPr lang="ko-KR" altLang="en-US" sz="4800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1016157" y="4006817"/>
              <a:ext cx="1686680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데이터 </a:t>
              </a:r>
              <a:r>
                <a:rPr lang="ko-KR" altLang="en-US" sz="2400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선정</a:t>
              </a:r>
              <a:endParaRPr lang="ko-KR" altLang="en-US" sz="24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A0A51B-F426-4369-B91A-7FAD55C446C4}"/>
              </a:ext>
            </a:extLst>
          </p:cNvPr>
          <p:cNvGrpSpPr/>
          <p:nvPr/>
        </p:nvGrpSpPr>
        <p:grpSpPr>
          <a:xfrm>
            <a:off x="3652275" y="3500037"/>
            <a:ext cx="2337499" cy="1301704"/>
            <a:chOff x="719601" y="3179144"/>
            <a:chExt cx="2337499" cy="130170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1B9105-15E9-40EE-85B3-575FEE2BCF00}"/>
                </a:ext>
              </a:extLst>
            </p:cNvPr>
            <p:cNvSpPr txBox="1"/>
            <p:nvPr/>
          </p:nvSpPr>
          <p:spPr>
            <a:xfrm>
              <a:off x="1414504" y="3179144"/>
              <a:ext cx="947695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EDABA9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02</a:t>
              </a:r>
              <a:endParaRPr lang="ko-KR" altLang="en-US" sz="4800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50542D-8527-465D-8C00-EE1608A3A058}"/>
                </a:ext>
              </a:extLst>
            </p:cNvPr>
            <p:cNvSpPr txBox="1"/>
            <p:nvPr/>
          </p:nvSpPr>
          <p:spPr>
            <a:xfrm>
              <a:off x="719601" y="4019183"/>
              <a:ext cx="2337499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베이스 라인 선택</a:t>
              </a:r>
              <a:endParaRPr lang="ko-KR" altLang="en-US" sz="24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2E9B408-7248-45C3-A245-7AB74A71F6D3}"/>
              </a:ext>
            </a:extLst>
          </p:cNvPr>
          <p:cNvGrpSpPr/>
          <p:nvPr/>
        </p:nvGrpSpPr>
        <p:grpSpPr>
          <a:xfrm>
            <a:off x="6191454" y="3500037"/>
            <a:ext cx="2337499" cy="1292662"/>
            <a:chOff x="719303" y="3179144"/>
            <a:chExt cx="2337499" cy="12926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04A993-78B4-448C-938D-323178942E36}"/>
                </a:ext>
              </a:extLst>
            </p:cNvPr>
            <p:cNvSpPr txBox="1"/>
            <p:nvPr/>
          </p:nvSpPr>
          <p:spPr>
            <a:xfrm>
              <a:off x="1414504" y="3179144"/>
              <a:ext cx="947695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EDABA9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03</a:t>
              </a:r>
              <a:endParaRPr lang="ko-KR" altLang="en-US" sz="4800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541754-333F-4F93-843A-3CFD6E14D441}"/>
                </a:ext>
              </a:extLst>
            </p:cNvPr>
            <p:cNvSpPr txBox="1"/>
            <p:nvPr/>
          </p:nvSpPr>
          <p:spPr>
            <a:xfrm>
              <a:off x="719303" y="4010141"/>
              <a:ext cx="2337499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데이터 모델 분석</a:t>
              </a:r>
              <a:endParaRPr lang="ko-KR" altLang="en-US" sz="24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8BA0BE-A1A3-420B-B3CA-989481AA0B97}"/>
              </a:ext>
            </a:extLst>
          </p:cNvPr>
          <p:cNvGrpSpPr/>
          <p:nvPr/>
        </p:nvGrpSpPr>
        <p:grpSpPr>
          <a:xfrm>
            <a:off x="9361552" y="3500037"/>
            <a:ext cx="1127232" cy="1292662"/>
            <a:chOff x="1349924" y="3179144"/>
            <a:chExt cx="1127232" cy="129266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62311D-C66B-45C0-8524-0D85D9849874}"/>
                </a:ext>
              </a:extLst>
            </p:cNvPr>
            <p:cNvSpPr txBox="1"/>
            <p:nvPr/>
          </p:nvSpPr>
          <p:spPr>
            <a:xfrm>
              <a:off x="1414504" y="3179144"/>
              <a:ext cx="947695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EDABA9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04</a:t>
              </a:r>
              <a:endParaRPr lang="ko-KR" altLang="en-US" sz="4800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77EDEA-B6B8-413D-8DE1-D22EFEB9584B}"/>
                </a:ext>
              </a:extLst>
            </p:cNvPr>
            <p:cNvSpPr txBox="1"/>
            <p:nvPr/>
          </p:nvSpPr>
          <p:spPr>
            <a:xfrm>
              <a:off x="1349924" y="4010141"/>
              <a:ext cx="1127232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Q &amp; A</a:t>
              </a:r>
              <a:endParaRPr lang="ko-KR" altLang="en-US" sz="24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4BB18D7-FF9E-4123-9873-8098AAA90205}"/>
              </a:ext>
            </a:extLst>
          </p:cNvPr>
          <p:cNvGrpSpPr/>
          <p:nvPr/>
        </p:nvGrpSpPr>
        <p:grpSpPr>
          <a:xfrm>
            <a:off x="1045633" y="2765541"/>
            <a:ext cx="10100734" cy="2603500"/>
            <a:chOff x="1045633" y="2765541"/>
            <a:chExt cx="10100734" cy="2603500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DC6310E-5DB1-4448-A666-275BAB06D957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27655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B6CA741-9454-4106-A6B8-40999E5E6D6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53690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42B97D7-A393-4664-BC29-5082112AE356}"/>
              </a:ext>
            </a:extLst>
          </p:cNvPr>
          <p:cNvGrpSpPr/>
          <p:nvPr/>
        </p:nvGrpSpPr>
        <p:grpSpPr>
          <a:xfrm>
            <a:off x="1045633" y="2800583"/>
            <a:ext cx="10100734" cy="2603500"/>
            <a:chOff x="1045633" y="2765541"/>
            <a:chExt cx="10100734" cy="260350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EB3CC2B-C3A5-4989-8DEB-931FCB8748A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27655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55B59E7-18B9-4162-B098-463C95A15F14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53690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8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831309" y="2421785"/>
            <a:ext cx="4577366" cy="1862048"/>
            <a:chOff x="2301820" y="2497976"/>
            <a:chExt cx="4577366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97976"/>
              <a:ext cx="1872629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01</a:t>
              </a:r>
              <a:endParaRPr lang="ko-KR" altLang="en-US" sz="11500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437492" y="2648607"/>
              <a:ext cx="244169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데이터 선정</a:t>
              </a:r>
              <a:endParaRPr lang="ko-KR" altLang="en-US" sz="36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4437492" y="3658309"/>
              <a:ext cx="207781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데이터 셋 선택 이유</a:t>
              </a:r>
              <a:endParaRPr lang="en-US" altLang="ko-KR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 flipH="1">
            <a:off x="4832634" y="2345594"/>
            <a:ext cx="6875" cy="201443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0A60EE8-687E-4EAA-BDB9-3A47E3CDF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B3AB6-1059-47D3-929F-6547753CA43F}"/>
              </a:ext>
            </a:extLst>
          </p:cNvPr>
          <p:cNvSpPr txBox="1"/>
          <p:nvPr/>
        </p:nvSpPr>
        <p:spPr>
          <a:xfrm>
            <a:off x="438484" y="382670"/>
            <a:ext cx="395172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데이터 선정</a:t>
            </a:r>
            <a:endParaRPr lang="ko-KR" altLang="en-US" sz="60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826" y="1936866"/>
            <a:ext cx="98863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Lol match Data </a:t>
            </a:r>
            <a:r>
              <a:rPr lang="ko-KR" altLang="en-US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개요 </a:t>
            </a:r>
            <a:r>
              <a:rPr lang="en-US" altLang="ko-KR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:</a:t>
            </a:r>
          </a:p>
          <a:p>
            <a:r>
              <a:rPr lang="en-US" altLang="ko-KR" sz="2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- 34678 </a:t>
            </a:r>
            <a:r>
              <a:rPr lang="ko-KR" altLang="en-US" sz="2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경기</a:t>
            </a:r>
            <a:endParaRPr lang="en-US" altLang="ko-KR" sz="2400" dirty="0" smtClean="0">
              <a:solidFill>
                <a:srgbClr val="A09484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- 150</a:t>
            </a:r>
            <a:r>
              <a:rPr lang="ko-KR" altLang="en-US" sz="2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개의 챔피언</a:t>
            </a:r>
            <a:endParaRPr lang="en-US" altLang="ko-KR" sz="2400" dirty="0" smtClean="0">
              <a:solidFill>
                <a:srgbClr val="A09484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- Team1, Team2, </a:t>
            </a:r>
            <a:r>
              <a:rPr lang="ko-KR" altLang="en-US" sz="2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선택된 챔피언</a:t>
            </a:r>
            <a:r>
              <a:rPr lang="en-US" altLang="ko-KR" sz="24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r>
              <a:rPr lang="ko-KR" altLang="en-US" sz="24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별 승패 데이터</a:t>
            </a:r>
            <a:endParaRPr lang="en-US" altLang="ko-KR" sz="2400" dirty="0" smtClean="0">
              <a:solidFill>
                <a:srgbClr val="A09484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endParaRPr lang="en-US" altLang="ko-KR" sz="2400" dirty="0" smtClean="0">
              <a:solidFill>
                <a:srgbClr val="A09484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endParaRPr lang="en-US" altLang="ko-KR" sz="2400" dirty="0" smtClean="0">
              <a:solidFill>
                <a:srgbClr val="A09484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r>
              <a:rPr lang="en-US" altLang="ko-KR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Lol champion Data </a:t>
            </a:r>
            <a:r>
              <a:rPr lang="ko-KR" altLang="en-US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개요 </a:t>
            </a:r>
            <a:r>
              <a:rPr lang="en-US" altLang="ko-KR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: </a:t>
            </a:r>
          </a:p>
          <a:p>
            <a:r>
              <a:rPr lang="en-US" altLang="ko-KR" sz="26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r>
              <a:rPr lang="en-US" altLang="ko-KR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- </a:t>
            </a:r>
            <a:r>
              <a:rPr lang="ko-KR" altLang="en-US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각 챔피언의 </a:t>
            </a:r>
            <a:r>
              <a:rPr lang="ko-KR" altLang="en-US" sz="2600" dirty="0" err="1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역할군</a:t>
            </a:r>
            <a:r>
              <a:rPr lang="ko-KR" altLang="en-US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endParaRPr lang="en-US" altLang="ko-KR" sz="2600" dirty="0" smtClean="0">
              <a:solidFill>
                <a:srgbClr val="A09484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r>
              <a:rPr lang="en-US" altLang="ko-KR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(Assassin, Fighter, Mage, Marksman, Support, Tank)</a:t>
            </a:r>
            <a:r>
              <a:rPr lang="ko-KR" altLang="en-US" sz="26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로 구분</a:t>
            </a:r>
            <a:endParaRPr lang="en-US" altLang="ko-KR" sz="2600" dirty="0" smtClean="0">
              <a:solidFill>
                <a:srgbClr val="A09484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0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647064" y="2420066"/>
            <a:ext cx="6349646" cy="1862048"/>
            <a:chOff x="2301820" y="2420066"/>
            <a:chExt cx="6349646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20066"/>
              <a:ext cx="2012089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02</a:t>
              </a:r>
              <a:endParaRPr lang="ko-KR" altLang="en-US" sz="11500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5231940" y="2718973"/>
              <a:ext cx="341952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베이스 라인 선택</a:t>
              </a:r>
              <a:endParaRPr lang="ko-KR" altLang="en-US" sz="36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5231940" y="3496897"/>
              <a:ext cx="180209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데이터 타겟 선택</a:t>
              </a:r>
              <a:endParaRPr lang="en-US" altLang="ko-KR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 flipH="1">
            <a:off x="4888259" y="2420066"/>
            <a:ext cx="6875" cy="201443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046126" y="316722"/>
            <a:ext cx="328647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&lt; </a:t>
            </a:r>
            <a:r>
              <a:rPr lang="ko-KR" altLang="en-US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베이스 라인 </a:t>
            </a:r>
            <a:r>
              <a:rPr lang="ko-KR" altLang="en-US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선택 </a:t>
            </a:r>
            <a:r>
              <a:rPr lang="en-US" altLang="ko-KR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&gt;</a:t>
            </a:r>
            <a:endParaRPr lang="ko-KR" altLang="en-US" sz="28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748736" y="1080656"/>
            <a:ext cx="5881256" cy="5257800"/>
            <a:chOff x="3813897" y="1822306"/>
            <a:chExt cx="3857625" cy="351385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3897" y="1822306"/>
              <a:ext cx="3857625" cy="27146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4020" y="4325000"/>
              <a:ext cx="876300" cy="1905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8187" y="4325000"/>
              <a:ext cx="866775" cy="1524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0941" y="5117089"/>
              <a:ext cx="2705100" cy="2190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125474" y="5314996"/>
            <a:ext cx="312777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 </a:t>
            </a:r>
            <a:r>
              <a:rPr lang="ko-KR" altLang="en-US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베이스 라인 정확도</a:t>
            </a:r>
            <a:endParaRPr lang="ko-KR" altLang="en-US" sz="28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6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647064" y="2420066"/>
            <a:ext cx="6349646" cy="1862048"/>
            <a:chOff x="2301820" y="2420066"/>
            <a:chExt cx="6349646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20066"/>
              <a:ext cx="2012089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 smtClean="0">
                  <a:solidFill>
                    <a:srgbClr val="EDABA9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03</a:t>
              </a:r>
              <a:endParaRPr lang="ko-KR" altLang="en-US" sz="11500" dirty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5231940" y="2718973"/>
              <a:ext cx="341952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sz="3600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데이터 모델 분석</a:t>
              </a:r>
              <a:endParaRPr lang="ko-KR" altLang="en-US" sz="3600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5231940" y="3496897"/>
              <a:ext cx="256672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A09484"/>
                  </a:solidFill>
                  <a:latin typeface="Sandoll 국대떡볶이 02 Bold" panose="020B0600000101010101" pitchFamily="34" charset="-127"/>
                  <a:ea typeface="Sandoll 국대떡볶이 02 Bold" panose="020B0600000101010101" pitchFamily="34" charset="-127"/>
                </a:rPr>
                <a:t>모델에 따른 결과 값 비교</a:t>
              </a:r>
              <a:endParaRPr lang="en-US" altLang="ko-KR" dirty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>
          <a:xfrm flipH="1">
            <a:off x="4888259" y="2420066"/>
            <a:ext cx="6875" cy="201443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666762" y="518036"/>
            <a:ext cx="252665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&lt; </a:t>
            </a:r>
            <a:r>
              <a:rPr lang="ko-KR" altLang="en-US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모델 </a:t>
            </a:r>
            <a:r>
              <a:rPr lang="ko-KR" altLang="en-US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정확도 </a:t>
            </a:r>
            <a:r>
              <a:rPr lang="en-US" altLang="ko-KR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&gt;</a:t>
            </a:r>
            <a:endParaRPr lang="ko-KR" altLang="en-US" sz="28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53" y="1559292"/>
            <a:ext cx="9557604" cy="4058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76" y="5631881"/>
            <a:ext cx="3771900" cy="22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664" y="5936671"/>
            <a:ext cx="3752850" cy="228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425" y="6241461"/>
            <a:ext cx="39528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andoll 국대떡볶이 02 Bold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67" y="1559292"/>
            <a:ext cx="9969863" cy="4208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4666762" y="518036"/>
            <a:ext cx="285847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&lt; </a:t>
            </a:r>
            <a:r>
              <a:rPr lang="ko-KR" altLang="en-US" sz="2800" dirty="0" smtClean="0">
                <a:solidFill>
                  <a:srgbClr val="A09484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데이터 </a:t>
            </a:r>
            <a:r>
              <a:rPr lang="ko-KR" altLang="en-US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전처리 </a:t>
            </a:r>
            <a:r>
              <a:rPr lang="en-US" altLang="ko-KR" sz="2800" dirty="0" smtClean="0">
                <a:solidFill>
                  <a:srgbClr val="EDABA9"/>
                </a:solidFill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&gt;</a:t>
            </a:r>
            <a:endParaRPr lang="ko-KR" altLang="en-US" sz="2800" dirty="0">
              <a:solidFill>
                <a:srgbClr val="EDABA9"/>
              </a:solidFill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5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3480</TotalTime>
  <Words>749</Words>
  <Application>Microsoft Office PowerPoint</Application>
  <PresentationFormat>와이드스크린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Sandoll 국대떡볶이 01 Light</vt:lpstr>
      <vt:lpstr>Sandoll 국대떡볶이 02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백 경렬</cp:lastModifiedBy>
  <cp:revision>348</cp:revision>
  <dcterms:created xsi:type="dcterms:W3CDTF">2017-12-08T06:13:01Z</dcterms:created>
  <dcterms:modified xsi:type="dcterms:W3CDTF">2021-07-02T07:50:46Z</dcterms:modified>
</cp:coreProperties>
</file>