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handoutMasterIdLst>
    <p:handoutMasterId r:id="rId16"/>
  </p:handoutMasterIdLst>
  <p:sldIdLst>
    <p:sldId id="259" r:id="rId2"/>
    <p:sldId id="889" r:id="rId3"/>
    <p:sldId id="895" r:id="rId4"/>
    <p:sldId id="879" r:id="rId5"/>
    <p:sldId id="276" r:id="rId6"/>
    <p:sldId id="864" r:id="rId7"/>
    <p:sldId id="890" r:id="rId8"/>
    <p:sldId id="855" r:id="rId9"/>
    <p:sldId id="893" r:id="rId10"/>
    <p:sldId id="896" r:id="rId11"/>
    <p:sldId id="897" r:id="rId12"/>
    <p:sldId id="898" r:id="rId13"/>
    <p:sldId id="899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33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2024-07-15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2024-07-15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82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2024-07-15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teddynote" TargetMode="External"/><Relationship Id="rId2" Type="http://schemas.openxmlformats.org/officeDocument/2006/relationships/hyperlink" Target="https://www.youtube.com/watch?v=SDWaHCtBuTg&amp;list=UULFuWyONMstc7XVweGiHS38ZA&amp;index=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NfQrRQmDrcc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unsplash.com/ko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a0MT8OwHuk" TargetMode="External"/><Relationship Id="rId2" Type="http://schemas.openxmlformats.org/officeDocument/2006/relationships/hyperlink" Target="https://platform.openai.com/tokeniz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jector.tensorflow.org/" TargetMode="External"/><Relationship Id="rId5" Type="http://schemas.openxmlformats.org/officeDocument/2006/relationships/hyperlink" Target="https://www.itworld.co.kr/topnews/322655" TargetMode="External"/><Relationship Id="rId4" Type="http://schemas.openxmlformats.org/officeDocument/2006/relationships/hyperlink" Target="https://medium.com/@pandey.vikesh/rag-ing-success-guide-to-choose-the-right-components-for-your-rag-solution-on-aws-223b9d4c728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www.langchai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youtube.com/watch?v=x0AnCE9SE4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youtube.com/watch?v=Xp7yFtpmXP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940" y="2458720"/>
            <a:ext cx="9888978" cy="26483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b="1" dirty="0"/>
              <a:t>경복대학교 </a:t>
            </a:r>
            <a:r>
              <a:rPr lang="en-US" altLang="ko-KR" sz="4000" b="1" dirty="0"/>
              <a:t>AI </a:t>
            </a:r>
            <a:r>
              <a:rPr lang="ko-KR" altLang="en-US" sz="4000" b="1" dirty="0" err="1"/>
              <a:t>튜터</a:t>
            </a:r>
            <a:br>
              <a:rPr lang="en-US" altLang="ko" sz="6000" b="1" dirty="0"/>
            </a:br>
            <a:br>
              <a:rPr lang="en-US" altLang="ko-KR" sz="4000" b="1"/>
            </a:br>
            <a:r>
              <a:rPr lang="en-US" altLang="ko-KR" sz="2700" b="1"/>
              <a:t>2024.7.16</a:t>
            </a:r>
            <a:br>
              <a:rPr lang="en-US" altLang="ko-KR" sz="3600" b="1" dirty="0"/>
            </a:br>
            <a:br>
              <a:rPr lang="en-US" altLang="ko-KR" sz="3600" b="1" dirty="0"/>
            </a:br>
            <a:r>
              <a:rPr lang="ko-KR" altLang="en-US" sz="2200" b="1" dirty="0" err="1"/>
              <a:t>빅데이터과</a:t>
            </a:r>
            <a:r>
              <a:rPr lang="en-US" altLang="ko-KR" sz="2200" b="1" dirty="0"/>
              <a:t> </a:t>
            </a:r>
            <a:r>
              <a:rPr lang="ko-KR" altLang="en-US" sz="2200" b="1" dirty="0" err="1"/>
              <a:t>조상구교수</a:t>
            </a:r>
            <a:endParaRPr lang="ko" sz="60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1FA4-2E26-5701-D3B1-6DC8FA27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14496-0E8E-68DD-FC6F-EEA8DF6B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경복대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 err="1"/>
              <a:t>튜터</a:t>
            </a:r>
            <a:r>
              <a:rPr lang="ko-KR" altLang="en-US" dirty="0"/>
              <a:t> 화면 </a:t>
            </a:r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0ECFB-1F08-E6D5-A0CA-C2C2126E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1970B0-EBA3-3729-1BA9-30AEA6463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827"/>
            <a:ext cx="12192000" cy="58661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59F337-5CDE-9879-D22B-9C8A9E1DA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335" y="1176716"/>
            <a:ext cx="3197012" cy="17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1FA4-2E26-5701-D3B1-6DC8FA27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14496-0E8E-68DD-FC6F-EEA8DF6B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경복대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 err="1"/>
              <a:t>튜터</a:t>
            </a:r>
            <a:r>
              <a:rPr lang="ko-KR" altLang="en-US" dirty="0"/>
              <a:t> 화면 </a:t>
            </a:r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0ECFB-1F08-E6D5-A0CA-C2C2126E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4DD0F6-0DD7-B563-CE75-48502C90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479"/>
            <a:ext cx="12192000" cy="521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1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1FA4-2E26-5701-D3B1-6DC8FA27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14496-0E8E-68DD-FC6F-EEA8DF6B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경복대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en-US" altLang="ko-KR" dirty="0"/>
              <a:t>concerns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0ECFB-1F08-E6D5-A0CA-C2C2126E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11EE2-33B9-3894-32DA-706BBDC87A0F}"/>
              </a:ext>
            </a:extLst>
          </p:cNvPr>
          <p:cNvSpPr txBox="1"/>
          <p:nvPr/>
        </p:nvSpPr>
        <p:spPr>
          <a:xfrm>
            <a:off x="448236" y="889933"/>
            <a:ext cx="11430000" cy="503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Prompt </a:t>
            </a:r>
            <a:r>
              <a:rPr lang="ko-KR" altLang="en-US" dirty="0"/>
              <a:t>기록 저장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Query prompt</a:t>
            </a:r>
            <a:r>
              <a:rPr lang="ko-KR" altLang="en-US" sz="1600" dirty="0"/>
              <a:t>의 재구성 </a:t>
            </a:r>
            <a:r>
              <a:rPr lang="en-US" altLang="ko-KR" sz="1600" dirty="0"/>
              <a:t>: RAG</a:t>
            </a:r>
            <a:r>
              <a:rPr lang="ko-KR" altLang="en-US" sz="1600" dirty="0"/>
              <a:t> 효율 극대화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API</a:t>
            </a:r>
            <a:r>
              <a:rPr lang="ko-KR" altLang="en-US" dirty="0"/>
              <a:t>비용 최소화 </a:t>
            </a:r>
            <a:r>
              <a:rPr lang="en-US" altLang="ko-KR" dirty="0"/>
              <a:t>: RAG</a:t>
            </a:r>
            <a:r>
              <a:rPr lang="ko-KR" altLang="en-US" dirty="0"/>
              <a:t>를 위한 데이터베이스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Indexing Tuning : Load, Split, Store(Embedding), </a:t>
            </a:r>
            <a:r>
              <a:rPr lang="ko-KR" altLang="en-US" sz="1600" dirty="0" err="1"/>
              <a:t>데이터전처리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dirty="0"/>
              <a:t>API</a:t>
            </a:r>
            <a:r>
              <a:rPr lang="ko-KR" altLang="en-US" sz="1400" dirty="0"/>
              <a:t>비용을 줄이기 위한 </a:t>
            </a:r>
            <a:r>
              <a:rPr lang="en-US" altLang="ko-KR" sz="1400" dirty="0"/>
              <a:t>cache </a:t>
            </a:r>
            <a:r>
              <a:rPr lang="ko-KR" altLang="en-US" sz="1400" dirty="0"/>
              <a:t>사용</a:t>
            </a:r>
            <a:r>
              <a:rPr lang="en-US" altLang="ko-KR" sz="1400" dirty="0"/>
              <a:t>(pdf </a:t>
            </a:r>
            <a:r>
              <a:rPr lang="ko-KR" altLang="en-US" sz="1400" dirty="0"/>
              <a:t>파일 </a:t>
            </a:r>
            <a:r>
              <a:rPr lang="en-US" altLang="ko-KR" sz="1400" dirty="0"/>
              <a:t>upload</a:t>
            </a:r>
            <a:r>
              <a:rPr lang="ko-KR" altLang="en-US" sz="1400" dirty="0"/>
              <a:t>시 비용 감소</a:t>
            </a:r>
            <a:r>
              <a:rPr lang="en-US" altLang="ko-KR" sz="1400" dirty="0"/>
              <a:t>: </a:t>
            </a:r>
            <a:r>
              <a:rPr lang="ko-KR" altLang="en-US" sz="1400" dirty="0"/>
              <a:t>중복 서류는 </a:t>
            </a:r>
            <a:r>
              <a:rPr lang="en-US" altLang="ko-KR" sz="1400" dirty="0"/>
              <a:t>cache</a:t>
            </a:r>
            <a:r>
              <a:rPr lang="ko-KR" altLang="en-US" sz="1400" dirty="0"/>
              <a:t>로 저장</a:t>
            </a:r>
            <a:r>
              <a:rPr lang="en-US" altLang="ko-KR" sz="1400" dirty="0"/>
              <a:t>, API</a:t>
            </a:r>
            <a:r>
              <a:rPr lang="ko-KR" altLang="en-US" sz="1400" dirty="0"/>
              <a:t>사용 최소화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예를들어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streamlit</a:t>
            </a:r>
            <a:r>
              <a:rPr lang="ko-KR" altLang="en-US" sz="1400" dirty="0"/>
              <a:t>로 작성시 </a:t>
            </a:r>
            <a:r>
              <a:rPr lang="en-US" altLang="ko-KR" sz="1400" dirty="0" err="1"/>
              <a:t>session_state.file_cache</a:t>
            </a:r>
            <a:r>
              <a:rPr lang="en-US" altLang="ko-KR" sz="1400" dirty="0"/>
              <a:t>()</a:t>
            </a:r>
            <a:r>
              <a:rPr lang="ko-KR" altLang="en-US" sz="1400" dirty="0"/>
              <a:t>를 웹사이트에 구현</a:t>
            </a:r>
            <a:r>
              <a:rPr lang="en-US" altLang="ko-KR" sz="1400" dirty="0"/>
              <a:t>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https://www.youtube.com/watch?v=SDWaHCtBuTg&amp;list=UULFuWyONMstc7XVweGiHS38ZA&amp;index=3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Retrieval and Generation </a:t>
            </a:r>
            <a:r>
              <a:rPr lang="ko-KR" altLang="en-US" sz="1600" dirty="0"/>
              <a:t>방안 최적화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https://www.youtube.com/@teddynote</a:t>
            </a:r>
            <a:r>
              <a:rPr lang="en-US" altLang="ko-KR" sz="1600" dirty="0"/>
              <a:t>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학생의</a:t>
            </a:r>
            <a:r>
              <a:rPr lang="en-US" altLang="ko-KR" dirty="0"/>
              <a:t> </a:t>
            </a:r>
            <a:r>
              <a:rPr lang="ko-KR" altLang="en-US" dirty="0"/>
              <a:t>응답</a:t>
            </a:r>
            <a:r>
              <a:rPr lang="en-US" altLang="ko-KR" dirty="0"/>
              <a:t>, </a:t>
            </a:r>
            <a:r>
              <a:rPr lang="ko-KR" altLang="en-US" dirty="0"/>
              <a:t>클릭 등등 저장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실제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  <a:r>
              <a:rPr lang="en-US" altLang="ko-KR" dirty="0"/>
              <a:t> </a:t>
            </a:r>
            <a:r>
              <a:rPr lang="ko-KR" altLang="en-US" dirty="0"/>
              <a:t>구현에 확장을 고려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 err="1"/>
              <a:t>Ollama</a:t>
            </a:r>
            <a:r>
              <a:rPr lang="ko-KR" altLang="en-US" sz="1600" dirty="0"/>
              <a:t> </a:t>
            </a:r>
            <a:r>
              <a:rPr lang="en-US" altLang="ko-KR" sz="1600" dirty="0"/>
              <a:t>vs.</a:t>
            </a:r>
            <a:r>
              <a:rPr lang="ko-KR" altLang="en-US" sz="1600" dirty="0"/>
              <a:t> </a:t>
            </a:r>
            <a:r>
              <a:rPr lang="en-US" altLang="ko-KR" sz="1600" dirty="0"/>
              <a:t>Hugging Face </a:t>
            </a:r>
            <a:r>
              <a:rPr lang="ko-KR" altLang="en-US" sz="1600" dirty="0"/>
              <a:t>중</a:t>
            </a:r>
            <a:r>
              <a:rPr lang="en-US" altLang="ko-KR" sz="1600" dirty="0"/>
              <a:t> </a:t>
            </a:r>
            <a:r>
              <a:rPr lang="ko-KR" altLang="en-US" sz="1600" dirty="0"/>
              <a:t>사용 목적과 필요에 따라 적합한 도구를 선택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7086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5C456-F368-B875-9203-ADEAFA42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RAG</a:t>
            </a:r>
            <a:r>
              <a:rPr lang="ko-KR" altLang="en-US" dirty="0"/>
              <a:t> 프로세스 및 </a:t>
            </a:r>
            <a:r>
              <a:rPr lang="ko-KR" altLang="en-US" dirty="0" err="1"/>
              <a:t>전처리</a:t>
            </a:r>
            <a:r>
              <a:rPr lang="ko-KR" altLang="en-US" dirty="0"/>
              <a:t> 단계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E73BD6-3A41-D53A-8261-395C5E93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9" y="2017060"/>
            <a:ext cx="6166344" cy="34168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C4300C-731E-AC99-780E-07BC1BEFF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59" y="1964941"/>
            <a:ext cx="5774669" cy="14416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68ED29-958A-5099-7ADC-ED3D980D16E0}"/>
              </a:ext>
            </a:extLst>
          </p:cNvPr>
          <p:cNvSpPr txBox="1"/>
          <p:nvPr/>
        </p:nvSpPr>
        <p:spPr>
          <a:xfrm>
            <a:off x="245629" y="546973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https://www.youtube.com/watch?v=NfQrRQmDrcc</a:t>
            </a: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64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B76EF-6C0C-3E88-DB9C-8E0407ABA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흰색과 녹색 교과서를 들고 있는 여자">
            <a:extLst>
              <a:ext uri="{FF2B5EF4-FFF2-40B4-BE49-F238E27FC236}">
                <a16:creationId xmlns:a16="http://schemas.microsoft.com/office/drawing/2014/main" id="{4DCCB5C2-F5AC-08E2-30D3-84931BD5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797" y="2701567"/>
            <a:ext cx="4982069" cy="332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A1E152-C1CF-0531-6AA4-29103184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153" y="3688689"/>
            <a:ext cx="1378386" cy="12915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E88686D-00CC-EFC1-5068-C2EF8FC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TF</a:t>
            </a:r>
            <a:r>
              <a:rPr lang="ko-KR" altLang="en-US" dirty="0"/>
              <a:t> 목적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64B821-0922-843D-546A-1181D808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DF2B4-AEAB-1B7F-F6F1-070E396D0A36}"/>
              </a:ext>
            </a:extLst>
          </p:cNvPr>
          <p:cNvSpPr txBox="1"/>
          <p:nvPr/>
        </p:nvSpPr>
        <p:spPr>
          <a:xfrm>
            <a:off x="1021977" y="1046345"/>
            <a:ext cx="10569388" cy="99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 latinLnBrk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LLM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을 기반으로 대학 특정 교과목에 </a:t>
            </a:r>
            <a:r>
              <a:rPr lang="en-US" altLang="ko-K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AI </a:t>
            </a:r>
            <a:r>
              <a:rPr lang="ko-KR" altLang="en-US" sz="20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튜터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만들기</a:t>
            </a:r>
            <a:endParaRPr lang="en-US" altLang="ko-KR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285750" indent="-285750" algn="just" fontAlgn="base" latinLnBrk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altLang="ko-K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2024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년 </a:t>
            </a:r>
            <a:r>
              <a:rPr lang="en-US" altLang="ko-K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학기 </a:t>
            </a:r>
            <a:r>
              <a:rPr lang="en-US" altLang="ko-KR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11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월 </a:t>
            </a:r>
            <a:r>
              <a:rPr lang="en-US" altLang="ko-KR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12</a:t>
            </a:r>
            <a:r>
              <a:rPr lang="ko-KR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차시 과목에 적용하여 </a:t>
            </a:r>
            <a:r>
              <a:rPr lang="en-US" altLang="ko-KR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Feedback </a:t>
            </a:r>
            <a:r>
              <a:rPr lang="ko-KR" alt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정리</a:t>
            </a:r>
            <a:endParaRPr lang="en-US" altLang="ko-KR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583845-095B-C13D-EDC8-5ACDBB91308E}"/>
              </a:ext>
            </a:extLst>
          </p:cNvPr>
          <p:cNvSpPr txBox="1"/>
          <p:nvPr/>
        </p:nvSpPr>
        <p:spPr>
          <a:xfrm>
            <a:off x="8509193" y="2897444"/>
            <a:ext cx="21983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경복대</a:t>
            </a:r>
            <a:r>
              <a:rPr lang="ko-KR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AI</a:t>
            </a:r>
            <a:r>
              <a:rPr lang="ko-KR" alt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튜터</a:t>
            </a:r>
            <a:endParaRPr lang="ko-KR" altLang="en-US" sz="2400" b="1" dirty="0"/>
          </a:p>
        </p:txBody>
      </p:sp>
      <p:pic>
        <p:nvPicPr>
          <p:cNvPr id="6" name="그래픽 5" descr="질문 RTL">
            <a:extLst>
              <a:ext uri="{FF2B5EF4-FFF2-40B4-BE49-F238E27FC236}">
                <a16:creationId xmlns:a16="http://schemas.microsoft.com/office/drawing/2014/main" id="{405484BA-5517-8E07-4BD7-E0AFED070F9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1898" y="2258781"/>
            <a:ext cx="744648" cy="744648"/>
          </a:xfrm>
          <a:prstGeom prst="rect">
            <a:avLst/>
          </a:prstGeom>
        </p:spPr>
      </p:pic>
      <p:pic>
        <p:nvPicPr>
          <p:cNvPr id="8" name="그래픽 7" descr="고객 검토 RTL">
            <a:extLst>
              <a:ext uri="{FF2B5EF4-FFF2-40B4-BE49-F238E27FC236}">
                <a16:creationId xmlns:a16="http://schemas.microsoft.com/office/drawing/2014/main" id="{CF6D52D4-E200-831B-FA36-FFF1851FBFD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0552" y="3316365"/>
            <a:ext cx="744648" cy="744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9F630C-3A3C-FD55-D8E1-AF18AD7014CF}"/>
              </a:ext>
            </a:extLst>
          </p:cNvPr>
          <p:cNvSpPr txBox="1"/>
          <p:nvPr/>
        </p:nvSpPr>
        <p:spPr>
          <a:xfrm>
            <a:off x="1604683" y="6096400"/>
            <a:ext cx="275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8"/>
              </a:rPr>
              <a:t>https://unsplash.com/ko</a:t>
            </a:r>
            <a:r>
              <a:rPr lang="ko-KR" altLang="en-US" dirty="0"/>
              <a:t>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2C1776-1471-8EDC-30A7-F041AF981303}"/>
              </a:ext>
            </a:extLst>
          </p:cNvPr>
          <p:cNvCxnSpPr/>
          <p:nvPr/>
        </p:nvCxnSpPr>
        <p:spPr>
          <a:xfrm>
            <a:off x="7046259" y="4362256"/>
            <a:ext cx="13984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57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8208D-B76D-F276-35CF-1335516B7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1A764-CD67-934D-A9B8-9D735D61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AI Tutor</a:t>
            </a:r>
            <a:r>
              <a:rPr lang="en-US" altLang="ko-KR" sz="3200" dirty="0"/>
              <a:t> </a:t>
            </a:r>
            <a:r>
              <a:rPr lang="ko-KR" altLang="en-US" sz="3200" dirty="0"/>
              <a:t>서비스 구조도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AD1C73-BD1E-614A-4892-7B5EBF25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A2549-BCB8-DF0D-5FEE-9A37357FEC16}"/>
              </a:ext>
            </a:extLst>
          </p:cNvPr>
          <p:cNvSpPr txBox="1"/>
          <p:nvPr/>
        </p:nvSpPr>
        <p:spPr>
          <a:xfrm>
            <a:off x="1021977" y="1046345"/>
            <a:ext cx="10569388" cy="1259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 latinLnBrk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챗봇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플랫폼은 화면과 서버로 구성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 algn="just" fontAlgn="base" latinLnBrk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화면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프론트엔드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영역은 학생이 사용하는 화면인 메신저로 앱이나 </a:t>
            </a:r>
            <a:r>
              <a:rPr lang="ko-KR" altLang="en-US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웹챗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형태로 제공</a:t>
            </a:r>
            <a:endParaRPr lang="en-US" altLang="ko-KR" sz="16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742950" lvl="1" indent="-285750" algn="just" fontAlgn="base" latinLnBrk="1"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서버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백엔드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영역은 </a:t>
            </a:r>
            <a:r>
              <a:rPr lang="ko-KR" altLang="en-US" sz="16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챗봇을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구동하기 위한 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NLP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를 포함한 엔진영역 및 데이터베이스</a:t>
            </a:r>
            <a:r>
              <a:rPr lang="en-US" altLang="ko-KR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구성 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4EDD8E-C6DD-FC2E-2196-5C37CF7BE8E6}"/>
              </a:ext>
            </a:extLst>
          </p:cNvPr>
          <p:cNvSpPr/>
          <p:nvPr/>
        </p:nvSpPr>
        <p:spPr>
          <a:xfrm>
            <a:off x="1631576" y="3254190"/>
            <a:ext cx="1757083" cy="7261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서비스이용자</a:t>
            </a:r>
            <a:endParaRPr lang="en-US" altLang="ko-KR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학생</a:t>
            </a:r>
            <a:r>
              <a:rPr lang="en-US" altLang="ko-KR" sz="1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C43BBD-D2DC-E224-35AA-6F078B0042E2}"/>
              </a:ext>
            </a:extLst>
          </p:cNvPr>
          <p:cNvSpPr/>
          <p:nvPr/>
        </p:nvSpPr>
        <p:spPr>
          <a:xfrm>
            <a:off x="2187386" y="5310120"/>
            <a:ext cx="1757083" cy="72614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서비스 주체</a:t>
            </a:r>
            <a:endParaRPr lang="en-US" altLang="ko-KR" sz="1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Arial Black" panose="020B0A04020102020204" pitchFamily="34" charset="0"/>
              </a:rPr>
              <a:t>교수</a:t>
            </a:r>
            <a:r>
              <a:rPr lang="en-US" altLang="ko-KR" sz="14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209226-0BD1-999F-8FFD-3CE98BEBB193}"/>
              </a:ext>
            </a:extLst>
          </p:cNvPr>
          <p:cNvSpPr/>
          <p:nvPr/>
        </p:nvSpPr>
        <p:spPr>
          <a:xfrm>
            <a:off x="4478714" y="2869292"/>
            <a:ext cx="5525900" cy="3414967"/>
          </a:xfrm>
          <a:prstGeom prst="roundRect">
            <a:avLst>
              <a:gd name="adj" fmla="val 6007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1F2A23-50C3-512E-89C8-97CF82A1FF49}"/>
              </a:ext>
            </a:extLst>
          </p:cNvPr>
          <p:cNvSpPr/>
          <p:nvPr/>
        </p:nvSpPr>
        <p:spPr>
          <a:xfrm>
            <a:off x="4797708" y="3146612"/>
            <a:ext cx="1816562" cy="97715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  <a:latin typeface="Arial Black" panose="020B0A04020102020204" pitchFamily="34" charset="0"/>
              </a:rPr>
              <a:t>대화입력</a:t>
            </a:r>
            <a:endParaRPr lang="en-US" altLang="ko-KR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폐쇄형</a:t>
            </a:r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옵션에서 선택</a:t>
            </a:r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개방형</a:t>
            </a:r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자연어입력</a:t>
            </a:r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39FB6-E4D6-9E5E-C959-C24C99614182}"/>
              </a:ext>
            </a:extLst>
          </p:cNvPr>
          <p:cNvSpPr/>
          <p:nvPr/>
        </p:nvSpPr>
        <p:spPr>
          <a:xfrm>
            <a:off x="7812556" y="3151888"/>
            <a:ext cx="1816562" cy="1281954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  <a:latin typeface="Arial Black" panose="020B0A04020102020204" pitchFamily="34" charset="0"/>
              </a:rPr>
              <a:t>전달방법</a:t>
            </a:r>
            <a:endParaRPr lang="en-US" altLang="ko-KR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모바일 메신저</a:t>
            </a:r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 err="1">
                <a:solidFill>
                  <a:schemeClr val="bg1"/>
                </a:solidFill>
                <a:latin typeface="Arial Black" panose="020B0A04020102020204" pitchFamily="34" charset="0"/>
              </a:rPr>
              <a:t>챗봇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 앱</a:t>
            </a:r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음성인식 스마트폰</a:t>
            </a:r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음성인식 스피커폰</a:t>
            </a:r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30E4B41-6ACE-89A9-EB91-66AFF8BD9980}"/>
              </a:ext>
            </a:extLst>
          </p:cNvPr>
          <p:cNvSpPr/>
          <p:nvPr/>
        </p:nvSpPr>
        <p:spPr>
          <a:xfrm>
            <a:off x="7817039" y="5093038"/>
            <a:ext cx="1816562" cy="9619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  <a:latin typeface="Arial Black" panose="020B0A04020102020204" pitchFamily="34" charset="0"/>
              </a:rPr>
              <a:t>기술</a:t>
            </a:r>
            <a:endParaRPr lang="en-US" altLang="ko-KR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분산컴퓨팅</a:t>
            </a:r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자연어처리 기술</a:t>
            </a:r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315115-5E72-E826-22B3-FD29E56F4597}"/>
              </a:ext>
            </a:extLst>
          </p:cNvPr>
          <p:cNvSpPr/>
          <p:nvPr/>
        </p:nvSpPr>
        <p:spPr>
          <a:xfrm>
            <a:off x="4797708" y="4994424"/>
            <a:ext cx="1816562" cy="961907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1"/>
                </a:solidFill>
                <a:latin typeface="Arial Black" panose="020B0A04020102020204" pitchFamily="34" charset="0"/>
              </a:rPr>
              <a:t>질의분석 </a:t>
            </a:r>
            <a:r>
              <a:rPr lang="en-US" altLang="ko-KR" sz="1200" b="1" dirty="0">
                <a:solidFill>
                  <a:schemeClr val="bg1"/>
                </a:solidFill>
                <a:latin typeface="Arial Black" panose="020B0A04020102020204" pitchFamily="34" charset="0"/>
              </a:rPr>
              <a:t>&amp; </a:t>
            </a:r>
            <a:r>
              <a:rPr lang="ko-KR" altLang="en-US" sz="1200" b="1" dirty="0">
                <a:solidFill>
                  <a:schemeClr val="bg1"/>
                </a:solidFill>
                <a:latin typeface="Arial Black" panose="020B0A04020102020204" pitchFamily="34" charset="0"/>
              </a:rPr>
              <a:t>답변 선정</a:t>
            </a:r>
            <a:endParaRPr lang="en-US" altLang="ko-KR" sz="1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 err="1">
                <a:solidFill>
                  <a:schemeClr val="bg1"/>
                </a:solidFill>
                <a:latin typeface="Arial Black" panose="020B0A04020102020204" pitchFamily="34" charset="0"/>
              </a:rPr>
              <a:t>패턴매칭</a:t>
            </a:r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Arial Black" panose="020B0A04020102020204" pitchFamily="34" charset="0"/>
              </a:rPr>
              <a:t>- </a:t>
            </a:r>
            <a:r>
              <a:rPr lang="ko-KR" altLang="en-US" sz="1200" dirty="0">
                <a:solidFill>
                  <a:schemeClr val="bg1"/>
                </a:solidFill>
                <a:latin typeface="Arial Black" panose="020B0A04020102020204" pitchFamily="34" charset="0"/>
              </a:rPr>
              <a:t>인공지능</a:t>
            </a:r>
            <a:endParaRPr lang="en-US" altLang="ko-KR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9BADE5E-8B10-5A6A-2EBA-9CEFD9FC8B78}"/>
              </a:ext>
            </a:extLst>
          </p:cNvPr>
          <p:cNvCxnSpPr/>
          <p:nvPr/>
        </p:nvCxnSpPr>
        <p:spPr>
          <a:xfrm>
            <a:off x="6741460" y="3509682"/>
            <a:ext cx="8068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DD66EC4-6649-DFD9-CF3E-A406800566B4}"/>
              </a:ext>
            </a:extLst>
          </p:cNvPr>
          <p:cNvCxnSpPr>
            <a:cxnSpLocks/>
          </p:cNvCxnSpPr>
          <p:nvPr/>
        </p:nvCxnSpPr>
        <p:spPr>
          <a:xfrm>
            <a:off x="8214331" y="4571285"/>
            <a:ext cx="0" cy="4437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0E2CBB-30A2-9C7C-841C-D119FDA6332D}"/>
              </a:ext>
            </a:extLst>
          </p:cNvPr>
          <p:cNvCxnSpPr>
            <a:cxnSpLocks/>
          </p:cNvCxnSpPr>
          <p:nvPr/>
        </p:nvCxnSpPr>
        <p:spPr>
          <a:xfrm>
            <a:off x="9361814" y="4571285"/>
            <a:ext cx="0" cy="4437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0BFA92D-7230-2641-6891-F8FF57185DC6}"/>
              </a:ext>
            </a:extLst>
          </p:cNvPr>
          <p:cNvCxnSpPr/>
          <p:nvPr/>
        </p:nvCxnSpPr>
        <p:spPr>
          <a:xfrm>
            <a:off x="6741459" y="3872753"/>
            <a:ext cx="8068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4C36DF-B356-DCD2-7B98-F4DA4B058139}"/>
              </a:ext>
            </a:extLst>
          </p:cNvPr>
          <p:cNvCxnSpPr/>
          <p:nvPr/>
        </p:nvCxnSpPr>
        <p:spPr>
          <a:xfrm>
            <a:off x="3594846" y="3509682"/>
            <a:ext cx="699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EF219C-4B82-A8BB-AC27-04C952733443}"/>
              </a:ext>
            </a:extLst>
          </p:cNvPr>
          <p:cNvCxnSpPr>
            <a:cxnSpLocks/>
          </p:cNvCxnSpPr>
          <p:nvPr/>
        </p:nvCxnSpPr>
        <p:spPr>
          <a:xfrm flipH="1">
            <a:off x="3594846" y="3792865"/>
            <a:ext cx="676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6E35DB6-62EE-4192-F1D3-5B9B27E99720}"/>
              </a:ext>
            </a:extLst>
          </p:cNvPr>
          <p:cNvCxnSpPr/>
          <p:nvPr/>
        </p:nvCxnSpPr>
        <p:spPr>
          <a:xfrm>
            <a:off x="6813178" y="5275728"/>
            <a:ext cx="8068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7BBB1BE-3074-4B15-F143-F15296C119D3}"/>
              </a:ext>
            </a:extLst>
          </p:cNvPr>
          <p:cNvCxnSpPr/>
          <p:nvPr/>
        </p:nvCxnSpPr>
        <p:spPr>
          <a:xfrm>
            <a:off x="6813177" y="5638799"/>
            <a:ext cx="80682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34D6D9D-51DB-1E77-D6E1-6E942406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959" y="2437018"/>
            <a:ext cx="1058707" cy="99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1FA4-2E26-5701-D3B1-6DC8FA27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14496-0E8E-68DD-FC6F-EEA8DF6B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LLM</a:t>
            </a:r>
            <a:r>
              <a:rPr lang="en-US" altLang="ko-KR" dirty="0"/>
              <a:t> </a:t>
            </a:r>
            <a:r>
              <a:rPr lang="ko-KR" altLang="en-US" dirty="0"/>
              <a:t>제약</a:t>
            </a:r>
            <a:r>
              <a:rPr lang="en-US" altLang="ko-KR" dirty="0"/>
              <a:t> </a:t>
            </a:r>
            <a:r>
              <a:rPr lang="ko-KR" altLang="en-US" dirty="0"/>
              <a:t>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0ECFB-1F08-E6D5-A0CA-C2C2126E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0FA0C-0466-DE3E-8536-8754D09E1D71}"/>
              </a:ext>
            </a:extLst>
          </p:cNvPr>
          <p:cNvSpPr txBox="1"/>
          <p:nvPr/>
        </p:nvSpPr>
        <p:spPr>
          <a:xfrm>
            <a:off x="726140" y="1307156"/>
            <a:ext cx="11358283" cy="3490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LLM(Large </a:t>
            </a:r>
            <a:r>
              <a:rPr lang="en-US" altLang="ko-KR" sz="24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Languge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Model)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의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제약사항</a:t>
            </a:r>
            <a:r>
              <a:rPr lang="en-US" altLang="ko-KR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(?)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정보접근 제한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ChatGPT(GPT-3.5) 2022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년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1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월까지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(GPT4, 2023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년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월까지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의 데이터를 학습한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LLM(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초거대언어모델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로 그 이후 정보에 대해서는 답변을 하지 못함</a:t>
            </a: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ko-KR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Token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제한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GPT 3.5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와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4.0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은 각각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4.096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16,384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개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Gemini </a:t>
            </a:r>
            <a:r>
              <a:rPr lang="en-US" altLang="ko-KR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Pro_Multimodal</a:t>
            </a:r>
            <a:endParaRPr lang="ko-KR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환각 현상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(Hallucination)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ko-KR" alt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rPr>
              <a:t>엉뚱하거나 거짓말을 할 수 있음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894C48-2F48-2D45-5A12-45936F96F9C8}"/>
              </a:ext>
            </a:extLst>
          </p:cNvPr>
          <p:cNvSpPr/>
          <p:nvPr/>
        </p:nvSpPr>
        <p:spPr>
          <a:xfrm>
            <a:off x="1407459" y="4294094"/>
            <a:ext cx="7189694" cy="582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43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ko-KR" altLang="en-US" dirty="0"/>
              <a:t>환각현상 해결</a:t>
            </a:r>
            <a:r>
              <a:rPr lang="en-US" altLang="ko-KR" dirty="0"/>
              <a:t>_</a:t>
            </a:r>
            <a:r>
              <a:rPr lang="en-US" altLang="ko-KR" sz="2400" dirty="0"/>
              <a:t>RAG(</a:t>
            </a:r>
            <a:r>
              <a:rPr lang="en-US" altLang="ko-KR" sz="2400" dirty="0" err="1"/>
              <a:t>Retrival</a:t>
            </a:r>
            <a:r>
              <a:rPr lang="en-US" altLang="ko-KR" sz="2400" dirty="0"/>
              <a:t>-Augmented Generation)</a:t>
            </a:r>
            <a:endParaRPr dirty="0"/>
          </a:p>
        </p:txBody>
      </p:sp>
      <p:sp>
        <p:nvSpPr>
          <p:cNvPr id="171" name="Google Shape;171;p3"/>
          <p:cNvSpPr txBox="1">
            <a:spLocks noGrp="1"/>
          </p:cNvSpPr>
          <p:nvPr>
            <p:ph type="sldNum" idx="12"/>
          </p:nvPr>
        </p:nvSpPr>
        <p:spPr>
          <a:xfrm>
            <a:off x="10514011" y="6036261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2" name="Google Shape;172;p3" descr="Deployment evolution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3" name="Google Shape;223;p9"/>
          <p:cNvSpPr txBox="1"/>
          <p:nvPr/>
        </p:nvSpPr>
        <p:spPr>
          <a:xfrm>
            <a:off x="772605" y="1130059"/>
            <a:ext cx="1095159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lt2"/>
              </a:buClr>
              <a:buSzPts val="1800"/>
              <a:buFont typeface="Noto Sans Symbols"/>
              <a:buChar char="❖"/>
            </a:pPr>
            <a:r>
              <a:rPr lang="en-US" sz="16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LLM</a:t>
            </a:r>
            <a:r>
              <a:rPr lang="ko-KR" altLang="en-US" sz="16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과 정보 검색 시스템을 결합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: LLM</a:t>
            </a:r>
            <a:r>
              <a:rPr lang="ko-KR" altLang="en-US" sz="16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이 사용자 질문에 답변할 때 필요한 정보를 외부 데이터베이스에서 검색할 수 있도록 하여 </a:t>
            </a:r>
            <a:r>
              <a:rPr lang="en-US" altLang="ko-KR" sz="16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LLM</a:t>
            </a:r>
            <a:r>
              <a:rPr lang="ko-KR" altLang="en-US" sz="16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은 더욱 정확하고 유용한 답변을 제공</a:t>
            </a:r>
            <a:endParaRPr lang="en-US" altLang="ko-KR" sz="1600" dirty="0">
              <a:solidFill>
                <a:schemeClr val="lt2"/>
              </a:solidFill>
              <a:latin typeface="Batang"/>
              <a:ea typeface="Batang"/>
              <a:cs typeface="Batang"/>
            </a:endParaRPr>
          </a:p>
          <a:p>
            <a:pPr marL="742950" lvl="1" indent="-285750">
              <a:lnSpc>
                <a:spcPct val="150000"/>
              </a:lnSpc>
              <a:buClr>
                <a:schemeClr val="lt2"/>
              </a:buClr>
              <a:buSzPts val="1800"/>
              <a:buFont typeface="Noto Sans Symbols"/>
              <a:buChar char="❖"/>
            </a:pPr>
            <a:r>
              <a:rPr lang="ko-KR" altLang="en-US" sz="14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지정된 데이터 소스에서 검색하기</a:t>
            </a:r>
            <a:r>
              <a:rPr lang="en-US" altLang="ko-KR" sz="14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(6), </a:t>
            </a:r>
            <a:r>
              <a:rPr lang="ko-KR" altLang="en-US" sz="14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소스에서 검색한 컨텍스트로 프롬프트 증강하기</a:t>
            </a:r>
            <a:r>
              <a:rPr lang="en-US" altLang="ko-KR" sz="14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(7), LLM </a:t>
            </a:r>
            <a:r>
              <a:rPr lang="ko-KR" altLang="en-US" sz="14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모델과 증강된 프롬프트를 사용하여 생성하기</a:t>
            </a:r>
            <a:r>
              <a:rPr lang="en-US" altLang="ko-KR" sz="1400" dirty="0">
                <a:solidFill>
                  <a:schemeClr val="lt2"/>
                </a:solidFill>
                <a:latin typeface="Batang"/>
                <a:ea typeface="Batang"/>
                <a:cs typeface="Batang"/>
              </a:rPr>
              <a:t>(8)</a:t>
            </a:r>
          </a:p>
        </p:txBody>
      </p:sp>
      <p:pic>
        <p:nvPicPr>
          <p:cNvPr id="8194" name="Picture 2" descr="https://miro.medium.com/v2/resize:fit:770/1*rfxwIkC648e9o2PrRVUBK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488" y="2742817"/>
            <a:ext cx="9343674" cy="298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759615" y="5970991"/>
            <a:ext cx="92011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hlinkClick r:id="rId4"/>
              </a:rPr>
              <a:t>https://medium.com/@pandey.vikesh/rag-ing-success-guide-to-choose-the-right-components-for-your-rag-solution-on-aws-223b9d4c7280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275BC-58E2-ADEE-2763-A007BC3B190C}"/>
              </a:ext>
            </a:extLst>
          </p:cNvPr>
          <p:cNvSpPr txBox="1"/>
          <p:nvPr/>
        </p:nvSpPr>
        <p:spPr>
          <a:xfrm>
            <a:off x="1759615" y="5693992"/>
            <a:ext cx="2949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https://www.itworld.co.kr/topnews/322655</a:t>
            </a:r>
            <a:r>
              <a:rPr lang="ko-KR" altLang="en-US" sz="12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E0E353-8ECF-0656-E249-50E9399FBB1A}"/>
              </a:ext>
            </a:extLst>
          </p:cNvPr>
          <p:cNvSpPr/>
          <p:nvPr/>
        </p:nvSpPr>
        <p:spPr>
          <a:xfrm>
            <a:off x="9566712" y="2742817"/>
            <a:ext cx="15600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>
                <a:solidFill>
                  <a:schemeClr val="bg1"/>
                </a:solidFill>
                <a:latin typeface="Aptos Narrow" panose="020B00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Vector </a:t>
            </a:r>
            <a:r>
              <a:rPr lang="en-US" altLang="ko-KR" sz="1100" b="1" dirty="0" err="1">
                <a:solidFill>
                  <a:schemeClr val="bg1"/>
                </a:solidFill>
                <a:latin typeface="Aptos Narrow" panose="020B00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DB_visualization</a:t>
            </a:r>
            <a:endParaRPr lang="ko-KR" altLang="en-US" sz="1100" b="1" dirty="0">
              <a:solidFill>
                <a:schemeClr val="bg1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AI_</a:t>
            </a:r>
            <a:r>
              <a:rPr lang="ko-KR" altLang="en-US" dirty="0" err="1"/>
              <a:t>튜터</a:t>
            </a:r>
            <a:r>
              <a:rPr lang="ko-KR" altLang="en-US" dirty="0"/>
              <a:t> 어떡해 만들지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485682"/>
              </p:ext>
            </p:extLst>
          </p:nvPr>
        </p:nvGraphicFramePr>
        <p:xfrm>
          <a:off x="1290342" y="2083826"/>
          <a:ext cx="10435494" cy="2766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658">
                  <a:extLst>
                    <a:ext uri="{9D8B030D-6E8A-4147-A177-3AD203B41FA5}">
                      <a16:colId xmlns:a16="http://schemas.microsoft.com/office/drawing/2014/main" val="3129615809"/>
                    </a:ext>
                  </a:extLst>
                </a:gridCol>
                <a:gridCol w="1407459">
                  <a:extLst>
                    <a:ext uri="{9D8B030D-6E8A-4147-A177-3AD203B41FA5}">
                      <a16:colId xmlns:a16="http://schemas.microsoft.com/office/drawing/2014/main" val="2905530299"/>
                    </a:ext>
                  </a:extLst>
                </a:gridCol>
                <a:gridCol w="2034988">
                  <a:extLst>
                    <a:ext uri="{9D8B030D-6E8A-4147-A177-3AD203B41FA5}">
                      <a16:colId xmlns:a16="http://schemas.microsoft.com/office/drawing/2014/main" val="1007992413"/>
                    </a:ext>
                  </a:extLst>
                </a:gridCol>
                <a:gridCol w="5997389">
                  <a:extLst>
                    <a:ext uri="{9D8B030D-6E8A-4147-A177-3AD203B41FA5}">
                      <a16:colId xmlns:a16="http://schemas.microsoft.com/office/drawing/2014/main" val="2796152805"/>
                    </a:ext>
                  </a:extLst>
                </a:gridCol>
              </a:tblGrid>
              <a:tr h="714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LLM</a:t>
                      </a:r>
                      <a:r>
                        <a:rPr lang="en-US" altLang="ko-KR" sz="1800" baseline="0" dirty="0"/>
                        <a:t>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 err="1"/>
                        <a:t>챗봇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개발사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355740"/>
                  </a:ext>
                </a:extLst>
              </a:tr>
              <a:tr h="659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GPT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ChatGPT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Open AI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GPT-3.5/GPT-4(</a:t>
                      </a:r>
                      <a:r>
                        <a:rPr lang="ko-KR" altLang="en-US" sz="1800" dirty="0"/>
                        <a:t>유료</a:t>
                      </a:r>
                      <a:r>
                        <a:rPr lang="en-US" altLang="ko-KR" sz="1800" dirty="0"/>
                        <a:t>) </a:t>
                      </a:r>
                      <a:r>
                        <a:rPr lang="ko-KR" altLang="en-US" sz="1800" dirty="0"/>
                        <a:t>쉽게 구현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176501"/>
                  </a:ext>
                </a:extLst>
              </a:tr>
              <a:tr h="6594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Gemini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Bard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Google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DeepMind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Ultra/Pro/Nano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333400"/>
                  </a:ext>
                </a:extLst>
              </a:tr>
              <a:tr h="7327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llma2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Meta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무료</a:t>
                      </a:r>
                      <a:r>
                        <a:rPr lang="en-US" altLang="ko-KR" sz="1800" dirty="0"/>
                        <a:t>, </a:t>
                      </a:r>
                      <a:r>
                        <a:rPr lang="en-US" altLang="ko-KR" sz="1800" dirty="0" err="1"/>
                        <a:t>HuggingFace</a:t>
                      </a:r>
                      <a:r>
                        <a:rPr lang="ko-KR" altLang="en-US" sz="1800" dirty="0"/>
                        <a:t>에서 </a:t>
                      </a:r>
                      <a:r>
                        <a:rPr lang="en-US" altLang="ko-KR" sz="1800" dirty="0"/>
                        <a:t>LLM </a:t>
                      </a:r>
                      <a:r>
                        <a:rPr lang="ko-KR" altLang="en-US" sz="1800" dirty="0"/>
                        <a:t>다운로드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47354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3159" y="1257973"/>
            <a:ext cx="867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생성형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AI LLM</a:t>
            </a:r>
            <a:r>
              <a:rPr lang="ko-KR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을 사용하여 직접 만들어보자 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(Python, </a:t>
            </a:r>
            <a:r>
              <a:rPr lang="en-US" altLang="ko-KR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LangChain</a:t>
            </a:r>
            <a:r>
              <a:rPr lang="en-US" altLang="ko-KR" dirty="0"/>
              <a:t>, </a:t>
            </a:r>
            <a:r>
              <a:rPr lang="en-US" altLang="ko-K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Hugging Face</a:t>
            </a:r>
            <a:r>
              <a:rPr lang="en-US" altLang="ko-K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rPr>
              <a:t>) </a:t>
            </a:r>
            <a:endParaRPr lang="ko-KR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Batang" panose="02030600000101010101" pitchFamily="18" charset="-127"/>
              <a:ea typeface="Batang" panose="02030600000101010101" pitchFamily="18" charset="-127"/>
              <a:cs typeface="Batang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7A5B1-96A1-9566-667A-934C147E3D35}"/>
              </a:ext>
            </a:extLst>
          </p:cNvPr>
          <p:cNvSpPr txBox="1"/>
          <p:nvPr/>
        </p:nvSpPr>
        <p:spPr>
          <a:xfrm>
            <a:off x="1200695" y="518299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hlinkClick r:id="rId4"/>
              </a:rPr>
              <a:t>https://www.youtube.com/watch?v=x0AnCE9SE4A</a:t>
            </a:r>
            <a:r>
              <a:rPr lang="ko-KR" altLang="en-US" sz="14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575D15-48B7-BC40-8691-04B5273D8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59" y="2759352"/>
            <a:ext cx="571571" cy="6146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3AFCD5C-6C99-1D18-E327-B268B9B27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18" y="3570557"/>
            <a:ext cx="575103" cy="4283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A3C775-20CE-646B-901D-1D21EF56B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348" y="4195438"/>
            <a:ext cx="667447" cy="6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6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1FA4-2E26-5701-D3B1-6DC8FA27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14496-0E8E-68DD-FC6F-EEA8DF6B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ChatGPT </a:t>
            </a:r>
            <a:r>
              <a:rPr lang="en-US" altLang="ko-KR" dirty="0"/>
              <a:t>4.0o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0ECFB-1F08-E6D5-A0CA-C2C2126E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8CC376-C390-39C6-BF4B-39B9377C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18" y="905521"/>
            <a:ext cx="10690758" cy="50022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FD7DAB8-7504-DBA7-29AE-94F33DD50E80}"/>
              </a:ext>
            </a:extLst>
          </p:cNvPr>
          <p:cNvSpPr/>
          <p:nvPr/>
        </p:nvSpPr>
        <p:spPr>
          <a:xfrm>
            <a:off x="502023" y="1667435"/>
            <a:ext cx="1792941" cy="412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3B63F9-5CB0-9283-51DB-545E7DD5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431" y="1667435"/>
            <a:ext cx="3966546" cy="322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33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경복대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 err="1"/>
              <a:t>튜터</a:t>
            </a:r>
            <a:r>
              <a:rPr lang="ko-KR" altLang="en-US" dirty="0"/>
              <a:t> </a:t>
            </a:r>
            <a:r>
              <a:rPr lang="en-US" altLang="ko-KR" dirty="0"/>
              <a:t>Prototype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37" name="Picture 13" descr="나무 배경에 영화 클래퍼입니다. 3d 그림">
            <a:extLst>
              <a:ext uri="{FF2B5EF4-FFF2-40B4-BE49-F238E27FC236}">
                <a16:creationId xmlns:a16="http://schemas.microsoft.com/office/drawing/2014/main" id="{7FE3FDFA-C629-51E7-0D54-98961BF44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047750"/>
            <a:ext cx="952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2299C4-88E7-6EB0-2A72-A709EE192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49607">
            <a:off x="2838952" y="3979409"/>
            <a:ext cx="3932261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61BAC-2A82-8091-54AA-5E68B6E5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47949-18AF-892F-5956-6E349275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Gemini Pro</a:t>
            </a:r>
            <a:r>
              <a:rPr lang="ko-KR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로 </a:t>
            </a:r>
            <a:r>
              <a:rPr lang="en-US" altLang="ko-KR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RAG </a:t>
            </a:r>
            <a:r>
              <a:rPr lang="ko-KR" alt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무료 만들기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3B9513-5CC7-CCFA-F420-D0847B90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24C59B9-F568-DDB5-E9BC-FB0932A5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884" y="2856803"/>
            <a:ext cx="8281735" cy="21908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8CE218-1AD6-99FF-5686-CEB405A58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884" y="1153125"/>
            <a:ext cx="4840788" cy="1537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3B3F6B7-1FE8-F593-C6D5-916A2AA80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6884" y="5285609"/>
            <a:ext cx="8281735" cy="77751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982AF1-B42F-B0A5-3405-0BB1831A37ED}"/>
              </a:ext>
            </a:extLst>
          </p:cNvPr>
          <p:cNvSpPr/>
          <p:nvPr/>
        </p:nvSpPr>
        <p:spPr>
          <a:xfrm>
            <a:off x="3532094" y="1084729"/>
            <a:ext cx="8453717" cy="5065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CF807E1-2E95-7F49-3096-656B774CA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32" y="1757062"/>
            <a:ext cx="1653974" cy="616389"/>
          </a:xfrm>
          <a:prstGeom prst="rect">
            <a:avLst/>
          </a:prstGeom>
        </p:spPr>
      </p:pic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0F36A25F-37B4-21A9-BDFF-7F094704410D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1954306" y="2065257"/>
            <a:ext cx="1577788" cy="15520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648353-67FD-7F52-A2B8-57A5AC43959C}"/>
              </a:ext>
            </a:extLst>
          </p:cNvPr>
          <p:cNvSpPr txBox="1"/>
          <p:nvPr/>
        </p:nvSpPr>
        <p:spPr>
          <a:xfrm>
            <a:off x="300332" y="2535889"/>
            <a:ext cx="2433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/>
                </a:solidFill>
              </a:rPr>
              <a:t>교수의 강의록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실습운영매뉴얼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관련 교과서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문제 등 입력</a:t>
            </a:r>
          </a:p>
        </p:txBody>
      </p:sp>
    </p:spTree>
    <p:extLst>
      <p:ext uri="{BB962C8B-B14F-4D97-AF65-F5344CB8AC3E}">
        <p14:creationId xmlns:p14="http://schemas.microsoft.com/office/powerpoint/2010/main" val="18349409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13062</TotalTime>
  <Words>557</Words>
  <Application>Microsoft Office PowerPoint</Application>
  <PresentationFormat>와이드스크린</PresentationFormat>
  <Paragraphs>98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Noto Sans Symbols</vt:lpstr>
      <vt:lpstr>Sorts Mill Goudy</vt:lpstr>
      <vt:lpstr>Batang</vt:lpstr>
      <vt:lpstr>Aptos Narrow</vt:lpstr>
      <vt:lpstr>Arial</vt:lpstr>
      <vt:lpstr>Arial Black</vt:lpstr>
      <vt:lpstr>Calibri</vt:lpstr>
      <vt:lpstr>Wingdings</vt:lpstr>
      <vt:lpstr>Wingdings 2</vt:lpstr>
      <vt:lpstr>SlateVTI</vt:lpstr>
      <vt:lpstr>경복대학교 AI 튜터  2024.7.16  빅데이터과 조상구교수</vt:lpstr>
      <vt:lpstr>TF 목적</vt:lpstr>
      <vt:lpstr>AI Tutor 서비스 구조도</vt:lpstr>
      <vt:lpstr>LLM 제약 사항</vt:lpstr>
      <vt:lpstr>환각현상 해결_RAG(Retrival-Augmented Generation)</vt:lpstr>
      <vt:lpstr>AI_튜터 어떡해 만들지?</vt:lpstr>
      <vt:lpstr>ChatGPT 4.0o</vt:lpstr>
      <vt:lpstr>경복대 AI 튜터 Prototype</vt:lpstr>
      <vt:lpstr>Gemini Pro로 RAG 무료 만들기</vt:lpstr>
      <vt:lpstr>경복대 AI튜터 화면 prototype</vt:lpstr>
      <vt:lpstr>경복대 AI튜터 화면 prototype</vt:lpstr>
      <vt:lpstr>경복대 AI튜터 concerns</vt:lpstr>
      <vt:lpstr>RAG 프로세스 및 전처리 단계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230</cp:revision>
  <dcterms:created xsi:type="dcterms:W3CDTF">2023-11-06T08:03:36Z</dcterms:created>
  <dcterms:modified xsi:type="dcterms:W3CDTF">2024-07-14T16:04:26Z</dcterms:modified>
</cp:coreProperties>
</file>