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805" r:id="rId2"/>
    <p:sldId id="806" r:id="rId3"/>
    <p:sldId id="812" r:id="rId4"/>
    <p:sldId id="809" r:id="rId5"/>
    <p:sldId id="808" r:id="rId6"/>
    <p:sldId id="807" r:id="rId7"/>
    <p:sldId id="810" r:id="rId8"/>
    <p:sldId id="811" r:id="rId9"/>
    <p:sldId id="813" r:id="rId10"/>
    <p:sldId id="814" r:id="rId11"/>
    <p:sldId id="818" r:id="rId12"/>
    <p:sldId id="815" r:id="rId13"/>
    <p:sldId id="816" r:id="rId14"/>
    <p:sldId id="817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85C"/>
    <a:srgbClr val="DDA147"/>
    <a:srgbClr val="B54C2D"/>
    <a:srgbClr val="B66952"/>
    <a:srgbClr val="B5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2025-03-16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2025-03-16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2025-03-16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ko/docs/Glossary/MV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Glossary/MV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16" y="898861"/>
            <a:ext cx="11323331" cy="2648381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8800" b="1" dirty="0">
                <a:effectLst/>
              </a:rPr>
              <a:t>Database </a:t>
            </a:r>
            <a:r>
              <a:rPr lang="ko-KR" altLang="en-US" sz="8800" b="1" dirty="0">
                <a:effectLst/>
              </a:rPr>
              <a:t>설계</a:t>
            </a:r>
            <a:br>
              <a:rPr lang="en-US" altLang="ko-KR" sz="8800" b="1" dirty="0">
                <a:effectLst/>
              </a:rPr>
            </a:br>
            <a:endParaRPr lang="ko" altLang="en-US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87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EC967-0C8D-67EA-ABA6-1134B761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A81C6D-4213-F7BC-50FD-2E677E2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3F04854F-CBC8-B1E9-AF5B-24F3167C5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32824-14FE-8A10-0049-3AE071075365}"/>
              </a:ext>
            </a:extLst>
          </p:cNvPr>
          <p:cNvSpPr txBox="1"/>
          <p:nvPr/>
        </p:nvSpPr>
        <p:spPr>
          <a:xfrm>
            <a:off x="2810238" y="1488818"/>
            <a:ext cx="6174377" cy="50475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sqlite3</a:t>
            </a:r>
          </a:p>
          <a:p>
            <a:endParaRPr lang="ko-KR" altLang="en-US" sz="1400" dirty="0"/>
          </a:p>
          <a:p>
            <a:r>
              <a:rPr lang="ko-KR" altLang="en-US" sz="1400" dirty="0"/>
              <a:t>DATABASE_URL = "</a:t>
            </a:r>
            <a:r>
              <a:rPr lang="ko-KR" altLang="en-US" sz="1400" dirty="0" err="1"/>
              <a:t>users.db</a:t>
            </a:r>
            <a:r>
              <a:rPr lang="ko-KR" altLang="en-US" sz="1400" dirty="0"/>
              <a:t>"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데이터베이스 연결을 반환하는 함수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get_db_connection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</a:t>
            </a:r>
            <a:r>
              <a:rPr lang="ko-KR" altLang="en-US" sz="1400" dirty="0"/>
              <a:t> = sqlite3.connect(DATABASE_URL)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conn.row_factory</a:t>
            </a:r>
            <a:r>
              <a:rPr lang="ko-KR" altLang="en-US" sz="1400" dirty="0"/>
              <a:t> = sqlite3.Row  # </a:t>
            </a:r>
            <a:r>
              <a:rPr lang="ko-KR" altLang="en-US" sz="1400" dirty="0" err="1"/>
              <a:t>Dict처럼</a:t>
            </a:r>
            <a:r>
              <a:rPr lang="ko-KR" altLang="en-US" sz="1400" dirty="0"/>
              <a:t> 사용할 수 있도록 설정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conn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테이블 생성 함수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create_users_table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get_db_connection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conn.cursor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cursor.execute</a:t>
            </a:r>
            <a:r>
              <a:rPr lang="ko-KR" altLang="en-US" sz="1400" dirty="0"/>
              <a:t>("""</a:t>
            </a:r>
          </a:p>
          <a:p>
            <a:r>
              <a:rPr lang="ko-KR" altLang="en-US" sz="1400" dirty="0"/>
              <a:t>    CREATE TABLE IF NOT EXISTS 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 (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 INTEGER PRIMARY KEY AUTOINCREMENT,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 TEXT NOT NULL,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 TEXT UNIQUE NOT NULL</a:t>
            </a:r>
          </a:p>
          <a:p>
            <a:r>
              <a:rPr lang="ko-KR" altLang="en-US" sz="1400" dirty="0"/>
              <a:t>    )</a:t>
            </a:r>
          </a:p>
          <a:p>
            <a:r>
              <a:rPr lang="ko-KR" altLang="en-US" sz="1400" dirty="0"/>
              <a:t>    """)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conn.commit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conn.close</a:t>
            </a:r>
            <a:r>
              <a:rPr lang="ko-KR" altLang="en-US" sz="14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D86EE-27F9-5C5E-A0F8-4DF5F6E1FF8B}"/>
              </a:ext>
            </a:extLst>
          </p:cNvPr>
          <p:cNvSpPr txBox="1"/>
          <p:nvPr/>
        </p:nvSpPr>
        <p:spPr>
          <a:xfrm>
            <a:off x="2740568" y="976560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database.py (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데이터베이스 연결관리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0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5BFE-9614-6134-A0E8-121DE337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FFA842-6CEC-CF49-9156-E52DCB6C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82CAAB13-B848-6CA5-30C5-3A2A5512A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2128B-3064-2324-B899-6983D733A6CB}"/>
              </a:ext>
            </a:extLst>
          </p:cNvPr>
          <p:cNvSpPr txBox="1"/>
          <p:nvPr/>
        </p:nvSpPr>
        <p:spPr>
          <a:xfrm>
            <a:off x="2565166" y="1781303"/>
            <a:ext cx="4981304" cy="26776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pydantic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BaseModel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요청 모델</a:t>
            </a:r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UserCreate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BaseModel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응답 모델</a:t>
            </a:r>
          </a:p>
          <a:p>
            <a:r>
              <a:rPr lang="ko-KR" altLang="en-US" sz="1400" dirty="0" err="1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UserResponse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BaseModel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int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ABA9-8137-1A61-5B2B-3100A37B8AC6}"/>
              </a:ext>
            </a:extLst>
          </p:cNvPr>
          <p:cNvSpPr txBox="1"/>
          <p:nvPr/>
        </p:nvSpPr>
        <p:spPr>
          <a:xfrm>
            <a:off x="2565166" y="1237800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users/schemas.py (</a:t>
            </a:r>
            <a:r>
              <a:rPr lang="en-US" altLang="ko-KR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Pydantic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모델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데이터 요청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/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응답 검증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7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43BA-2513-B7B5-2303-B2AB961E1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6D070E-DFBA-5D9E-E74C-6386EA05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F7A1F1F0-C014-BE1F-4055-58E252B82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2355D-19DC-77C4-450A-A2103ED3BB65}"/>
              </a:ext>
            </a:extLst>
          </p:cNvPr>
          <p:cNvSpPr txBox="1"/>
          <p:nvPr/>
        </p:nvSpPr>
        <p:spPr>
          <a:xfrm>
            <a:off x="1895836" y="1670435"/>
            <a:ext cx="7161077" cy="44012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src.database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get_db_connection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사용자 추가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insert_user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str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get_db_connection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conn.cursor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cursor.execute</a:t>
            </a:r>
            <a:r>
              <a:rPr lang="ko-KR" altLang="en-US" sz="1400" dirty="0"/>
              <a:t>("INSERT INTO 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) VALUES (?, ?)", (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conn.commit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cursor.lastrowid</a:t>
            </a:r>
            <a:r>
              <a:rPr lang="ko-KR" altLang="en-US" sz="1400" dirty="0"/>
              <a:t>  # 삽입된 사용자 ID 반환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conn.close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user_id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ID로</a:t>
            </a:r>
            <a:r>
              <a:rPr lang="ko-KR" altLang="en-US" sz="1400" dirty="0"/>
              <a:t> 사용자 조회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get_user_by_id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get_db_connection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conn.cursor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cursor.execute</a:t>
            </a:r>
            <a:r>
              <a:rPr lang="ko-KR" altLang="en-US" sz="1400" dirty="0"/>
              <a:t>("SELECT * FROM 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 WHERE 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 = ?", (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,))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cursor.fetchone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conn.close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45755-6D63-6ADF-A4CB-A9B8E1C4B2B5}"/>
              </a:ext>
            </a:extLst>
          </p:cNvPr>
          <p:cNvSpPr txBox="1"/>
          <p:nvPr/>
        </p:nvSpPr>
        <p:spPr>
          <a:xfrm>
            <a:off x="1895837" y="1210492"/>
            <a:ext cx="764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users/models.py (SQL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을 사용하여 데이터 저장 및 조회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orm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을 사용해도 됨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))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0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801D5-B351-46D1-C5FF-2021C0CD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65E631-AEB0-350C-DED2-18A9A35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0AEA905D-DA79-4DE3-0680-EFC9FDD1BE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5BB05-599D-8CEC-2A15-AF5F3983CE1F}"/>
              </a:ext>
            </a:extLst>
          </p:cNvPr>
          <p:cNvSpPr txBox="1"/>
          <p:nvPr/>
        </p:nvSpPr>
        <p:spPr>
          <a:xfrm>
            <a:off x="940528" y="1522392"/>
            <a:ext cx="10146454" cy="39703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fastapi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APIRouter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HTTPException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.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models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schemas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router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APIRouter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🟢 사용자 추가 API (POST /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/)</a:t>
            </a:r>
          </a:p>
          <a:p>
            <a:r>
              <a:rPr lang="ko-KR" altLang="en-US" sz="1400" dirty="0"/>
              <a:t>@router.post("/users/", </a:t>
            </a:r>
            <a:r>
              <a:rPr lang="ko-KR" altLang="en-US" sz="1400" dirty="0" err="1"/>
              <a:t>response_model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schemas.UserResponse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create_user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schemas.UserCreate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models.insert_user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user.name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user.email</a:t>
            </a:r>
            <a:r>
              <a:rPr lang="ko-KR" altLang="en-US" sz="1400" dirty="0"/>
              <a:t>)  # 🔗 데이터베이스에 사용자 추가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schemas.UserResponse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user.name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user.email</a:t>
            </a:r>
            <a:r>
              <a:rPr lang="ko-KR" altLang="en-US" sz="1400" dirty="0"/>
              <a:t>)  # 🔗 </a:t>
            </a:r>
            <a:r>
              <a:rPr lang="ko-KR" altLang="en-US" sz="1400" dirty="0" err="1"/>
              <a:t>Pydantic</a:t>
            </a:r>
            <a:r>
              <a:rPr lang="ko-KR" altLang="en-US" sz="1400" dirty="0"/>
              <a:t> 모델로 변환 후 반환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🔵 사용자 조회 API (GET /</a:t>
            </a:r>
            <a:r>
              <a:rPr lang="ko-KR" altLang="en-US" sz="1400" dirty="0" err="1"/>
              <a:t>users</a:t>
            </a:r>
            <a:r>
              <a:rPr lang="ko-KR" altLang="en-US" sz="1400" dirty="0"/>
              <a:t>/{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})</a:t>
            </a:r>
          </a:p>
          <a:p>
            <a:r>
              <a:rPr lang="ko-KR" altLang="en-US" sz="1400" dirty="0"/>
              <a:t>@router.get("/users/{user_id}", </a:t>
            </a:r>
            <a:r>
              <a:rPr lang="ko-KR" altLang="en-US" sz="1400" dirty="0" err="1"/>
              <a:t>response_model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schemas.UserResponse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read_user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: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models.get_user_by_id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user_id</a:t>
            </a:r>
            <a:r>
              <a:rPr lang="ko-KR" altLang="en-US" sz="1400" dirty="0"/>
              <a:t>)  # 🔗 데이터베이스에서 사용자 조회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None</a:t>
            </a:r>
            <a:r>
              <a:rPr lang="ko-KR" altLang="en-US" sz="1400" dirty="0"/>
              <a:t>: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raise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HTTPException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status_code</a:t>
            </a:r>
            <a:r>
              <a:rPr lang="ko-KR" altLang="en-US" sz="1400" dirty="0"/>
              <a:t>=404, </a:t>
            </a:r>
            <a:r>
              <a:rPr lang="ko-KR" altLang="en-US" sz="1400" dirty="0" err="1"/>
              <a:t>detail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found</a:t>
            </a:r>
            <a:r>
              <a:rPr lang="ko-KR" altLang="en-US" sz="1400" dirty="0"/>
              <a:t>")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schemas.UserResponse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id</a:t>
            </a:r>
            <a:r>
              <a:rPr lang="ko-KR" altLang="en-US" sz="1400" dirty="0"/>
              <a:t>"], 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"], 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=</a:t>
            </a:r>
            <a:r>
              <a:rPr lang="ko-KR" altLang="en-US" sz="1400" dirty="0" err="1"/>
              <a:t>user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email</a:t>
            </a:r>
            <a:r>
              <a:rPr lang="ko-KR" altLang="en-US" sz="1400" dirty="0"/>
              <a:t>"])  # 🔗 </a:t>
            </a:r>
            <a:r>
              <a:rPr lang="ko-KR" altLang="en-US" sz="1400" dirty="0" err="1"/>
              <a:t>Pydantic</a:t>
            </a:r>
            <a:r>
              <a:rPr lang="ko-KR" altLang="en-US" sz="1400" dirty="0"/>
              <a:t> 변환 후 반환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9D94C-9CDB-94FD-5F81-2E51572D1758}"/>
              </a:ext>
            </a:extLst>
          </p:cNvPr>
          <p:cNvSpPr txBox="1"/>
          <p:nvPr/>
        </p:nvSpPr>
        <p:spPr>
          <a:xfrm>
            <a:off x="973915" y="1012111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users/routee.py (</a:t>
            </a:r>
            <a:r>
              <a:rPr lang="en-US" altLang="ko-KR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FastAPI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end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point)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C5D1-F680-668E-1A42-5E1E39D9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CFC364-3031-20C7-3806-C743AF1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D1C9FEFA-A790-CAD1-42EC-ED991347B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8D4D3-8AAF-BE09-38E5-3E12CC6885FF}"/>
              </a:ext>
            </a:extLst>
          </p:cNvPr>
          <p:cNvSpPr txBox="1"/>
          <p:nvPr/>
        </p:nvSpPr>
        <p:spPr>
          <a:xfrm>
            <a:off x="2354668" y="1860530"/>
            <a:ext cx="6096000" cy="28931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fastapi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FastAPI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src.users.router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router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user_router</a:t>
            </a:r>
            <a:endParaRPr lang="ko-KR" altLang="en-US" sz="1400" dirty="0"/>
          </a:p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src.database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create_users_table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app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FastAPI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데이터베이스 테이블 생성</a:t>
            </a:r>
          </a:p>
          <a:p>
            <a:r>
              <a:rPr lang="ko-KR" altLang="en-US" sz="1400" dirty="0" err="1"/>
              <a:t>create_users_table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사용자 라우터 추가</a:t>
            </a:r>
          </a:p>
          <a:p>
            <a:r>
              <a:rPr lang="ko-KR" altLang="en-US" sz="1400" dirty="0" err="1"/>
              <a:t>app.include_router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user_router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prefix</a:t>
            </a:r>
            <a:r>
              <a:rPr lang="ko-KR" altLang="en-US" sz="1400" dirty="0"/>
              <a:t>="/</a:t>
            </a:r>
            <a:r>
              <a:rPr lang="ko-KR" altLang="en-US" sz="1400" dirty="0" err="1"/>
              <a:t>api</a:t>
            </a:r>
            <a:r>
              <a:rPr lang="ko-KR" altLang="en-US" sz="1400" dirty="0"/>
              <a:t>")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서버 실행 (</a:t>
            </a:r>
            <a:r>
              <a:rPr lang="ko-KR" altLang="en-US" sz="1400" dirty="0" err="1"/>
              <a:t>uvicorn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main:app</a:t>
            </a:r>
            <a:r>
              <a:rPr lang="ko-KR" altLang="en-US" sz="1400" dirty="0"/>
              <a:t> --</a:t>
            </a:r>
            <a:r>
              <a:rPr lang="ko-KR" altLang="en-US" sz="1400" dirty="0" err="1"/>
              <a:t>reload</a:t>
            </a:r>
            <a:r>
              <a:rPr lang="ko-KR" altLang="en-US" sz="1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D67F2-63B3-CB7B-E504-3D1851AD6469}"/>
              </a:ext>
            </a:extLst>
          </p:cNvPr>
          <p:cNvSpPr txBox="1"/>
          <p:nvPr/>
        </p:nvSpPr>
        <p:spPr>
          <a:xfrm>
            <a:off x="2280201" y="1367246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main.py (</a:t>
            </a:r>
            <a:r>
              <a:rPr lang="en-US" altLang="ko-KR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FastAPI</a:t>
            </a:r>
            <a:r>
              <a:rPr lang="ko-KR" alt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실행</a:t>
            </a:r>
            <a:r>
              <a:rPr lang="en-US" altLang="ko-K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)</a:t>
            </a:r>
            <a:endParaRPr lang="ko-KR" altLang="en-US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6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F844DEB9-CEA4-D29C-72D1-9F61D595DB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비즈니스 로직</a:t>
            </a:r>
            <a:endParaRPr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C75B3B5-512F-869B-4257-C4E6B8CC5F4E}"/>
              </a:ext>
            </a:extLst>
          </p:cNvPr>
          <p:cNvGrpSpPr/>
          <p:nvPr/>
        </p:nvGrpSpPr>
        <p:grpSpPr>
          <a:xfrm>
            <a:off x="1429566" y="2938128"/>
            <a:ext cx="9322162" cy="1903775"/>
            <a:chOff x="1429566" y="2938128"/>
            <a:chExt cx="9322162" cy="1903775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B6E51D87-B25A-BE29-E442-E7CBAD6E7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566" y="2938128"/>
              <a:ext cx="6122540" cy="190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데이터베이스(DB)] 1. 데이터베이스 소개">
              <a:extLst>
                <a:ext uri="{FF2B5EF4-FFF2-40B4-BE49-F238E27FC236}">
                  <a16:creationId xmlns:a16="http://schemas.microsoft.com/office/drawing/2014/main" id="{BA6203BB-8A77-D696-135C-71EB087FD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2106" y="2938128"/>
              <a:ext cx="3199622" cy="190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F073114-9837-EEB4-E770-3834CFFF6C69}"/>
              </a:ext>
            </a:extLst>
          </p:cNvPr>
          <p:cNvSpPr txBox="1"/>
          <p:nvPr/>
        </p:nvSpPr>
        <p:spPr>
          <a:xfrm>
            <a:off x="795246" y="1128389"/>
            <a:ext cx="11099064" cy="1294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고객</a:t>
            </a:r>
            <a:r>
              <a:rPr lang="en-US" altLang="ko-KR" dirty="0"/>
              <a:t>(Client)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회사에 자신의 이름과</a:t>
            </a:r>
            <a:r>
              <a:rPr lang="en-US" altLang="ko-KR" dirty="0"/>
              <a:t> </a:t>
            </a:r>
            <a:r>
              <a:rPr lang="ko-KR" altLang="en-US" dirty="0"/>
              <a:t>메일을 등록한 후 조회하려고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A </a:t>
            </a:r>
            <a:r>
              <a:rPr lang="ko-KR" altLang="en-US" dirty="0"/>
              <a:t>회사</a:t>
            </a:r>
            <a:r>
              <a:rPr lang="en-US" altLang="ko-KR" dirty="0"/>
              <a:t>(Server)</a:t>
            </a:r>
            <a:r>
              <a:rPr lang="ko-KR" altLang="en-US" dirty="0"/>
              <a:t>는 이름과</a:t>
            </a:r>
            <a:r>
              <a:rPr lang="en-US" altLang="ko-KR" dirty="0"/>
              <a:t> </a:t>
            </a:r>
            <a:r>
              <a:rPr lang="ko-KR" altLang="en-US" dirty="0"/>
              <a:t>이메일이 제대로 작성되었는지 사전에 체크하여 회사내부 </a:t>
            </a:r>
            <a:r>
              <a:rPr lang="en-US" altLang="ko-KR" dirty="0"/>
              <a:t>DB</a:t>
            </a:r>
            <a:r>
              <a:rPr lang="ko-KR" altLang="en-US" dirty="0"/>
              <a:t>에 저장하려고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Fast API</a:t>
            </a:r>
            <a:r>
              <a:rPr lang="ko-KR" altLang="en-US" b="1" dirty="0"/>
              <a:t>를 사용하여 </a:t>
            </a:r>
            <a:r>
              <a:rPr lang="en-US" altLang="ko-KR" b="1" dirty="0"/>
              <a:t>DB</a:t>
            </a:r>
            <a:r>
              <a:rPr lang="ko-KR" altLang="en-US" b="1" dirty="0"/>
              <a:t>를 설계하고 등록하는 비즈니스 로직을 만들자 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290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DAA1D-6222-91AD-C185-BB30945B7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9B4037-2B5F-76A7-2116-19A976AE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9FAFF0C5-FD5C-8159-BE25-F995C970E4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488D7-643C-D918-F87A-64FE4DADB7CF}"/>
              </a:ext>
            </a:extLst>
          </p:cNvPr>
          <p:cNvSpPr txBox="1"/>
          <p:nvPr/>
        </p:nvSpPr>
        <p:spPr>
          <a:xfrm>
            <a:off x="685346" y="9896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https://developer.mozilla.org/ko/docs/Glossary/MVC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E4B20D-D678-1B0F-74C6-A6440094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013" y="1649950"/>
            <a:ext cx="6096000" cy="39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9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D694A-F157-F88D-6C7F-9AE9B3502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C6C236-0D0B-BF8F-451F-821F225A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E326E-E161-2275-A272-03D7351BE557}"/>
              </a:ext>
            </a:extLst>
          </p:cNvPr>
          <p:cNvSpPr txBox="1"/>
          <p:nvPr/>
        </p:nvSpPr>
        <p:spPr>
          <a:xfrm>
            <a:off x="6826103" y="2123260"/>
            <a:ext cx="5078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UserCreate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클라이언트가 데이터를 보낼 때 검증</a:t>
            </a:r>
            <a:endParaRPr lang="en-US" altLang="ko-KR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6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UserResponse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</a:t>
            </a:r>
            <a:r>
              <a:rPr lang="ko-KR" altLang="en-US" sz="16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DB에서</a:t>
            </a:r>
            <a:r>
              <a:rPr lang="ko-KR" altLang="en-US" sz="16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가져온 데이터를 응답할 때 변환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391493-0C67-57CC-6CB7-87B13A3B619D}"/>
              </a:ext>
            </a:extLst>
          </p:cNvPr>
          <p:cNvSpPr txBox="1"/>
          <p:nvPr/>
        </p:nvSpPr>
        <p:spPr>
          <a:xfrm>
            <a:off x="2159725" y="1181240"/>
            <a:ext cx="2370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schemas.py</a:t>
            </a:r>
            <a:endParaRPr lang="ko-KR" altLang="en-US" sz="24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F98FE4-7B58-6AC1-46CF-4CF9DFEF5D70}"/>
              </a:ext>
            </a:extLst>
          </p:cNvPr>
          <p:cNvSpPr txBox="1"/>
          <p:nvPr/>
        </p:nvSpPr>
        <p:spPr>
          <a:xfrm>
            <a:off x="2159725" y="1720840"/>
            <a:ext cx="4214949" cy="310854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Arial Narrow" panose="020B0606020202030204" pitchFamily="34" charset="0"/>
              </a:rPr>
              <a:t>from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pydantic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import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BaseModel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# 사용자가 요청할 데이터 형식 검증</a:t>
            </a:r>
          </a:p>
          <a:p>
            <a:r>
              <a:rPr lang="ko-KR" altLang="en-US" sz="1600" dirty="0" err="1">
                <a:latin typeface="Arial Narrow" panose="020B0606020202030204" pitchFamily="34" charset="0"/>
              </a:rPr>
              <a:t>class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UserCreate</a:t>
            </a:r>
            <a:r>
              <a:rPr lang="ko-KR" altLang="en-US" sz="1600" dirty="0">
                <a:latin typeface="Arial Narrow" panose="020B0606020202030204" pitchFamily="34" charset="0"/>
              </a:rPr>
              <a:t>(</a:t>
            </a:r>
            <a:r>
              <a:rPr lang="ko-KR" altLang="en-US" sz="1600" dirty="0" err="1">
                <a:latin typeface="Arial Narrow" panose="020B0606020202030204" pitchFamily="34" charset="0"/>
              </a:rPr>
              <a:t>BaseModel</a:t>
            </a:r>
            <a:r>
              <a:rPr lang="ko-KR" altLang="en-US" sz="16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name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str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email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str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# API 응답 데이터 형식 변환</a:t>
            </a:r>
          </a:p>
          <a:p>
            <a:r>
              <a:rPr lang="ko-KR" altLang="en-US" sz="1600" dirty="0" err="1">
                <a:latin typeface="Arial Narrow" panose="020B0606020202030204" pitchFamily="34" charset="0"/>
              </a:rPr>
              <a:t>class</a:t>
            </a:r>
            <a:r>
              <a:rPr lang="ko-KR" altLang="en-US" sz="1600" dirty="0">
                <a:latin typeface="Arial Narrow" panose="020B0606020202030204" pitchFamily="34" charset="0"/>
              </a:rPr>
              <a:t> </a:t>
            </a:r>
            <a:r>
              <a:rPr lang="ko-KR" altLang="en-US" sz="1600" dirty="0" err="1">
                <a:latin typeface="Arial Narrow" panose="020B0606020202030204" pitchFamily="34" charset="0"/>
              </a:rPr>
              <a:t>UserResponse</a:t>
            </a:r>
            <a:r>
              <a:rPr lang="ko-KR" altLang="en-US" sz="1600" dirty="0">
                <a:latin typeface="Arial Narrow" panose="020B0606020202030204" pitchFamily="34" charset="0"/>
              </a:rPr>
              <a:t>(</a:t>
            </a:r>
            <a:r>
              <a:rPr lang="ko-KR" altLang="en-US" sz="1600" dirty="0" err="1">
                <a:latin typeface="Arial Narrow" panose="020B0606020202030204" pitchFamily="34" charset="0"/>
              </a:rPr>
              <a:t>BaseModel</a:t>
            </a:r>
            <a:r>
              <a:rPr lang="ko-KR" altLang="en-US" sz="16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id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int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name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str</a:t>
            </a:r>
            <a:endParaRPr lang="ko-KR" altLang="en-US" sz="1600" dirty="0">
              <a:latin typeface="Arial Narrow" panose="020B0606020202030204" pitchFamily="34" charset="0"/>
            </a:endParaRPr>
          </a:p>
          <a:p>
            <a:r>
              <a:rPr lang="ko-KR" altLang="en-US" sz="1600" dirty="0">
                <a:latin typeface="Arial Narrow" panose="020B0606020202030204" pitchFamily="34" charset="0"/>
              </a:rPr>
              <a:t>    </a:t>
            </a:r>
            <a:r>
              <a:rPr lang="ko-KR" altLang="en-US" sz="1600" dirty="0" err="1">
                <a:latin typeface="Arial Narrow" panose="020B0606020202030204" pitchFamily="34" charset="0"/>
              </a:rPr>
              <a:t>email</a:t>
            </a:r>
            <a:r>
              <a:rPr lang="ko-KR" altLang="en-US" sz="1600" dirty="0">
                <a:latin typeface="Arial Narrow" panose="020B0606020202030204" pitchFamily="34" charset="0"/>
              </a:rPr>
              <a:t>: </a:t>
            </a:r>
            <a:r>
              <a:rPr lang="ko-KR" altLang="en-US" sz="1600" dirty="0" err="1">
                <a:latin typeface="Arial Narrow" panose="020B0606020202030204" pitchFamily="34" charset="0"/>
              </a:rPr>
              <a:t>str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8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DFAA0-EF7B-2BAA-546A-5BF6216BC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2C13E0-1791-4547-B247-5A339313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611015-7436-7D49-1335-95EC410DB171}"/>
              </a:ext>
            </a:extLst>
          </p:cNvPr>
          <p:cNvSpPr txBox="1"/>
          <p:nvPr/>
        </p:nvSpPr>
        <p:spPr>
          <a:xfrm>
            <a:off x="5726052" y="4931859"/>
            <a:ext cx="60963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create_users_table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(): 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SQLite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데이터베이스에 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users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테이블 생성</a:t>
            </a:r>
            <a:endParaRPr lang="en-US" altLang="ko-KR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insert_user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name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email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): SQL INSERT 쿼리를 직접 실행하여 데이터 저장</a:t>
            </a:r>
            <a:endParaRPr lang="en-US" altLang="ko-KR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get_user_by_id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(</a:t>
            </a:r>
            <a:r>
              <a:rPr lang="ko-KR" altLang="en-US" sz="14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user_id</a:t>
            </a:r>
            <a:r>
              <a:rPr lang="ko-KR" altLang="en-US" sz="14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): SQL SELECT 쿼리를 실행하여 사용자 정보 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38B24-3F5A-119F-ABA9-D7EF848BDE3A}"/>
              </a:ext>
            </a:extLst>
          </p:cNvPr>
          <p:cNvSpPr txBox="1"/>
          <p:nvPr/>
        </p:nvSpPr>
        <p:spPr>
          <a:xfrm>
            <a:off x="417678" y="367293"/>
            <a:ext cx="1559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models</a:t>
            </a:r>
            <a:r>
              <a:rPr lang="en-US" altLang="ko-KR" sz="2000" b="1" dirty="0">
                <a:solidFill>
                  <a:srgbClr val="FFFF00"/>
                </a:solidFill>
              </a:rPr>
              <a:t>.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py</a:t>
            </a:r>
            <a:endParaRPr lang="ko-KR" altLang="en-US" sz="24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A3177D-306C-E6D7-4195-25F0E9F74AEF}"/>
              </a:ext>
            </a:extLst>
          </p:cNvPr>
          <p:cNvSpPr txBox="1"/>
          <p:nvPr/>
        </p:nvSpPr>
        <p:spPr>
          <a:xfrm>
            <a:off x="496055" y="841131"/>
            <a:ext cx="5003076" cy="50475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Arial Narrow" panose="020B0606020202030204" pitchFamily="34" charset="0"/>
              </a:rPr>
              <a:t>import</a:t>
            </a:r>
            <a:r>
              <a:rPr lang="ko-KR" altLang="en-US" sz="1400" dirty="0">
                <a:latin typeface="Arial Narrow" panose="020B0606020202030204" pitchFamily="34" charset="0"/>
              </a:rPr>
              <a:t> sqlite3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DATABASE_URL = "</a:t>
            </a:r>
            <a:r>
              <a:rPr lang="ko-KR" altLang="en-US" sz="1400" dirty="0" err="1">
                <a:latin typeface="Arial Narrow" panose="020B0606020202030204" pitchFamily="34" charset="0"/>
              </a:rPr>
              <a:t>users.db</a:t>
            </a:r>
            <a:r>
              <a:rPr lang="ko-KR" altLang="en-US" sz="1400" dirty="0">
                <a:latin typeface="Arial Narrow" panose="020B0606020202030204" pitchFamily="34" charset="0"/>
              </a:rPr>
              <a:t>"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데이터베이스 연결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get_db_connection</a:t>
            </a:r>
            <a:r>
              <a:rPr lang="ko-KR" altLang="en-US" sz="1400" dirty="0">
                <a:latin typeface="Arial Narrow" panose="020B0606020202030204" pitchFamily="34" charset="0"/>
              </a:rPr>
              <a:t>():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r>
              <a:rPr lang="ko-KR" altLang="en-US" sz="1400" dirty="0">
                <a:latin typeface="Arial Narrow" panose="020B0606020202030204" pitchFamily="34" charset="0"/>
              </a:rPr>
              <a:t> = sqlite3.connect(DATABASE_URL)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conn.row_factory</a:t>
            </a:r>
            <a:r>
              <a:rPr lang="ko-KR" altLang="en-US" sz="1400" dirty="0">
                <a:latin typeface="Arial Narrow" panose="020B0606020202030204" pitchFamily="34" charset="0"/>
              </a:rPr>
              <a:t> = sqlite3.Row  # </a:t>
            </a:r>
            <a:r>
              <a:rPr lang="ko-KR" altLang="en-US" sz="1400" dirty="0" err="1">
                <a:latin typeface="Arial Narrow" panose="020B0606020202030204" pitchFamily="34" charset="0"/>
              </a:rPr>
              <a:t>Dict처럼</a:t>
            </a:r>
            <a:r>
              <a:rPr lang="ko-KR" altLang="en-US" sz="1400" dirty="0">
                <a:latin typeface="Arial Narrow" panose="020B0606020202030204" pitchFamily="34" charset="0"/>
              </a:rPr>
              <a:t> 사용할 수 있도록 설정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데이터베이스 테이블 생성 함수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create_users_table</a:t>
            </a:r>
            <a:r>
              <a:rPr lang="ko-KR" altLang="en-US" sz="1400" dirty="0">
                <a:latin typeface="Arial Narrow" panose="020B0606020202030204" pitchFamily="34" charset="0"/>
              </a:rPr>
              <a:t>():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get_db_connection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conn.cursor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cursor.execute</a:t>
            </a:r>
            <a:r>
              <a:rPr lang="ko-KR" altLang="en-US" sz="1400" dirty="0">
                <a:latin typeface="Arial Narrow" panose="020B0606020202030204" pitchFamily="34" charset="0"/>
              </a:rPr>
              <a:t>("""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CREATE TABLE IF NOT EXISTS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users</a:t>
            </a:r>
            <a:r>
              <a:rPr lang="ko-KR" altLang="en-US" sz="1400" dirty="0">
                <a:latin typeface="Arial Narrow" panose="020B0606020202030204" pitchFamily="34" charset="0"/>
              </a:rPr>
              <a:t> (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    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 INTEGER PRIMARY KEY AUTOINCREMENT,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    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 TEXT NOT NULL,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   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 TEXT UNIQUE NOT NULL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""")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conn.commit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conn.close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B23A55-0938-18E9-84E0-85AA818A1385}"/>
              </a:ext>
            </a:extLst>
          </p:cNvPr>
          <p:cNvSpPr txBox="1"/>
          <p:nvPr/>
        </p:nvSpPr>
        <p:spPr>
          <a:xfrm>
            <a:off x="5852494" y="841131"/>
            <a:ext cx="5843451" cy="397031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Narrow" panose="020B0606020202030204" pitchFamily="34" charset="0"/>
              </a:rPr>
              <a:t># 사용자 데이터 저장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insert_user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str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str</a:t>
            </a:r>
            <a:r>
              <a:rPr lang="ko-KR" altLang="en-US" sz="14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get_db_connection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conn.cursor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cursor.execute</a:t>
            </a:r>
            <a:r>
              <a:rPr lang="ko-KR" altLang="en-US" sz="1400" dirty="0">
                <a:latin typeface="Arial Narrow" panose="020B0606020202030204" pitchFamily="34" charset="0"/>
              </a:rPr>
              <a:t>("INSERT INTO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users</a:t>
            </a:r>
            <a:r>
              <a:rPr lang="ko-KR" altLang="en-US" sz="1400" dirty="0">
                <a:latin typeface="Arial Narrow" panose="020B0606020202030204" pitchFamily="34" charset="0"/>
              </a:rPr>
              <a:t> (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) VALUES (?, ?)", (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))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conn.commit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cursor.lastrowid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conn.close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사용자 데이터 조회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get_user_by_id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int</a:t>
            </a:r>
            <a:r>
              <a:rPr lang="ko-KR" altLang="en-US" sz="14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get_db_connection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conn.cursor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cursor.execute</a:t>
            </a:r>
            <a:r>
              <a:rPr lang="ko-KR" altLang="en-US" sz="1400" dirty="0">
                <a:latin typeface="Arial Narrow" panose="020B0606020202030204" pitchFamily="34" charset="0"/>
              </a:rPr>
              <a:t>("SELECT * FROM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users</a:t>
            </a:r>
            <a:r>
              <a:rPr lang="ko-KR" altLang="en-US" sz="1400" dirty="0">
                <a:latin typeface="Arial Narrow" panose="020B0606020202030204" pitchFamily="34" charset="0"/>
              </a:rPr>
              <a:t> WHERE 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 = ?", 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,))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cursor.fetchone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conn.close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3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EFEF6-3238-2A05-EEE4-7310D001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4D44E4-BB50-B39A-CA80-72411727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F0364-3151-9268-F477-B702843A5223}"/>
              </a:ext>
            </a:extLst>
          </p:cNvPr>
          <p:cNvSpPr txBox="1"/>
          <p:nvPr/>
        </p:nvSpPr>
        <p:spPr>
          <a:xfrm>
            <a:off x="4370284" y="966986"/>
            <a:ext cx="37025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FastAPI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200" dirty="0" err="1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엔드포인트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, schemas.py</a:t>
            </a:r>
            <a:r>
              <a:rPr lang="ko-KR" altLang="en-US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와 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models.py </a:t>
            </a:r>
            <a:r>
              <a:rPr lang="ko-KR" altLang="en-US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연결</a:t>
            </a:r>
            <a:r>
              <a:rPr lang="en-US" altLang="ko-KR" sz="12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)</a:t>
            </a:r>
            <a:endParaRPr lang="ko-KR" altLang="en-US" sz="12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F61CE-421A-42D8-7631-9C24A35F09AE}"/>
              </a:ext>
            </a:extLst>
          </p:cNvPr>
          <p:cNvSpPr txBox="1"/>
          <p:nvPr/>
        </p:nvSpPr>
        <p:spPr>
          <a:xfrm>
            <a:off x="1018904" y="736153"/>
            <a:ext cx="2368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router</a:t>
            </a:r>
            <a:r>
              <a:rPr lang="en-US" altLang="ko-KR" b="1" dirty="0">
                <a:solidFill>
                  <a:srgbClr val="FFFF00"/>
                </a:solidFill>
              </a:rPr>
              <a:t>.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py</a:t>
            </a:r>
            <a:endParaRPr lang="ko-KR" altLang="en-US" sz="24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610D4-5CF3-8C9D-7C3C-5C11BDE15C7E}"/>
              </a:ext>
            </a:extLst>
          </p:cNvPr>
          <p:cNvSpPr txBox="1"/>
          <p:nvPr/>
        </p:nvSpPr>
        <p:spPr>
          <a:xfrm>
            <a:off x="1158240" y="1273375"/>
            <a:ext cx="8081553" cy="461664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Arial Narrow" panose="020B0606020202030204" pitchFamily="34" charset="0"/>
              </a:rPr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fastapi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import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APIRouter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HTTPException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from</a:t>
            </a:r>
            <a:r>
              <a:rPr lang="ko-KR" altLang="en-US" sz="1400" dirty="0">
                <a:latin typeface="Arial Narrow" panose="020B0606020202030204" pitchFamily="34" charset="0"/>
              </a:rPr>
              <a:t> . </a:t>
            </a:r>
            <a:r>
              <a:rPr lang="ko-KR" altLang="en-US" sz="1400" dirty="0" err="1">
                <a:latin typeface="Arial Narrow" panose="020B0606020202030204" pitchFamily="34" charset="0"/>
              </a:rPr>
              <a:t>import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models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</a:t>
            </a:r>
            <a:endParaRPr lang="ko-KR" altLang="en-US" sz="1400" dirty="0">
              <a:latin typeface="Arial Narrow" panose="020B0606020202030204" pitchFamily="34" charset="0"/>
            </a:endParaRP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router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APIRouter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데이터베이스 테이블 생성 (애플리케이션 실행 시 한 번 실행)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models.create_users_table</a:t>
            </a:r>
            <a:r>
              <a:rPr lang="ko-KR" altLang="en-US" sz="1400" dirty="0">
                <a:latin typeface="Arial Narrow" panose="020B0606020202030204" pitchFamily="34" charset="0"/>
              </a:rPr>
              <a:t>()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🟢 사용자 등록 API </a:t>
            </a:r>
            <a:r>
              <a:rPr lang="en-US" altLang="ko-KR" sz="1400" dirty="0">
                <a:latin typeface="Arial Narrow" panose="020B0606020202030204" pitchFamily="34" charset="0"/>
              </a:rPr>
              <a:t>: API </a:t>
            </a:r>
            <a:r>
              <a:rPr lang="ko-KR" altLang="en-US" sz="1400" dirty="0">
                <a:latin typeface="Arial Narrow" panose="020B0606020202030204" pitchFamily="34" charset="0"/>
              </a:rPr>
              <a:t>응답 데이터를 </a:t>
            </a:r>
            <a:r>
              <a:rPr lang="en-US" altLang="ko-KR" sz="1400" dirty="0" err="1">
                <a:latin typeface="Arial Narrow" panose="020B0606020202030204" pitchFamily="34" charset="0"/>
              </a:rPr>
              <a:t>Pydantic</a:t>
            </a:r>
            <a:r>
              <a:rPr lang="en-US" altLang="ko-KR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>
                <a:latin typeface="Arial Narrow" panose="020B0606020202030204" pitchFamily="34" charset="0"/>
              </a:rPr>
              <a:t>모델</a:t>
            </a:r>
            <a:r>
              <a:rPr lang="en-US" altLang="ko-KR" sz="1400" dirty="0">
                <a:latin typeface="Arial Narrow" panose="020B0606020202030204" pitchFamily="34" charset="0"/>
              </a:rPr>
              <a:t>(</a:t>
            </a:r>
            <a:r>
              <a:rPr lang="en-US" altLang="ko-KR" sz="1400" dirty="0" err="1">
                <a:latin typeface="Arial Narrow" panose="020B0606020202030204" pitchFamily="34" charset="0"/>
              </a:rPr>
              <a:t>UserResponse</a:t>
            </a:r>
            <a:r>
              <a:rPr lang="en-US" altLang="ko-KR" sz="1400" dirty="0">
                <a:latin typeface="Arial Narrow" panose="020B0606020202030204" pitchFamily="34" charset="0"/>
              </a:rPr>
              <a:t>)</a:t>
            </a:r>
            <a:r>
              <a:rPr lang="ko-KR" altLang="en-US" sz="1400" dirty="0">
                <a:latin typeface="Arial Narrow" panose="020B0606020202030204" pitchFamily="34" charset="0"/>
              </a:rPr>
              <a:t>로 변환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@router.post("/users/", </a:t>
            </a:r>
            <a:r>
              <a:rPr lang="ko-KR" altLang="en-US" sz="1400" dirty="0" err="1">
                <a:latin typeface="Arial Narrow" panose="020B0606020202030204" pitchFamily="34" charset="0"/>
              </a:rPr>
              <a:t>response_model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schemas.UserResponse</a:t>
            </a:r>
            <a:r>
              <a:rPr lang="ko-KR" altLang="en-US" sz="1400" dirty="0">
                <a:latin typeface="Arial Narrow" panose="020B0606020202030204" pitchFamily="34" charset="0"/>
              </a:rPr>
              <a:t>)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create_user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schemas.UserCreate</a:t>
            </a:r>
            <a:r>
              <a:rPr lang="ko-KR" altLang="en-US" sz="14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models.insert_user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user.name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user.email</a:t>
            </a:r>
            <a:r>
              <a:rPr lang="ko-KR" altLang="en-US" sz="1400" dirty="0">
                <a:latin typeface="Arial Narrow" panose="020B0606020202030204" pitchFamily="34" charset="0"/>
              </a:rPr>
              <a:t>)  # 🔗 요청 데이터를 SQL </a:t>
            </a:r>
            <a:r>
              <a:rPr lang="ko-KR" altLang="en-US" sz="1400" dirty="0" err="1">
                <a:latin typeface="Arial Narrow" panose="020B0606020202030204" pitchFamily="34" charset="0"/>
              </a:rPr>
              <a:t>DB에</a:t>
            </a:r>
            <a:r>
              <a:rPr lang="ko-KR" altLang="en-US" sz="1400" dirty="0">
                <a:latin typeface="Arial Narrow" panose="020B0606020202030204" pitchFamily="34" charset="0"/>
              </a:rPr>
              <a:t> 저장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schemas.UserResponse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user.name</a:t>
            </a:r>
            <a:r>
              <a:rPr lang="ko-KR" altLang="en-US" sz="1400" dirty="0">
                <a:latin typeface="Arial Narrow" panose="020B0606020202030204" pitchFamily="34" charset="0"/>
              </a:rPr>
              <a:t>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user.email</a:t>
            </a:r>
            <a:r>
              <a:rPr lang="ko-KR" altLang="en-US" sz="1400" dirty="0">
                <a:latin typeface="Arial Narrow" panose="020B0606020202030204" pitchFamily="34" charset="0"/>
              </a:rPr>
              <a:t>)  # 🔗 </a:t>
            </a:r>
            <a:r>
              <a:rPr lang="ko-KR" altLang="en-US" sz="1400" dirty="0" err="1">
                <a:latin typeface="Arial Narrow" panose="020B0606020202030204" pitchFamily="34" charset="0"/>
              </a:rPr>
              <a:t>Pydantic</a:t>
            </a:r>
            <a:r>
              <a:rPr lang="ko-KR" altLang="en-US" sz="1400" dirty="0">
                <a:latin typeface="Arial Narrow" panose="020B0606020202030204" pitchFamily="34" charset="0"/>
              </a:rPr>
              <a:t> 응답 변환</a:t>
            </a:r>
          </a:p>
          <a:p>
            <a:endParaRPr lang="ko-KR" altLang="en-US" sz="1400" dirty="0">
              <a:latin typeface="Arial Narrow" panose="020B0606020202030204" pitchFamily="34" charset="0"/>
            </a:endParaRPr>
          </a:p>
          <a:p>
            <a:r>
              <a:rPr lang="ko-KR" altLang="en-US" sz="1400" dirty="0">
                <a:latin typeface="Arial Narrow" panose="020B0606020202030204" pitchFamily="34" charset="0"/>
              </a:rPr>
              <a:t># 🔵 사용자 조회 API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@router.get("/users/{user_id}", </a:t>
            </a:r>
            <a:r>
              <a:rPr lang="ko-KR" altLang="en-US" sz="1400" dirty="0" err="1">
                <a:latin typeface="Arial Narrow" panose="020B0606020202030204" pitchFamily="34" charset="0"/>
              </a:rPr>
              <a:t>response_model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schemas.UserResponse</a:t>
            </a:r>
            <a:r>
              <a:rPr lang="ko-KR" altLang="en-US" sz="1400" dirty="0">
                <a:latin typeface="Arial Narrow" panose="020B0606020202030204" pitchFamily="34" charset="0"/>
              </a:rPr>
              <a:t>)</a:t>
            </a:r>
          </a:p>
          <a:p>
            <a:r>
              <a:rPr lang="ko-KR" altLang="en-US" sz="1400" dirty="0" err="1">
                <a:latin typeface="Arial Narrow" panose="020B0606020202030204" pitchFamily="34" charset="0"/>
              </a:rPr>
              <a:t>def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read_user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: </a:t>
            </a:r>
            <a:r>
              <a:rPr lang="ko-KR" altLang="en-US" sz="1400" dirty="0" err="1">
                <a:latin typeface="Arial Narrow" panose="020B0606020202030204" pitchFamily="34" charset="0"/>
              </a:rPr>
              <a:t>int</a:t>
            </a:r>
            <a:r>
              <a:rPr lang="ko-KR" altLang="en-US" sz="1400" dirty="0">
                <a:latin typeface="Arial Narrow" panose="020B0606020202030204" pitchFamily="34" charset="0"/>
              </a:rPr>
              <a:t>):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 = </a:t>
            </a:r>
            <a:r>
              <a:rPr lang="ko-KR" altLang="en-US" sz="1400" dirty="0" err="1">
                <a:latin typeface="Arial Narrow" panose="020B0606020202030204" pitchFamily="34" charset="0"/>
              </a:rPr>
              <a:t>models.get_user_by_id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user_id</a:t>
            </a:r>
            <a:r>
              <a:rPr lang="ko-KR" altLang="en-US" sz="1400" dirty="0">
                <a:latin typeface="Arial Narrow" panose="020B0606020202030204" pitchFamily="34" charset="0"/>
              </a:rPr>
              <a:t>)  # 🔗 SQL </a:t>
            </a:r>
            <a:r>
              <a:rPr lang="ko-KR" altLang="en-US" sz="1400" dirty="0" err="1">
                <a:latin typeface="Arial Narrow" panose="020B0606020202030204" pitchFamily="34" charset="0"/>
              </a:rPr>
              <a:t>DB에서</a:t>
            </a:r>
            <a:r>
              <a:rPr lang="ko-KR" altLang="en-US" sz="1400" dirty="0">
                <a:latin typeface="Arial Narrow" panose="020B0606020202030204" pitchFamily="34" charset="0"/>
              </a:rPr>
              <a:t> 데이터 가져오기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if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is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None</a:t>
            </a:r>
            <a:r>
              <a:rPr lang="ko-KR" altLang="en-US" sz="1400" dirty="0">
                <a:latin typeface="Arial Narrow" panose="020B0606020202030204" pitchFamily="34" charset="0"/>
              </a:rPr>
              <a:t>: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raise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HTTPException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status_code</a:t>
            </a:r>
            <a:r>
              <a:rPr lang="ko-KR" altLang="en-US" sz="1400" dirty="0">
                <a:latin typeface="Arial Narrow" panose="020B0606020202030204" pitchFamily="34" charset="0"/>
              </a:rPr>
              <a:t>=404, </a:t>
            </a:r>
            <a:r>
              <a:rPr lang="ko-KR" altLang="en-US" sz="1400" dirty="0" err="1">
                <a:latin typeface="Arial Narrow" panose="020B0606020202030204" pitchFamily="34" charset="0"/>
              </a:rPr>
              <a:t>detail</a:t>
            </a:r>
            <a:r>
              <a:rPr lang="ko-KR" altLang="en-US" sz="1400" dirty="0">
                <a:latin typeface="Arial Narrow" panose="020B0606020202030204" pitchFamily="34" charset="0"/>
              </a:rPr>
              <a:t>="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not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found</a:t>
            </a:r>
            <a:r>
              <a:rPr lang="ko-KR" altLang="en-US" sz="1400" dirty="0">
                <a:latin typeface="Arial Narrow" panose="020B0606020202030204" pitchFamily="34" charset="0"/>
              </a:rPr>
              <a:t>")</a:t>
            </a:r>
          </a:p>
          <a:p>
            <a:r>
              <a:rPr lang="ko-KR" altLang="en-US" sz="1400" dirty="0">
                <a:latin typeface="Arial Narrow" panose="020B0606020202030204" pitchFamily="34" charset="0"/>
              </a:rPr>
              <a:t>    </a:t>
            </a:r>
            <a:r>
              <a:rPr lang="ko-KR" altLang="en-US" sz="1400" dirty="0" err="1">
                <a:latin typeface="Arial Narrow" panose="020B0606020202030204" pitchFamily="34" charset="0"/>
              </a:rPr>
              <a:t>return</a:t>
            </a:r>
            <a:r>
              <a:rPr lang="ko-KR" altLang="en-US" sz="1400" dirty="0">
                <a:latin typeface="Arial Narrow" panose="020B0606020202030204" pitchFamily="34" charset="0"/>
              </a:rPr>
              <a:t> </a:t>
            </a:r>
            <a:r>
              <a:rPr lang="ko-KR" altLang="en-US" sz="1400" dirty="0" err="1">
                <a:latin typeface="Arial Narrow" panose="020B0606020202030204" pitchFamily="34" charset="0"/>
              </a:rPr>
              <a:t>schemas.UserResponse</a:t>
            </a:r>
            <a:r>
              <a:rPr lang="ko-KR" altLang="en-US" sz="1400" dirty="0">
                <a:latin typeface="Arial Narrow" panose="020B0606020202030204" pitchFamily="34" charset="0"/>
              </a:rPr>
              <a:t>(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["</a:t>
            </a:r>
            <a:r>
              <a:rPr lang="ko-KR" altLang="en-US" sz="1400" dirty="0" err="1">
                <a:latin typeface="Arial Narrow" panose="020B0606020202030204" pitchFamily="34" charset="0"/>
              </a:rPr>
              <a:t>id</a:t>
            </a:r>
            <a:r>
              <a:rPr lang="ko-KR" altLang="en-US" sz="1400" dirty="0">
                <a:latin typeface="Arial Narrow" panose="020B0606020202030204" pitchFamily="34" charset="0"/>
              </a:rPr>
              <a:t>"], 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["</a:t>
            </a:r>
            <a:r>
              <a:rPr lang="ko-KR" altLang="en-US" sz="1400" dirty="0" err="1">
                <a:latin typeface="Arial Narrow" panose="020B0606020202030204" pitchFamily="34" charset="0"/>
              </a:rPr>
              <a:t>name</a:t>
            </a:r>
            <a:r>
              <a:rPr lang="ko-KR" altLang="en-US" sz="1400" dirty="0">
                <a:latin typeface="Arial Narrow" panose="020B0606020202030204" pitchFamily="34" charset="0"/>
              </a:rPr>
              <a:t>"], 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=</a:t>
            </a:r>
            <a:r>
              <a:rPr lang="ko-KR" altLang="en-US" sz="1400" dirty="0" err="1">
                <a:latin typeface="Arial Narrow" panose="020B0606020202030204" pitchFamily="34" charset="0"/>
              </a:rPr>
              <a:t>user</a:t>
            </a:r>
            <a:r>
              <a:rPr lang="ko-KR" altLang="en-US" sz="1400" dirty="0">
                <a:latin typeface="Arial Narrow" panose="020B0606020202030204" pitchFamily="34" charset="0"/>
              </a:rPr>
              <a:t>["</a:t>
            </a:r>
            <a:r>
              <a:rPr lang="ko-KR" altLang="en-US" sz="1400" dirty="0" err="1">
                <a:latin typeface="Arial Narrow" panose="020B0606020202030204" pitchFamily="34" charset="0"/>
              </a:rPr>
              <a:t>email</a:t>
            </a:r>
            <a:r>
              <a:rPr lang="ko-KR" altLang="en-US" sz="1400" dirty="0">
                <a:latin typeface="Arial Narrow" panose="020B0606020202030204" pitchFamily="34" charset="0"/>
              </a:rPr>
              <a:t>"])  # 🔗 </a:t>
            </a:r>
            <a:r>
              <a:rPr lang="ko-KR" altLang="en-US" sz="1400" dirty="0" err="1">
                <a:latin typeface="Arial Narrow" panose="020B0606020202030204" pitchFamily="34" charset="0"/>
              </a:rPr>
              <a:t>Pydantic</a:t>
            </a:r>
            <a:r>
              <a:rPr lang="ko-KR" altLang="en-US" sz="1400" dirty="0">
                <a:latin typeface="Arial Narrow" panose="020B0606020202030204" pitchFamily="34" charset="0"/>
              </a:rPr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96739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2F79-EDDD-192F-529A-DCE1B9EB8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FBE94E-CE74-CF65-E641-AA5821A6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8F57B-26FA-B73D-0517-DAFF69CDBFC4}"/>
              </a:ext>
            </a:extLst>
          </p:cNvPr>
          <p:cNvSpPr txBox="1"/>
          <p:nvPr/>
        </p:nvSpPr>
        <p:spPr>
          <a:xfrm>
            <a:off x="949234" y="710027"/>
            <a:ext cx="8961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rial Narrow" panose="020B0606020202030204" pitchFamily="34" charset="0"/>
              </a:rPr>
              <a:t>🟢 사용자 등록 API  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router</a:t>
            </a:r>
            <a:r>
              <a:rPr lang="en-US" altLang="ko-KR" b="1" dirty="0">
                <a:solidFill>
                  <a:srgbClr val="FFFF00"/>
                </a:solidFill>
              </a:rPr>
              <a:t>.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py </a:t>
            </a:r>
            <a:r>
              <a:rPr lang="ko-KR" altLang="en-US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의 </a:t>
            </a:r>
            <a:r>
              <a:rPr lang="en-US" altLang="ko-KR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@router.post() </a:t>
            </a:r>
            <a:r>
              <a:rPr lang="ko-KR" altLang="en-US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역할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EF4D3-3BAE-5D71-783B-94E02B79C532}"/>
              </a:ext>
            </a:extLst>
          </p:cNvPr>
          <p:cNvSpPr txBox="1"/>
          <p:nvPr/>
        </p:nvSpPr>
        <p:spPr>
          <a:xfrm>
            <a:off x="1089327" y="1366889"/>
            <a:ext cx="10178230" cy="378847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@router.post("/users/", </a:t>
            </a:r>
            <a:r>
              <a:rPr lang="ko-KR" altLang="en-US" b="1" dirty="0" err="1">
                <a:solidFill>
                  <a:schemeClr val="bg1"/>
                </a:solidFill>
              </a:rPr>
              <a:t>response_model</a:t>
            </a:r>
            <a:r>
              <a:rPr lang="ko-KR" altLang="en-US" b="1" dirty="0">
                <a:solidFill>
                  <a:schemeClr val="bg1"/>
                </a:solidFill>
              </a:rPr>
              <a:t>=</a:t>
            </a:r>
            <a:r>
              <a:rPr lang="ko-KR" altLang="en-US" b="1" dirty="0" err="1">
                <a:solidFill>
                  <a:schemeClr val="bg1"/>
                </a:solidFill>
              </a:rPr>
              <a:t>schemas.UserResponse</a:t>
            </a:r>
            <a:r>
              <a:rPr lang="ko-KR" altLang="en-US" b="1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solidFill>
                  <a:schemeClr val="bg1"/>
                </a:solidFill>
              </a:rPr>
              <a:t>FastAPI가</a:t>
            </a:r>
            <a:r>
              <a:rPr lang="ko-KR" altLang="en-US" sz="1600" dirty="0">
                <a:solidFill>
                  <a:schemeClr val="bg1"/>
                </a:solidFill>
              </a:rPr>
              <a:t> /</a:t>
            </a:r>
            <a:r>
              <a:rPr lang="ko-KR" altLang="en-US" sz="1600" dirty="0" err="1">
                <a:solidFill>
                  <a:schemeClr val="bg1"/>
                </a:solidFill>
              </a:rPr>
              <a:t>users</a:t>
            </a:r>
            <a:r>
              <a:rPr lang="ko-KR" altLang="en-US" sz="1600" dirty="0">
                <a:solidFill>
                  <a:schemeClr val="bg1"/>
                </a:solidFill>
              </a:rPr>
              <a:t>/로 들어오는 POST 요청을 처리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solidFill>
                  <a:schemeClr val="bg1"/>
                </a:solidFill>
              </a:rPr>
              <a:t>Pydantic</a:t>
            </a:r>
            <a:r>
              <a:rPr lang="ko-KR" altLang="en-US" sz="1600" dirty="0">
                <a:solidFill>
                  <a:schemeClr val="bg1"/>
                </a:solidFill>
              </a:rPr>
              <a:t> 모델(</a:t>
            </a:r>
            <a:r>
              <a:rPr lang="ko-KR" altLang="en-US" sz="1600" dirty="0" err="1">
                <a:solidFill>
                  <a:schemeClr val="bg1"/>
                </a:solidFill>
              </a:rPr>
              <a:t>schemas.UserCreate</a:t>
            </a:r>
            <a:r>
              <a:rPr lang="ko-KR" altLang="en-US" sz="1600" dirty="0">
                <a:solidFill>
                  <a:schemeClr val="bg1"/>
                </a:solidFill>
              </a:rPr>
              <a:t>)을 사용해 요청 데이터 검증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solidFill>
                  <a:schemeClr val="bg1"/>
                </a:solidFill>
              </a:rPr>
              <a:t>DB에</a:t>
            </a:r>
            <a:r>
              <a:rPr lang="ko-KR" altLang="en-US" sz="1600" dirty="0">
                <a:solidFill>
                  <a:schemeClr val="bg1"/>
                </a:solidFill>
              </a:rPr>
              <a:t> 데이터 저장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응답 데이터를 </a:t>
            </a:r>
            <a:r>
              <a:rPr lang="ko-KR" altLang="en-US" sz="1600" dirty="0" err="1">
                <a:solidFill>
                  <a:schemeClr val="bg1"/>
                </a:solidFill>
              </a:rPr>
              <a:t>schemas.UserResponse로</a:t>
            </a:r>
            <a:r>
              <a:rPr lang="ko-KR" altLang="en-US" sz="1600" dirty="0">
                <a:solidFill>
                  <a:schemeClr val="bg1"/>
                </a:solidFill>
              </a:rPr>
              <a:t> 변환하여 클라이언트에게 반환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불필요한 데이터가 응답되지 않도록 필터링하여 보안 강화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>
                <a:solidFill>
                  <a:schemeClr val="bg1"/>
                </a:solidFill>
              </a:rPr>
              <a:t>FastAPI에서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response_model을</a:t>
            </a:r>
            <a:r>
              <a:rPr lang="ko-KR" altLang="en-US" sz="1600" dirty="0">
                <a:solidFill>
                  <a:schemeClr val="bg1"/>
                </a:solidFill>
              </a:rPr>
              <a:t> 사용하면 </a:t>
            </a:r>
            <a:r>
              <a:rPr lang="ko-KR" altLang="en-US" sz="1600" dirty="0" err="1">
                <a:solidFill>
                  <a:schemeClr val="bg1"/>
                </a:solidFill>
              </a:rPr>
              <a:t>API의</a:t>
            </a:r>
            <a:r>
              <a:rPr lang="ko-KR" altLang="en-US" sz="1600" dirty="0">
                <a:solidFill>
                  <a:schemeClr val="bg1"/>
                </a:solidFill>
              </a:rPr>
              <a:t> 데이터 흐름을 명확하게 만들고, 응답 데이터의 일관성을 유지할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48220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DBFF9-7E00-C7FE-7DA1-32C8484C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9F4D02-6A09-A1DE-5D63-424DDE65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18E1F6B-D7B7-4D1E-C3B1-2D61B9A1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83" y="1266523"/>
            <a:ext cx="3934374" cy="432495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84A4848-9D87-21A3-8D18-6930F384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97" y="1266523"/>
            <a:ext cx="4334480" cy="3248478"/>
          </a:xfrm>
          <a:prstGeom prst="rect">
            <a:avLst/>
          </a:prstGeom>
        </p:spPr>
      </p:pic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2D18EF71-7786-51EB-C41A-548C2ED96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비즈니스 로직 </a:t>
            </a:r>
            <a:r>
              <a:rPr lang="en-US" altLang="ko-KR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데이터 관점</a:t>
            </a:r>
            <a:r>
              <a:rPr lang="en-US" altLang="ko-KR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5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655B2-A682-1C39-5E8D-60DE1443D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C0470-3595-E61B-26DB-B5A1FE0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7" y="635379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" name="Google Shape;82;p7">
            <a:extLst>
              <a:ext uri="{FF2B5EF4-FFF2-40B4-BE49-F238E27FC236}">
                <a16:creationId xmlns:a16="http://schemas.microsoft.com/office/drawing/2014/main" id="{93AC0455-01A0-9EEC-9A02-03A0C97FCD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모델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뷰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</a:t>
            </a:r>
            <a:r>
              <a:rPr lang="ko-KR" altLang="en-US" sz="2900" b="1" dirty="0">
                <a:solidFill>
                  <a:srgbClr val="FFFF00"/>
                </a:solidFill>
                <a:latin typeface="ADLaM Display" panose="020F0502020204030204" pitchFamily="2" charset="0"/>
                <a:ea typeface="한컴 말랑말랑 Regular" panose="020F0303000000000000" pitchFamily="50" charset="-127"/>
                <a:cs typeface="ADLaM Display" panose="020F0502020204030204" pitchFamily="2" charset="0"/>
              </a:rPr>
              <a:t>컨트롤러</a:t>
            </a:r>
            <a:r>
              <a:rPr lang="en-US" altLang="ko-KR" sz="2900" b="1" dirty="0">
                <a:solidFill>
                  <a:srgbClr val="FFFF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(model–view–controller, MVC)</a:t>
            </a:r>
            <a:endParaRPr sz="2900" b="1" dirty="0">
              <a:solidFill>
                <a:srgbClr val="FFFF0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B8100E-0AAA-50B7-6328-2B53836B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39" y="2201091"/>
            <a:ext cx="5401429" cy="1952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9655C5-EBAD-21AD-CDD5-0DC6B7712094}"/>
              </a:ext>
            </a:extLst>
          </p:cNvPr>
          <p:cNvSpPr txBox="1"/>
          <p:nvPr/>
        </p:nvSpPr>
        <p:spPr>
          <a:xfrm>
            <a:off x="748936" y="5890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https://developer.mozilla.org/ko/docs/Glossary/MVC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18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18541</TotalTime>
  <Words>1610</Words>
  <Application>Microsoft Office PowerPoint</Application>
  <PresentationFormat>와이드스크린</PresentationFormat>
  <Paragraphs>215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Batang</vt:lpstr>
      <vt:lpstr>한컴 말랑말랑 Regular</vt:lpstr>
      <vt:lpstr>ADLaM Display</vt:lpstr>
      <vt:lpstr>Arial</vt:lpstr>
      <vt:lpstr>Arial Narrow</vt:lpstr>
      <vt:lpstr>Calibri</vt:lpstr>
      <vt:lpstr>Wingdings</vt:lpstr>
      <vt:lpstr>Wingdings 2</vt:lpstr>
      <vt:lpstr>SlateVTI</vt:lpstr>
      <vt:lpstr>Database 설계 </vt:lpstr>
      <vt:lpstr>비즈니스 로직</vt:lpstr>
      <vt:lpstr>모델-뷰-컨트롤러(model–view–controller, MVC)</vt:lpstr>
      <vt:lpstr>PowerPoint 프레젠테이션</vt:lpstr>
      <vt:lpstr>PowerPoint 프레젠테이션</vt:lpstr>
      <vt:lpstr>PowerPoint 프레젠테이션</vt:lpstr>
      <vt:lpstr>PowerPoint 프레젠테이션</vt:lpstr>
      <vt:lpstr>비즈니스 로직 (데이터 관점)</vt:lpstr>
      <vt:lpstr>모델-뷰-컨트롤러(model–view–controller, MVC)</vt:lpstr>
      <vt:lpstr>모델-뷰-컨트롤러(model–view–controller, MVC)</vt:lpstr>
      <vt:lpstr>모델-뷰-컨트롤러(model–view–controller, MVC)</vt:lpstr>
      <vt:lpstr>모델-뷰-컨트롤러(model–view–controller, MVC)</vt:lpstr>
      <vt:lpstr>모델-뷰-컨트롤러(model–view–controller, MVC)</vt:lpstr>
      <vt:lpstr>모델-뷰-컨트롤러(model–view–controller, MVC)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318</cp:revision>
  <dcterms:created xsi:type="dcterms:W3CDTF">2023-11-06T08:03:36Z</dcterms:created>
  <dcterms:modified xsi:type="dcterms:W3CDTF">2025-03-16T06:45:45Z</dcterms:modified>
</cp:coreProperties>
</file>