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7099300" cy="10234613"/>
  <p:embeddedFontLst>
    <p:embeddedFont>
      <p:font typeface="Malgun Gothic" panose="020B0503020000020004" pitchFamily="50" charset="-127"/>
      <p:regular r:id="rId15"/>
      <p:bold r:id="rId16"/>
    </p:embeddedFont>
    <p:embeddedFont>
      <p:font typeface="Assistant" pitchFamily="2" charset="-79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anrope" panose="020B060000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WKQjcx7pe3fNStxQkq2foyEbM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6AF982-9EFA-452F-ADE9-CED5CBFAAFA9}">
  <a:tblStyle styleId="{CE6AF982-9EFA-452F-ADE9-CED5CBFAAFA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  <a:fill>
          <a:solidFill>
            <a:srgbClr val="D5D5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5D5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6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/>
              <a:t>슬라이드 1: AI 활용 실무 업스킬링</a:t>
            </a:r>
            <a:endParaRPr b="1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/>
              <a:t>[도입 - 3분]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"AI 실무 업스킬링 세션에 오신 것을 환영합니다. 오늘은 AI 도구와 챗봇을 사용하여 일상적인 작업을 돕고 효율성을 개선하며 보고서를 작성하는 방법을 살펴보겠습니다. 이 세션이 끝날 때쯤, 여러분은 실제 업무에서 AI를 활용할 수 있는 방법을 이해하고 실습을 통해 경험을 쌓을 것입니다."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b="1"/>
              <a:t>목표</a:t>
            </a:r>
            <a:r>
              <a:rPr lang="en"/>
              <a:t>: AI 도구를 사용하여 생산성을 향상시키는 방법을 이해한다.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2025-02-21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5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55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685346" y="845599"/>
            <a:ext cx="7765322" cy="349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43" y="4774406"/>
            <a:ext cx="266545" cy="29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5759052" y="475358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685347" y="4753585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7885509" y="4753585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title" idx="9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title" idx="13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title" idx="14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title" idx="15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56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5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6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86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0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 txBox="1">
            <a:spLocks noGrp="1"/>
          </p:cNvSpPr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ubTitle" idx="1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59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>
            <a:spLocks noGrp="1"/>
          </p:cNvSpPr>
          <p:nvPr>
            <p:ph type="title" hasCustomPrompt="1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" name="Google Shape;51;p76"/>
          <p:cNvSpPr txBox="1">
            <a:spLocks noGrp="1"/>
          </p:cNvSpPr>
          <p:nvPr>
            <p:ph type="subTitle" idx="1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76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76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76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76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subTitle" idx="1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" name="Google Shape;60;p7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7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9019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7860/" TargetMode="External"/><Relationship Id="rId5" Type="http://schemas.openxmlformats.org/officeDocument/2006/relationships/hyperlink" Target="http://localhost:8000/recent_predictions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 descr="컵, 커피, 음식, 음료 그림&#10;&#10;자동 생성되는 설명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15" y="7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028020" y="815340"/>
            <a:ext cx="6737657" cy="19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50" b="1">
                <a:latin typeface="Arial"/>
                <a:ea typeface="Arial"/>
                <a:cs typeface="Arial"/>
                <a:sym typeface="Arial"/>
              </a:rPr>
              <a:t>캡스톤디자인</a:t>
            </a:r>
            <a:br>
              <a:rPr lang="en" sz="4950" b="1">
                <a:latin typeface="Arial"/>
                <a:ea typeface="Arial"/>
                <a:cs typeface="Arial"/>
                <a:sym typeface="Arial"/>
              </a:rPr>
            </a:br>
            <a:r>
              <a:rPr lang="en" sz="4400" b="1">
                <a:latin typeface="Arial"/>
                <a:ea typeface="Arial"/>
                <a:cs typeface="Arial"/>
                <a:sym typeface="Arial"/>
              </a:rPr>
              <a:t>(Capstone Design)</a:t>
            </a:r>
            <a:endParaRPr sz="49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031987" y="3616959"/>
            <a:ext cx="7080026" cy="10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경복대학교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2025년 빅데이터과 3학년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조상구교수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84" y="574335"/>
            <a:ext cx="3677645" cy="445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256" y="1183759"/>
            <a:ext cx="3806174" cy="307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062" y="521038"/>
            <a:ext cx="3153912" cy="431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4428" y="680029"/>
            <a:ext cx="3428605" cy="172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54428" y="2499784"/>
            <a:ext cx="2989125" cy="253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96" y="958985"/>
            <a:ext cx="3778669" cy="322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2934" y="958984"/>
            <a:ext cx="3312551" cy="322553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프로젝트</a:t>
            </a:r>
            <a:endParaRPr/>
          </a:p>
        </p:txBody>
      </p:sp>
      <p:graphicFrame>
        <p:nvGraphicFramePr>
          <p:cNvPr id="77" name="Google Shape;77;p3"/>
          <p:cNvGraphicFramePr/>
          <p:nvPr/>
        </p:nvGraphicFramePr>
        <p:xfrm>
          <a:off x="407123" y="13353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{CE6AF982-9EFA-452F-ADE9-CED5CBFAAFA9}</a:tableStyleId>
              </a:tblPr>
              <a:tblGrid>
                <a:gridCol w="15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Two projects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How to get data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Tools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소비자 구매 예측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어떤 유형의 소비자가 구매할 확률이 높을까?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한국방송광고진흥공사(kobacco)의 년도별 소비자행태 조사 분석 자료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sz="9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https://www.google.com/search?q=</a:t>
                      </a:r>
                      <a:r>
                        <a:rPr lang="en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한국소비자행태조사)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Pandas. Seaborn, matplotlib, plotly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Scikit-learn, Keras, pytorch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Pycaret, Langchain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Three layers Design Deploy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Database(sqlite3, Duck DB, MysQL)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Web UI(gradio, Streamlit), ngrok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Fast API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소비자 이슈분석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특정기간의 온라인 기사에서 소비자가 관심있는 이슈는 무엇일까?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네이버뉴스 혹은 구글에서 기사 검색 자료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Same as above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Requests, BeautifulSoup, Selenium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Curl converter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Gensim, deep learning embedding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Web Architecture- 3 Layers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4120" y="1232802"/>
            <a:ext cx="5576110" cy="318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1️⃣</a:t>
            </a: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UI (Presentation Layer)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772885" y="832526"/>
            <a:ext cx="7971972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Gradio 기반의 웹 UI를 제공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</a:t>
            </a: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사용자가 입력한 꽃잎/꽃받침 데이터를 받아 예측 요청을 서버로 전송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예측 결과와 3D 산점도 그래프를 화면에 출력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marL="0" marR="0" lvl="4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gr.Interface()에서 UI 구성</a:t>
            </a:r>
            <a:endParaRPr/>
          </a:p>
          <a:p>
            <a:pPr marL="0" marR="0" lvl="4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inputs: 사용자가 입력할 Sepal Length, Sepal Width, Petal Length, Petal Width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outputs: 예측된 꽃의 품종 (Text)과 그래프 (Image)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2️⃣</a:t>
            </a: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서버 로직 (Application Layer)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801811" y="949794"/>
            <a:ext cx="7351693" cy="36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FastAPI를 이용한 서버 로직이 실행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사용자가 입력한 데이터를 받아 랜덤 포레스트 모델을 통해 품종을 예측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Matplotlib을 이용해 입력 데이터를 포함한 3D 그래프를 생성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FastAPI의 엔드포인트(/recent_predictions)를 통해 최근 예측 결과를 조회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predict_iris(): 입력값을 받아 예측, 결과를 데이터베이스에 저장, 그래프를 생성</a:t>
            </a:r>
            <a:endParaRPr/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FastAPI: 최근 예측 결과를 반환하는 /recent_predictions 엔드포인트 제공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데이터베이스 (Database Layer)</a:t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512255" y="964446"/>
            <a:ext cx="8631745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SQLite를 사용하여 예측 결과를 저장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사용자 입력 데이터(Sepal Length/Width, Petal Length/Width)와 예측된 꽃 품종을 저장</a:t>
            </a:r>
            <a:b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최근 예측 결과를 /recent_predictions API에서 조회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create_database(): SQLite 데이터베이스 및 테이블 생성</a:t>
            </a:r>
            <a:endParaRPr/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predict_iris(): 예측된 데이터를 데이터베이스에 저장</a:t>
            </a:r>
            <a:endParaRPr/>
          </a:p>
          <a:p>
            <a:pPr marL="0" marR="0" lvl="0" indent="-88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/recent_predictions: 최근 예측된 데이터 5개를 조회하는 API 엔드포인트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179510" y="464820"/>
            <a:ext cx="327660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gradio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matplotlib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pyplot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fastapi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FastAPI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datasets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load_iris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model_selection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ensemble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uvicorn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multiprocessing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io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BytesIO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PIL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추가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데이터 준비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load_iris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.data,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.target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y_test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test_size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모델 학습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SQLite 데이터베이스 생성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1" i="0" u="none" strike="noStrike" cap="non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create_database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'''CREATE TABLE IF NOT EXISTS predictions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(sepal_length REAL, sepal_width REAL, petal_length REAL, petal_width REAL, prediction TEXT)'''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create_database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3303714" y="144805"/>
            <a:ext cx="5813176" cy="4970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예측 및 시각화 함수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1" i="0" u="none" strike="noStrike" cap="non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predict_iris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input_data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input_data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'setosa'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'versicolor'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'virginica'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데이터베이스에 예측 결과 저장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"INSERT INTO predictions VALUES (?, ?, ?, ?, ?)"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(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Matplotlib 시각화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figsize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add_subplot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projection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'3d'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산점도 데이터 설정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600" b="0" i="0" u="none" strike="noStrike" cap="non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600" b="0" i="0" u="none" strike="noStrike" cap="non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입력된 데이터 포인트 강조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'black'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edgecolors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'yellow'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marker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"Input Data"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set_xlabel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'Sepal Length (cm)'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set_ylabel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'Sepal Width (cm)'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set_zlabel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Matplotlib 그래프를 PIL 이미지로 변환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BytesIO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savefig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'png'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seek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6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PIL 이미지 변환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6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6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lang="en" sz="6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PIL 이미지 반환</a:t>
            </a:r>
            <a:endParaRPr sz="6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code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/>
        </p:nvSpPr>
        <p:spPr>
          <a:xfrm>
            <a:off x="249986" y="420182"/>
            <a:ext cx="4212727" cy="42780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Gradio 인터페이스</a:t>
            </a:r>
            <a:endParaRPr sz="8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iface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predict_iris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inputs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"Sepal Length"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"Sepal Width"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"Petal Length"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"Petal Width"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"Prediction"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"Iris Data Visualization"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FastAPI 앱 생성</a:t>
            </a:r>
            <a:endParaRPr sz="8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FastAPI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 b="0" i="0" u="none" strike="noStrike" cap="none">
                <a:solidFill>
                  <a:srgbClr val="A8CC7C"/>
                </a:solidFill>
                <a:latin typeface="Consolas"/>
                <a:ea typeface="Consolas"/>
                <a:cs typeface="Consolas"/>
                <a:sym typeface="Consolas"/>
              </a:rPr>
              <a:t>@app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8CC7C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"/recent_predictions"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1" i="0" u="none" strike="noStrike" cap="non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get_recent_predictions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8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"SELECT * FROM predictions ORDER BY rowid DESC LIMIT 5"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recent_predictions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fetchall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"recent_predictions"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recent_predictions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1" u="none" strike="noStrike" cap="non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Gradio 실행 함수</a:t>
            </a:r>
            <a:endParaRPr sz="8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1" i="0" u="none" strike="noStrike" cap="non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run_gradio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iface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launch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server_name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"0.0.0.0"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server_port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7860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share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1" u="none" strike="noStrike" cap="non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FastAPI 실행</a:t>
            </a:r>
            <a:endParaRPr sz="800" b="0" i="0" u="none" strike="noStrike" cap="non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gr_process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multiprocessing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run_gradio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gr_process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800" b="0" i="0" u="none" strike="noStrike" cap="non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uvicorn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800" b="0" i="0" u="none" strike="noStrike" cap="non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800" b="0" i="0" u="none" strike="noStrike" cap="non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"0.0.0.0"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 b="0" i="1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 b="0" i="0" u="none" strike="noStrike" cap="non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8000</a:t>
            </a:r>
            <a:r>
              <a:rPr lang="en" sz="800" b="0" i="0" u="none" strike="noStrike" cap="non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code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8950" y="1139424"/>
            <a:ext cx="3218653" cy="161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8950" y="3374588"/>
            <a:ext cx="1924759" cy="1536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4821691" y="3112978"/>
            <a:ext cx="37897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http://localhost:8000/recent_predictions</a:t>
            </a: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4878939" y="819816"/>
            <a:ext cx="332351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http://localhost:7860/</a:t>
            </a: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82592" y="3347014"/>
            <a:ext cx="4212727" cy="13512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4800880" y="753002"/>
            <a:ext cx="3527975" cy="42780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3535960" y="436819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실습예제_web_architecture.py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249986" y="986692"/>
            <a:ext cx="4586176" cy="3354765"/>
          </a:xfrm>
          <a:prstGeom prst="rect">
            <a:avLst/>
          </a:prstGeom>
          <a:solidFill>
            <a:srgbClr val="2257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Iris_project/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main.py                # FastAPI &amp; Gradio 실행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database/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db.py              # 데이터베이스 연결 및 CRUD 함수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model/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iris_model.py      # 머신러닝 모델 로드 및 예측 함수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services/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prediction.py      # 예측 및 시각화 로직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api/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routes.py          # FastAPI 엔드포인트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ui/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gradio_ui.py       # Gradio UI 인터페이스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5179708" y="1017470"/>
            <a:ext cx="387214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uvicorn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multiprocessing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fastapi import FastAPI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api.routes import router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ui.gradio_ui import run_gradio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database.db import create_database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데이터베이스 초기화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create_database()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FastAPI 앱 생성 및 라우터 추가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= FastAPI()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app.include_router(router)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Gradio 실행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__name__ == "__main__":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gr_process = multiprocessing.Process(target=run_gradio)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gr_process.start()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uvicorn.run(app, host="0.0.0.0", port=8000)</a:t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5179708" y="4527421"/>
            <a:ext cx="360254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&gt; python main.py</a:t>
            </a:r>
            <a:endParaRPr sz="105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180753" y="576214"/>
            <a:ext cx="4586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lang="en" sz="1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iris_project 프로젝트 구조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화면 슬라이드 쇼(16:9)</PresentationFormat>
  <Paragraphs>192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Manrope</vt:lpstr>
      <vt:lpstr>Batang</vt:lpstr>
      <vt:lpstr>Arial</vt:lpstr>
      <vt:lpstr>Malgun Gothic</vt:lpstr>
      <vt:lpstr>Consolas</vt:lpstr>
      <vt:lpstr>Assistant</vt:lpstr>
      <vt:lpstr>Noto Sans Symbols</vt:lpstr>
      <vt:lpstr>Humanoid Robot Pitch Deck by Slidesgo</vt:lpstr>
      <vt:lpstr>캡스톤디자인 (Capstone Design)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Mi-Ji Kim</dc:creator>
  <cp:lastModifiedBy>Sanggoo Cho</cp:lastModifiedBy>
  <cp:revision>1</cp:revision>
  <dcterms:modified xsi:type="dcterms:W3CDTF">2025-03-04T22:33:58Z</dcterms:modified>
</cp:coreProperties>
</file>