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7099300" cy="10234600"/>
  <p:embeddedFontLst>
    <p:embeddedFont>
      <p:font typeface="Manrope"/>
      <p:regular r:id="rId19"/>
      <p:bold r:id="rId20"/>
    </p:embeddedFont>
    <p:embeddedFont>
      <p:font typeface="Assistant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23" roundtripDataSignature="AMtx7mjWKQjcx7pe3fNStxQkq2foyEbM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6AF982-9EFA-452F-ADE9-CED5CBFAAFA9}">
  <a:tblStyle styleId="{CE6AF982-9EFA-452F-ADE9-CED5CBFAAFA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EBEB"/>
          </a:solidFill>
        </a:fill>
      </a:tcStyle>
    </a:wholeTbl>
    <a:band1H>
      <a:tcTxStyle/>
      <a:tcStyle>
        <a:fill>
          <a:solidFill>
            <a:srgbClr val="D5D5D5"/>
          </a:solidFill>
        </a:fill>
      </a:tcStyle>
    </a:band1H>
    <a:band2H>
      <a:tcTxStyle/>
    </a:band2H>
    <a:band1V>
      <a:tcTxStyle/>
      <a:tcStyle>
        <a:fill>
          <a:solidFill>
            <a:srgbClr val="D5D5D5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bold.fntdata"/><Relationship Id="rId11" Type="http://schemas.openxmlformats.org/officeDocument/2006/relationships/slide" Target="slides/slide5.xml"/><Relationship Id="rId22" Type="http://schemas.openxmlformats.org/officeDocument/2006/relationships/font" Target="fonts/Assistant-bold.fntdata"/><Relationship Id="rId10" Type="http://schemas.openxmlformats.org/officeDocument/2006/relationships/slide" Target="slides/slide4.xml"/><Relationship Id="rId21" Type="http://schemas.openxmlformats.org/officeDocument/2006/relationships/font" Target="fonts/Assistan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Manrope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/>
              <a:t>슬라이드 1: AI 활용 실무 업스킬링</a:t>
            </a:r>
            <a:endParaRPr b="1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/>
              <a:t>[도입 - 3분]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lang="en"/>
              <a:t>"AI 실무 업스킬링 세션에 오신 것을 환영합니다. 오늘은 AI 도구와 챗봇을 사용하여 일상적인 작업을 돕고 효율성을 개선하며 보고서를 작성하는 방법을 살펴보겠습니다. 이 세션이 끝날 때쯤, 여러분은 실제 업무에서 AI를 활용할 수 있는 방법을 이해하고 실습을 통해 경험을 쌓을 것입니다."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</a:pPr>
            <a:r>
              <a:rPr b="1" lang="en"/>
              <a:t>목표</a:t>
            </a:r>
            <a:r>
              <a:rPr lang="en"/>
              <a:t>: AI 도구를 사용하여 생산성을 향상시키는 방법을 이해한다.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2025-02-21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41288" y="768350"/>
            <a:ext cx="6818312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99025" lIns="99025" spcFirstLastPara="1" rIns="99025" wrap="square" tIns="990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5"/>
          <p:cNvSpPr txBox="1"/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55"/>
          <p:cNvSpPr txBox="1"/>
          <p:nvPr>
            <p:ph idx="1" type="subTitle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55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2;p55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3;p55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title"/>
          </p:nvPr>
        </p:nvSpPr>
        <p:spPr>
          <a:xfrm>
            <a:off x="685346" y="104313"/>
            <a:ext cx="7765322" cy="5748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2400">
                <a:latin typeface="Batang"/>
                <a:ea typeface="Batang"/>
                <a:cs typeface="Batang"/>
                <a:sym typeface="Batang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" type="body"/>
          </p:nvPr>
        </p:nvSpPr>
        <p:spPr>
          <a:xfrm>
            <a:off x="685346" y="845599"/>
            <a:ext cx="7765322" cy="349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Batang"/>
                <a:ea typeface="Batang"/>
                <a:cs typeface="Batang"/>
                <a:sym typeface="Batang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Batang"/>
                <a:ea typeface="Batang"/>
                <a:cs typeface="Batang"/>
                <a:sym typeface="Batang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latin typeface="Batang"/>
                <a:ea typeface="Batang"/>
                <a:cs typeface="Batang"/>
                <a:sym typeface="Batang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Batang"/>
                <a:ea typeface="Batang"/>
                <a:cs typeface="Batang"/>
                <a:sym typeface="Batang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latin typeface="Batang"/>
                <a:ea typeface="Batang"/>
                <a:cs typeface="Batang"/>
                <a:sym typeface="Batang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443" y="4774406"/>
            <a:ext cx="266545" cy="29518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5"/>
          <p:cNvSpPr txBox="1"/>
          <p:nvPr>
            <p:ph idx="10" type="dt"/>
          </p:nvPr>
        </p:nvSpPr>
        <p:spPr>
          <a:xfrm>
            <a:off x="5759052" y="475358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685347" y="4753585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7885509" y="4753585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Batang"/>
                <a:ea typeface="Batang"/>
                <a:cs typeface="Batang"/>
                <a:sym typeface="Batang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3" name="Google Shape;23;p56"/>
          <p:cNvSpPr txBox="1"/>
          <p:nvPr>
            <p:ph idx="1" type="subTitle"/>
          </p:nvPr>
        </p:nvSpPr>
        <p:spPr>
          <a:xfrm>
            <a:off x="705938" y="2946200"/>
            <a:ext cx="18618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4" name="Google Shape;24;p56"/>
          <p:cNvSpPr txBox="1"/>
          <p:nvPr>
            <p:ph idx="2" type="subTitle"/>
          </p:nvPr>
        </p:nvSpPr>
        <p:spPr>
          <a:xfrm>
            <a:off x="793838" y="3687224"/>
            <a:ext cx="1686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6"/>
          <p:cNvSpPr txBox="1"/>
          <p:nvPr>
            <p:ph idx="3" type="subTitle"/>
          </p:nvPr>
        </p:nvSpPr>
        <p:spPr>
          <a:xfrm>
            <a:off x="2662713" y="2946200"/>
            <a:ext cx="18618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6" name="Google Shape;26;p56"/>
          <p:cNvSpPr txBox="1"/>
          <p:nvPr>
            <p:ph idx="4" type="subTitle"/>
          </p:nvPr>
        </p:nvSpPr>
        <p:spPr>
          <a:xfrm>
            <a:off x="2750613" y="3687224"/>
            <a:ext cx="1686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5" type="subTitle"/>
          </p:nvPr>
        </p:nvSpPr>
        <p:spPr>
          <a:xfrm>
            <a:off x="4619488" y="2946200"/>
            <a:ext cx="18618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" name="Google Shape;28;p56"/>
          <p:cNvSpPr txBox="1"/>
          <p:nvPr>
            <p:ph idx="6" type="subTitle"/>
          </p:nvPr>
        </p:nvSpPr>
        <p:spPr>
          <a:xfrm>
            <a:off x="4707388" y="3687224"/>
            <a:ext cx="1686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7" type="subTitle"/>
          </p:nvPr>
        </p:nvSpPr>
        <p:spPr>
          <a:xfrm>
            <a:off x="6576262" y="2946200"/>
            <a:ext cx="18618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" name="Google Shape;30;p56"/>
          <p:cNvSpPr txBox="1"/>
          <p:nvPr>
            <p:ph idx="8" type="subTitle"/>
          </p:nvPr>
        </p:nvSpPr>
        <p:spPr>
          <a:xfrm>
            <a:off x="6664162" y="3687224"/>
            <a:ext cx="16860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6"/>
          <p:cNvSpPr txBox="1"/>
          <p:nvPr>
            <p:ph idx="9" type="title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" name="Google Shape;32;p56"/>
          <p:cNvSpPr txBox="1"/>
          <p:nvPr>
            <p:ph idx="13" type="title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" name="Google Shape;33;p56"/>
          <p:cNvSpPr txBox="1"/>
          <p:nvPr>
            <p:ph idx="14" type="title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" name="Google Shape;34;p56"/>
          <p:cNvSpPr txBox="1"/>
          <p:nvPr>
            <p:ph idx="15" type="title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" name="Google Shape;35;p56"/>
          <p:cNvSpPr/>
          <p:nvPr/>
        </p:nvSpPr>
        <p:spPr>
          <a:xfrm>
            <a:off x="4897000" y="-861775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56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6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6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86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0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7"/>
          <p:cNvSpPr txBox="1"/>
          <p:nvPr>
            <p:ph type="title"/>
          </p:nvPr>
        </p:nvSpPr>
        <p:spPr>
          <a:xfrm>
            <a:off x="4448279" y="2595350"/>
            <a:ext cx="3982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" name="Google Shape;43;p67"/>
          <p:cNvSpPr txBox="1"/>
          <p:nvPr>
            <p:ph idx="1" type="subTitle"/>
          </p:nvPr>
        </p:nvSpPr>
        <p:spPr>
          <a:xfrm>
            <a:off x="4448279" y="756250"/>
            <a:ext cx="39828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5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9"/>
          <p:cNvSpPr txBox="1"/>
          <p:nvPr>
            <p:ph type="title"/>
          </p:nvPr>
        </p:nvSpPr>
        <p:spPr>
          <a:xfrm>
            <a:off x="713125" y="1441338"/>
            <a:ext cx="32793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6" name="Google Shape;46;p59"/>
          <p:cNvSpPr txBox="1"/>
          <p:nvPr>
            <p:ph idx="1" type="subTitle"/>
          </p:nvPr>
        </p:nvSpPr>
        <p:spPr>
          <a:xfrm>
            <a:off x="713100" y="2229762"/>
            <a:ext cx="3279300" cy="14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9"/>
          <p:cNvSpPr/>
          <p:nvPr/>
        </p:nvSpPr>
        <p:spPr>
          <a:xfrm>
            <a:off x="-520150" y="-554697"/>
            <a:ext cx="1656900" cy="16569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8;p59"/>
          <p:cNvSpPr/>
          <p:nvPr/>
        </p:nvSpPr>
        <p:spPr>
          <a:xfrm>
            <a:off x="3060700" y="4029525"/>
            <a:ext cx="1872600" cy="18726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6"/>
          <p:cNvSpPr txBox="1"/>
          <p:nvPr>
            <p:ph hasCustomPrompt="1" type="title"/>
          </p:nvPr>
        </p:nvSpPr>
        <p:spPr>
          <a:xfrm>
            <a:off x="1965450" y="1432963"/>
            <a:ext cx="5213100" cy="11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10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51" name="Google Shape;51;p76"/>
          <p:cNvSpPr txBox="1"/>
          <p:nvPr>
            <p:ph idx="1" type="subTitle"/>
          </p:nvPr>
        </p:nvSpPr>
        <p:spPr>
          <a:xfrm>
            <a:off x="1965450" y="3272913"/>
            <a:ext cx="52131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76"/>
          <p:cNvSpPr/>
          <p:nvPr/>
        </p:nvSpPr>
        <p:spPr>
          <a:xfrm>
            <a:off x="-616725" y="3310800"/>
            <a:ext cx="2415900" cy="24159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p76"/>
          <p:cNvSpPr/>
          <p:nvPr/>
        </p:nvSpPr>
        <p:spPr>
          <a:xfrm>
            <a:off x="8041875" y="259525"/>
            <a:ext cx="1601100" cy="16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4;p76"/>
          <p:cNvSpPr/>
          <p:nvPr/>
        </p:nvSpPr>
        <p:spPr>
          <a:xfrm>
            <a:off x="2863800" y="-11042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76"/>
          <p:cNvSpPr/>
          <p:nvPr/>
        </p:nvSpPr>
        <p:spPr>
          <a:xfrm>
            <a:off x="5789875" y="4488825"/>
            <a:ext cx="1115700" cy="11157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8"/>
          <p:cNvSpPr txBox="1"/>
          <p:nvPr>
            <p:ph type="title"/>
          </p:nvPr>
        </p:nvSpPr>
        <p:spPr>
          <a:xfrm>
            <a:off x="4572000" y="646019"/>
            <a:ext cx="38715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5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8" name="Google Shape;58;p78"/>
          <p:cNvSpPr txBox="1"/>
          <p:nvPr>
            <p:ph idx="1" type="subTitle"/>
          </p:nvPr>
        </p:nvSpPr>
        <p:spPr>
          <a:xfrm>
            <a:off x="5167650" y="1587319"/>
            <a:ext cx="2680200" cy="11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8"/>
          <p:cNvSpPr txBox="1"/>
          <p:nvPr/>
        </p:nvSpPr>
        <p:spPr>
          <a:xfrm>
            <a:off x="4809300" y="3576398"/>
            <a:ext cx="33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60" name="Google Shape;60;p78"/>
          <p:cNvSpPr/>
          <p:nvPr/>
        </p:nvSpPr>
        <p:spPr>
          <a:xfrm>
            <a:off x="8317925" y="1710300"/>
            <a:ext cx="1766400" cy="17664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78"/>
          <p:cNvSpPr/>
          <p:nvPr/>
        </p:nvSpPr>
        <p:spPr>
          <a:xfrm>
            <a:off x="-388675" y="4086225"/>
            <a:ext cx="1601700" cy="16017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4901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b="0" i="0" sz="3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b="0" i="0" sz="3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b="0" i="0" sz="3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b="0" i="0" sz="3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b="0" i="0" sz="3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b="0" i="0" sz="3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b="0" i="0" sz="3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b="0" i="0" sz="3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b="0" i="0" sz="3400" u="none" cap="none" strike="noStrike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google.com/search?q=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hyperlink" Target="http://localhost:8000/recent_predictions" TargetMode="External"/><Relationship Id="rId6" Type="http://schemas.openxmlformats.org/officeDocument/2006/relationships/hyperlink" Target="http://localhost:7860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컵, 커피, 음식, 음료 그림&#10;&#10;자동 생성되는 설명" id="69" name="Google Shape;69;p2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15" y="7"/>
            <a:ext cx="9143985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 txBox="1"/>
          <p:nvPr>
            <p:ph type="ctrTitle"/>
          </p:nvPr>
        </p:nvSpPr>
        <p:spPr>
          <a:xfrm>
            <a:off x="1028020" y="815340"/>
            <a:ext cx="6737657" cy="1986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950">
                <a:latin typeface="Arial"/>
                <a:ea typeface="Arial"/>
                <a:cs typeface="Arial"/>
                <a:sym typeface="Arial"/>
              </a:rPr>
              <a:t>캡스톤디자인</a:t>
            </a:r>
            <a:br>
              <a:rPr b="1" lang="en" sz="4950">
                <a:latin typeface="Arial"/>
                <a:ea typeface="Arial"/>
                <a:cs typeface="Arial"/>
                <a:sym typeface="Arial"/>
              </a:rPr>
            </a:br>
            <a:r>
              <a:rPr b="1" lang="en" sz="4400">
                <a:latin typeface="Arial"/>
                <a:ea typeface="Arial"/>
                <a:cs typeface="Arial"/>
                <a:sym typeface="Arial"/>
              </a:rPr>
              <a:t>(Capstone Design)</a:t>
            </a:r>
            <a:endParaRPr b="1" sz="49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idx="1" type="subTitle"/>
          </p:nvPr>
        </p:nvSpPr>
        <p:spPr>
          <a:xfrm>
            <a:off x="1031987" y="3616959"/>
            <a:ext cx="7080026" cy="1048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경복대학교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2025년 빅데이터과 3학년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조상구교수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 fontScale="85000" lnSpcReduction="10000"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Refactoring : Module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084" y="574335"/>
            <a:ext cx="3677645" cy="445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4256" y="1183759"/>
            <a:ext cx="3806174" cy="307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 fontScale="85000" lnSpcReduction="10000"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Refactoring : Module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062" y="521038"/>
            <a:ext cx="3153912" cy="431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4428" y="680029"/>
            <a:ext cx="3428605" cy="172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4428" y="2499784"/>
            <a:ext cx="2989125" cy="2533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 fontScale="85000" lnSpcReduction="10000"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Refactoring : Module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996" y="958985"/>
            <a:ext cx="3778669" cy="322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2934" y="958984"/>
            <a:ext cx="3312551" cy="322553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 프로젝트</a:t>
            </a:r>
            <a:endParaRPr/>
          </a:p>
        </p:txBody>
      </p:sp>
      <p:graphicFrame>
        <p:nvGraphicFramePr>
          <p:cNvPr id="77" name="Google Shape;77;p3"/>
          <p:cNvGraphicFramePr/>
          <p:nvPr/>
        </p:nvGraphicFramePr>
        <p:xfrm>
          <a:off x="407123" y="1335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{CE6AF982-9EFA-452F-ADE9-CED5CBFAAFA9}</a:tableStyleId>
              </a:tblPr>
              <a:tblGrid>
                <a:gridCol w="1506575"/>
                <a:gridCol w="1756950"/>
                <a:gridCol w="2078000"/>
                <a:gridCol w="3238575"/>
              </a:tblGrid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Two projects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Goal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How to get data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Tools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소비자 구매 예측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어떤 유형의 소비자가 구매할 확률이 높을까?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한국방송광고진흥공사(kobacco)의 년도별 소비자행태 조사 분석 자료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en" sz="900" u="sng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https://www.google.com/search?q=</a:t>
                      </a:r>
                      <a:r>
                        <a:rPr b="0" i="0" lang="en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한국소비자행태조사)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Pandas. Seaborn, matplotlib, plotly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Scikit-learn, Keras, pytorch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Pycaret, Langchain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Three layers Design Deploy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▪"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Database(sqlite3, Duck DB, MysQL)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▪"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Web UI(gradio, Streamlit), ngrok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Noto Sans Symbols"/>
                        <a:buChar char="▪"/>
                      </a:pPr>
                      <a:r>
                        <a:rPr lang="en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Fast API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소비자 이슈분석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특정기간의 온라인 기사에서 소비자가 관심있는 이슈는 무엇일까?</a:t>
                      </a:r>
                      <a:endParaRPr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네이버뉴스 혹은 구글에서 기사 검색 자료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Same as above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Requests, BeautifulSoup, Selenium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b="0" i="0" lang="en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Curl converter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Noto Sans Symbols"/>
                        <a:buChar char="❖"/>
                      </a:pPr>
                      <a:r>
                        <a:rPr lang="en" sz="1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Gensim, deep learning embedding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 Web Architecture- 3 Layers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4120" y="1232802"/>
            <a:ext cx="5576110" cy="318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1️⃣</a:t>
            </a: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UI (Presentation Layer)</a:t>
            </a:r>
            <a:endParaRPr/>
          </a:p>
        </p:txBody>
      </p:sp>
      <p:sp>
        <p:nvSpPr>
          <p:cNvPr id="89" name="Google Shape;89;p5"/>
          <p:cNvSpPr/>
          <p:nvPr/>
        </p:nvSpPr>
        <p:spPr>
          <a:xfrm>
            <a:off x="772885" y="832526"/>
            <a:ext cx="7971972" cy="372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Gradio 기반의 웹 UI를 제공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사용자가 입력한 꽃잎/꽃받침 데이터를 받아 예측 요청을 서버로 전송</a:t>
            </a:r>
            <a:b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예측 결과와 3D 산점도 그래프를 화면에 출력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👉 관련 코드:</a:t>
            </a:r>
            <a:endParaRPr/>
          </a:p>
          <a:p>
            <a:pPr indent="-88900" lvl="4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gr.Interface()에서 UI 구성</a:t>
            </a:r>
            <a:endParaRPr/>
          </a:p>
          <a:p>
            <a:pPr indent="-88900" lvl="4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inputs: 사용자가 입력할 Sepal Length, Sepal Width, Petal Length, Petal Width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4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outputs: 예측된 꽃의 품종 (Text)과 그래프 (Image)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 fontScale="85000" lnSpcReduction="10000"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2️⃣</a:t>
            </a: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서버 로직 (Application Layer)</a:t>
            </a: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801811" y="949794"/>
            <a:ext cx="7351693" cy="3631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FastAPI를 이용한 서버 로직이 실행</a:t>
            </a:r>
            <a:b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사용자가 입력한 데이터를 받아 랜덤 포레스트 모델을 통해 품종을 예측</a:t>
            </a:r>
            <a:b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Matplotlib을 이용해 입력 데이터를 포함한 3D 그래프를 생성</a:t>
            </a:r>
            <a:b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FastAPI의 엔드포인트(/recent_predictions)를 통해 최근 예측 결과를 조회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👉 관련 코드:</a:t>
            </a:r>
            <a:endParaRPr/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predict_iris(): 입력값을 받아 예측, 결과를 데이터베이스에 저장, 그래프를 생성</a:t>
            </a:r>
            <a:endParaRPr/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FastAPI: 최근 예측 결과를 반환하는 /recent_predictions 엔드포인트 제공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 fontScale="85000" lnSpcReduction="10000"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highlight>
                  <a:srgbClr val="0000FF"/>
                </a:highlight>
                <a:latin typeface="Arial"/>
                <a:ea typeface="Arial"/>
                <a:cs typeface="Arial"/>
                <a:sym typeface="Arial"/>
              </a:rPr>
              <a:t>3️⃣ </a:t>
            </a: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데이터베이스 (Database Layer)</a:t>
            </a:r>
            <a:endParaRPr/>
          </a:p>
        </p:txBody>
      </p:sp>
      <p:sp>
        <p:nvSpPr>
          <p:cNvPr id="101" name="Google Shape;101;p8"/>
          <p:cNvSpPr/>
          <p:nvPr/>
        </p:nvSpPr>
        <p:spPr>
          <a:xfrm>
            <a:off x="512255" y="964446"/>
            <a:ext cx="8631745" cy="3570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SQLite를 사용하여 예측 결과를 저장</a:t>
            </a:r>
            <a:b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사용자 입력 데이터(Sepal Length/Width, Petal Length/Width)와 예측된 꽃 품종을 저장</a:t>
            </a:r>
            <a:b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📍 최근 예측 결과를 /recent_predictions API에서 조회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👉 관련 코드:</a:t>
            </a:r>
            <a:endParaRPr/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create_database(): SQLite 데이터베이스 및 테이블 생성</a:t>
            </a:r>
            <a:endParaRPr/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predict_iris(): 예측된 데이터를 데이터베이스에 저장</a:t>
            </a:r>
            <a:endParaRPr/>
          </a:p>
          <a:p>
            <a:pPr indent="-8890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/recent_predictions: 최근 예측된 데이터 5개를 조회하는 API 엔드포인트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/>
        </p:nvSpPr>
        <p:spPr>
          <a:xfrm>
            <a:off x="179510" y="464820"/>
            <a:ext cx="3276600" cy="313932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mport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gradio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pandas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pd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sqlite3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matplotlib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pyplot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plt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np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fastapi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FastAPI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datasets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load_iris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model_selection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train_test_split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sklearn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ensemble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uvicorn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multiprocessing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io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BytesIO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PIL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 </a:t>
            </a:r>
            <a:r>
              <a:rPr b="0" i="1" lang="en" sz="6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추가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6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데이터 준비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iris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load_iris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AA9BF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iris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.data,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iris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.target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X_train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X_test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y_train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y_test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train_test_split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AA9BF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test_size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6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모델 학습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RandomForestClassifier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fit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X_train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y_train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1" lang="en" sz="6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SQLite 데이터베이스 생성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600" u="none" cap="none" strike="noStrike">
                <a:solidFill>
                  <a:srgbClr val="EFB080"/>
                </a:solidFill>
                <a:latin typeface="Consolas"/>
                <a:ea typeface="Consolas"/>
                <a:cs typeface="Consolas"/>
                <a:sym typeface="Consolas"/>
              </a:rPr>
              <a:t>create_database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sqlite3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'iris_predictions.db'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'''CREATE TABLE IF NOT EXISTS predictions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(sepal_length REAL, sepal_width REAL, petal_length REAL, petal_width REAL, prediction TEXT)'''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create_database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3303714" y="144805"/>
            <a:ext cx="5813176" cy="497046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6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예측 및 시각화 함수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600" u="none" cap="none" strike="noStrike">
                <a:solidFill>
                  <a:srgbClr val="EFB080"/>
                </a:solidFill>
                <a:latin typeface="Consolas"/>
                <a:ea typeface="Consolas"/>
                <a:cs typeface="Consolas"/>
                <a:sym typeface="Consolas"/>
              </a:rPr>
              <a:t>predict_iris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sepal_length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sepal_width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petal_length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petal_width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input_data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[[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sepal_length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sepal_width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petal_length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petal_width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predict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input_data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)[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class_names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'setosa'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'versicolor'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'virginica'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class_names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prediction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6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데이터베이스에 예측 결과 저장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sqlite3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'iris_predictions.db'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"INSERT INTO predictions VALUES (?, ?, ?, ?, ?)"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(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sepal_length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sepal_width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petal_length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petal_width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commit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6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Matplotlib 시각화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fig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figsize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=(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fig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add_subplot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projection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'3d'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6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산점도 데이터 설정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'r'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'g'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'b'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scatter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AA9BF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" sz="600" u="none" cap="none" strike="noStrike">
                <a:solidFill>
                  <a:srgbClr val="AA9BF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0" lang="en" sz="600" u="none" cap="none" strike="noStrike">
                <a:solidFill>
                  <a:srgbClr val="AA9BF5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idx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class_names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colors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6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입력된 데이터 포인트 강조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scatter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sepal_length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sepal_width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petal_length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'black'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edgecolors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'yellow'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marker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'X'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"Input Data"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set_xlabel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'Sepal Length (cm)'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set_ylabel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'Sepal Width (cm)'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set_zlabel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'Petal Length (cm)'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ax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legend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6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Matplotlib 그래프를 PIL 이미지로 변환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img_buffer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BytesIO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plt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savefig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img_buffer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6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'png'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img_buffer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seek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6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6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open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img_buffer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i="1" lang="en" sz="6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PIL 이미지 변환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6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" sz="6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0" i="0" lang="en" sz="6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 </a:t>
            </a:r>
            <a:r>
              <a:rPr b="0" i="1" lang="en" sz="6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PIL 이미지 반환</a:t>
            </a:r>
            <a:endParaRPr b="0" i="0" sz="6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 fontScale="85000" lnSpcReduction="10000"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code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/>
        </p:nvSpPr>
        <p:spPr>
          <a:xfrm>
            <a:off x="249986" y="420182"/>
            <a:ext cx="4212727" cy="42780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8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Gradio 인터페이스</a:t>
            </a:r>
            <a:endParaRPr b="0" i="0" sz="8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iface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8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fn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8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predict_iris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inputs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=[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8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8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"Sepal Length"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8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8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"Sepal Width"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8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8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"Petal Length"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8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8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"Petal Width"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],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outputs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=[</a:t>
            </a:r>
            <a:r>
              <a:rPr b="0" i="0" lang="en" sz="8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8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"Prediction"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i="0" lang="en" sz="8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gr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Image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8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"Iris Data Visualization"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8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FastAPI 앱 생성</a:t>
            </a:r>
            <a:endParaRPr b="0" i="0" sz="8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8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FastAPI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800" u="none" cap="none" strike="noStrike">
                <a:solidFill>
                  <a:srgbClr val="A8CC7C"/>
                </a:solidFill>
                <a:latin typeface="Consolas"/>
                <a:ea typeface="Consolas"/>
                <a:cs typeface="Consolas"/>
                <a:sym typeface="Consolas"/>
              </a:rPr>
              <a:t>@app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A8CC7C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8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"/recent_predictions"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800" u="none" cap="none" strike="noStrik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800" u="none" cap="none" strike="noStrike">
                <a:solidFill>
                  <a:srgbClr val="EFB080"/>
                </a:solidFill>
                <a:latin typeface="Consolas"/>
                <a:ea typeface="Consolas"/>
                <a:cs typeface="Consolas"/>
                <a:sym typeface="Consolas"/>
              </a:rPr>
              <a:t>get_recent_predictions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8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with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8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sqlite3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8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'iris_predictions.db'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1" lang="en" sz="8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conn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execute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8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"SELECT * FROM predictions ORDER BY rowid DESC LIMIT 5"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recent_predictions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fetchall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1" lang="en" sz="8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i="0" lang="en" sz="8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"recent_predictions"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recent_predictions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800" u="none" cap="none" strike="noStrik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8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Gradio 실행 함수</a:t>
            </a:r>
            <a:endParaRPr b="0" i="0" sz="8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800" u="none" cap="none" strike="noStrike">
                <a:solidFill>
                  <a:srgbClr val="EFB080"/>
                </a:solidFill>
                <a:latin typeface="Consolas"/>
                <a:ea typeface="Consolas"/>
                <a:cs typeface="Consolas"/>
                <a:sym typeface="Consolas"/>
              </a:rPr>
              <a:t>run_gradio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iface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launch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server_name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8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"0.0.0.0"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server_port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8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7860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share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800" u="none" cap="none" strike="noStrike">
                <a:solidFill>
                  <a:srgbClr val="82D2CE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800" u="none" cap="none" strike="noStrike">
              <a:solidFill>
                <a:srgbClr val="6D6D6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800" u="none" cap="none" strike="noStrike">
                <a:solidFill>
                  <a:srgbClr val="6D6D6D"/>
                </a:solidFill>
                <a:latin typeface="Consolas"/>
                <a:ea typeface="Consolas"/>
                <a:cs typeface="Consolas"/>
                <a:sym typeface="Consolas"/>
              </a:rPr>
              <a:t># FastAPI 실행</a:t>
            </a:r>
            <a:endParaRPr b="0" i="0" sz="800" u="none" cap="none" strike="noStrike">
              <a:solidFill>
                <a:srgbClr val="D6D6D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800" u="none" cap="none" strike="noStrike">
                <a:solidFill>
                  <a:srgbClr val="83D6C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__name__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i="0" lang="en" sz="8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"__main__"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gr_process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" sz="8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multiprocessing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8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run_gradio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gr_process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" sz="800" u="none" cap="none" strike="noStrike">
                <a:solidFill>
                  <a:srgbClr val="D1D1D1"/>
                </a:solidFill>
                <a:latin typeface="Consolas"/>
                <a:ea typeface="Consolas"/>
                <a:cs typeface="Consolas"/>
                <a:sym typeface="Consolas"/>
              </a:rPr>
              <a:t>uvicorn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" sz="800" u="none" cap="none" strike="noStrike">
                <a:solidFill>
                  <a:srgbClr val="AAA0FA"/>
                </a:solidFill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" sz="800" u="none" cap="none" strike="noStrike">
                <a:solidFill>
                  <a:srgbClr val="94C1FA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host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800" u="none" cap="none" strike="noStrike">
                <a:solidFill>
                  <a:srgbClr val="E394DC"/>
                </a:solidFill>
                <a:latin typeface="Consolas"/>
                <a:ea typeface="Consolas"/>
                <a:cs typeface="Consolas"/>
                <a:sym typeface="Consolas"/>
              </a:rPr>
              <a:t>"0.0.0.0"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1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800" u="none" cap="none" strike="noStrike">
                <a:solidFill>
                  <a:srgbClr val="EBC88D"/>
                </a:solidFill>
                <a:latin typeface="Consolas"/>
                <a:ea typeface="Consolas"/>
                <a:cs typeface="Consolas"/>
                <a:sym typeface="Consolas"/>
              </a:rPr>
              <a:t>8000</a:t>
            </a:r>
            <a:r>
              <a:rPr b="0" i="0" lang="en" sz="800" u="none" cap="none" strike="noStrike">
                <a:solidFill>
                  <a:srgbClr val="D6D6DD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14" name="Google Shape;114;p10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 fontScale="85000" lnSpcReduction="10000"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code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8950" y="1139424"/>
            <a:ext cx="3218653" cy="1619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8950" y="3374588"/>
            <a:ext cx="1924759" cy="153657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"/>
          <p:cNvSpPr txBox="1"/>
          <p:nvPr/>
        </p:nvSpPr>
        <p:spPr>
          <a:xfrm>
            <a:off x="4821691" y="3112978"/>
            <a:ext cx="378974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http://localhost:8000/recent_predictions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4878939" y="819816"/>
            <a:ext cx="33235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http://localhost:7860/</a:t>
            </a: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>
            <a:off x="182592" y="3347014"/>
            <a:ext cx="4212727" cy="135126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4800880" y="753002"/>
            <a:ext cx="3527975" cy="427809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3535960" y="436819"/>
            <a:ext cx="29260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실습예제_web_architecture.py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/>
        </p:nvSpPr>
        <p:spPr>
          <a:xfrm>
            <a:off x="3977269" y="55045"/>
            <a:ext cx="5166732" cy="57482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 fontScale="85000" lnSpcReduction="10000"/>
          </a:bodyPr>
          <a:lstStyle/>
          <a:p>
            <a:pPr indent="0" lvl="0" marL="0" marR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Refactoring : Module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249986" y="986692"/>
            <a:ext cx="4586176" cy="3354765"/>
          </a:xfrm>
          <a:prstGeom prst="rect">
            <a:avLst/>
          </a:prstGeom>
          <a:solidFill>
            <a:srgbClr val="2257A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Iris_project/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│── main.py                # FastAPI &amp; Gradio 실행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│── database/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__init__.py        # 패키지 인식용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db.py              # 데이터베이스 연결 및 CRUD 함수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│── model/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__init__.py        # 패키지 인식용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iris_model.py      # 머신러닝 모델 로드 및 예측 함수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│── services/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__init__.py        # 패키지 인식용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prediction.py      # 예측 및 시각화 로직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│── api/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__init__.py        # 패키지 인식용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routes.py          # FastAPI 엔드포인트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│── ui/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__init__.py        # 패키지 인식용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│   ├── gradio_ui.py       # Gradio UI 인터페이스</a:t>
            </a:r>
            <a:endParaRPr/>
          </a:p>
        </p:txBody>
      </p:sp>
      <p:sp>
        <p:nvSpPr>
          <p:cNvPr id="128" name="Google Shape;128;p11"/>
          <p:cNvSpPr txBox="1"/>
          <p:nvPr/>
        </p:nvSpPr>
        <p:spPr>
          <a:xfrm>
            <a:off x="5179708" y="1017470"/>
            <a:ext cx="387214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uvicorn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 multiprocessing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fastapi import FastAPI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api.routes import router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ui.gradio_ui import run_gradio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database.db import create_database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데이터베이스 초기화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create_database()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FastAPI 앱 생성 및 라우터 추가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= FastAPI()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app.include_router(router)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# Gradio 실행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__name__ == "__main__":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gr_process = multiprocessing.Process(target=run_gradio)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gr_process.start()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uvicorn.run(app, host="0.0.0.0", port=8000)</a:t>
            </a:r>
            <a:endParaRPr/>
          </a:p>
        </p:txBody>
      </p:sp>
      <p:sp>
        <p:nvSpPr>
          <p:cNvPr id="129" name="Google Shape;129;p11"/>
          <p:cNvSpPr txBox="1"/>
          <p:nvPr/>
        </p:nvSpPr>
        <p:spPr>
          <a:xfrm>
            <a:off x="5179708" y="4527421"/>
            <a:ext cx="360254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&gt; python main.py</a:t>
            </a:r>
            <a:endParaRPr b="0" i="0" sz="105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180753" y="576214"/>
            <a:ext cx="45861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📂 </a:t>
            </a:r>
            <a:r>
              <a:rPr b="1" i="0" lang="en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iris_project 프로젝트 구조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Mi-Ji Kim</dc:creator>
</cp:coreProperties>
</file>