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88" r:id="rId4"/>
    <p:sldId id="289" r:id="rId5"/>
    <p:sldId id="261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4" r:id="rId20"/>
    <p:sldId id="305" r:id="rId21"/>
    <p:sldId id="306" r:id="rId22"/>
    <p:sldId id="307" r:id="rId23"/>
    <p:sldId id="309" r:id="rId24"/>
    <p:sldId id="310" r:id="rId25"/>
    <p:sldId id="311" r:id="rId26"/>
    <p:sldId id="31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0221" autoAdjust="0"/>
  </p:normalViewPr>
  <p:slideViewPr>
    <p:cSldViewPr snapToGrid="0">
      <p:cViewPr varScale="1">
        <p:scale>
          <a:sx n="106" d="100"/>
          <a:sy n="106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09/03/2018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6284" y="796414"/>
            <a:ext cx="9292353" cy="1252744"/>
          </a:xfrm>
        </p:spPr>
        <p:txBody>
          <a:bodyPr>
            <a:noAutofit/>
          </a:bodyPr>
          <a:lstStyle/>
          <a:p>
            <a:pPr algn="ctr"/>
            <a:r>
              <a:rPr lang="es-AR" sz="4000" b="1" dirty="0"/>
              <a:t>UNIVERSIDAD </a:t>
            </a:r>
            <a:r>
              <a:rPr lang="es-AR" sz="4000" b="1" dirty="0" smtClean="0"/>
              <a:t>NACIONAL DEL OESTE</a:t>
            </a:r>
            <a:r>
              <a:rPr lang="es-AR" sz="4000" b="1" dirty="0"/>
              <a:t/>
            </a:r>
            <a:br>
              <a:rPr lang="es-AR" sz="4000" b="1" dirty="0"/>
            </a:br>
            <a:r>
              <a:rPr lang="es-AR" sz="4000" b="1" dirty="0" smtClean="0"/>
              <a:t>LENGUAJES </a:t>
            </a:r>
            <a:r>
              <a:rPr lang="es-AR" sz="4000" b="1" dirty="0"/>
              <a:t>FORMALES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33187" y="4675239"/>
            <a:ext cx="4071426" cy="753099"/>
          </a:xfrm>
        </p:spPr>
        <p:txBody>
          <a:bodyPr>
            <a:noAutofit/>
          </a:bodyPr>
          <a:lstStyle/>
          <a:p>
            <a:r>
              <a:rPr lang="es-AR" sz="2000" dirty="0"/>
              <a:t>Profesor:</a:t>
            </a:r>
          </a:p>
          <a:p>
            <a:r>
              <a:rPr lang="es-AR" sz="2000" dirty="0"/>
              <a:t>Prof. Mag. Ing. Pablo Pandolfo</a:t>
            </a:r>
          </a:p>
        </p:txBody>
      </p:sp>
      <p:pic>
        <p:nvPicPr>
          <p:cNvPr id="1026" name="Picture 2" descr="http://www.uade.edu.ar/WebImages/Agenda/AGENDA_152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77" y="2894688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8522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r>
              <a:rPr lang="es-ES" sz="2000" dirty="0" smtClean="0"/>
              <a:t>Cadena vacía:</a:t>
            </a:r>
          </a:p>
          <a:p>
            <a:pPr lvl="1"/>
            <a:r>
              <a:rPr lang="es-ES" sz="2000" dirty="0" smtClean="0"/>
              <a:t>Se representa 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>
                <a:cs typeface="Times New Roman" pitchFamily="18" charset="0"/>
              </a:rPr>
              <a:t> (lambda)</a:t>
            </a:r>
            <a:endParaRPr lang="es-ES" sz="2000" dirty="0" smtClean="0"/>
          </a:p>
          <a:p>
            <a:pPr lvl="1"/>
            <a:r>
              <a:rPr lang="es-ES" sz="2000" dirty="0" smtClean="0"/>
              <a:t>Es la cadena que no tiene símbolos. </a:t>
            </a:r>
          </a:p>
          <a:p>
            <a:pPr lvl="1"/>
            <a:r>
              <a:rPr lang="es-ES" sz="2000" dirty="0" smtClean="0"/>
              <a:t>Es la cadena de longitud 0 (</a:t>
            </a:r>
            <a:r>
              <a:rPr lang="es-ES" sz="2000" b="1" dirty="0" smtClean="0"/>
              <a:t>|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b="1" dirty="0" smtClean="0"/>
              <a:t>| = </a:t>
            </a:r>
            <a:r>
              <a:rPr lang="es-ES" sz="2000" dirty="0" smtClean="0"/>
              <a:t>0). </a:t>
            </a:r>
          </a:p>
          <a:p>
            <a:pPr lvl="1"/>
            <a:r>
              <a:rPr lang="es-ES" sz="2000" dirty="0" smtClean="0"/>
              <a:t>El símbolo 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 (lambda) no forma parte de ningún alfabeto.</a:t>
            </a:r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2000" dirty="0" smtClean="0"/>
              <a:t>Potenciación de un símbolo:</a:t>
            </a:r>
          </a:p>
          <a:p>
            <a:pPr lvl="1">
              <a:lnSpc>
                <a:spcPct val="90000"/>
              </a:lnSpc>
            </a:pPr>
            <a:r>
              <a:rPr lang="es-ES" sz="2000" b="1" dirty="0" err="1" smtClean="0"/>
              <a:t>c</a:t>
            </a:r>
            <a:r>
              <a:rPr lang="es-ES" sz="2000" b="1" baseline="30000" dirty="0" err="1" smtClean="0"/>
              <a:t>n</a:t>
            </a:r>
            <a:r>
              <a:rPr lang="es-ES" sz="2000" b="1" dirty="0" smtClean="0"/>
              <a:t> </a:t>
            </a:r>
            <a:r>
              <a:rPr lang="es-ES" sz="2000" dirty="0" smtClean="0"/>
              <a:t>representa la repetición del símbolo </a:t>
            </a:r>
            <a:r>
              <a:rPr lang="es-ES" sz="2000" b="1" dirty="0" smtClean="0"/>
              <a:t>c</a:t>
            </a:r>
            <a:r>
              <a:rPr lang="es-ES" sz="2000" dirty="0" smtClean="0"/>
              <a:t>, n veces. 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Simplifica la escritura de cadenas.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Ejemplo: </a:t>
            </a:r>
            <a:r>
              <a:rPr lang="es-ES" sz="2000" b="1" dirty="0" err="1" smtClean="0"/>
              <a:t>aaaaabbbbbbb</a:t>
            </a:r>
            <a:r>
              <a:rPr lang="es-ES" sz="2000" b="1" dirty="0" smtClean="0"/>
              <a:t> = a</a:t>
            </a:r>
            <a:r>
              <a:rPr lang="es-ES" sz="2000" b="1" baseline="30000" dirty="0" smtClean="0"/>
              <a:t>5</a:t>
            </a:r>
            <a:r>
              <a:rPr lang="es-ES" sz="2000" b="1" dirty="0" smtClean="0"/>
              <a:t>b</a:t>
            </a:r>
            <a:r>
              <a:rPr lang="es-ES" sz="2000" b="1" baseline="30000" dirty="0" smtClean="0"/>
              <a:t>7</a:t>
            </a:r>
            <a:r>
              <a:rPr lang="es-ES" sz="2000" dirty="0" smtClean="0"/>
              <a:t>. </a:t>
            </a:r>
          </a:p>
          <a:p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2000" dirty="0" smtClean="0"/>
              <a:t>Concatenación de dos cadenas: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La operación de CONCATENACIÓN aplicada a cadenas (S</a:t>
            </a:r>
            <a:r>
              <a:rPr lang="es-ES" sz="2000" baseline="-25000" dirty="0" smtClean="0"/>
              <a:t>1</a:t>
            </a:r>
            <a:r>
              <a:rPr lang="es-ES" sz="2000" dirty="0" smtClean="0"/>
              <a:t>S</a:t>
            </a:r>
            <a:r>
              <a:rPr lang="es-ES" sz="2000" baseline="-25000" dirty="0" smtClean="0"/>
              <a:t>2</a:t>
            </a:r>
            <a:r>
              <a:rPr lang="es-ES" sz="2000" dirty="0" smtClean="0"/>
              <a:t>) produce una nueva cadena formada por los símbolos de la primera cadena seguidos inmediatamente por los símbolos de la segunda cadena. 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Ejemplo: Sean las cadenas S</a:t>
            </a:r>
            <a:r>
              <a:rPr lang="es-ES" sz="2000" baseline="-25000" dirty="0" smtClean="0"/>
              <a:t>1</a:t>
            </a:r>
            <a:r>
              <a:rPr lang="es-ES" sz="2000" b="1" dirty="0" smtClean="0"/>
              <a:t> </a:t>
            </a:r>
            <a:r>
              <a:rPr lang="es-ES" sz="2000" dirty="0" smtClean="0"/>
              <a:t>= </a:t>
            </a:r>
            <a:r>
              <a:rPr lang="es-ES" sz="2000" b="1" dirty="0" err="1" smtClean="0"/>
              <a:t>aab</a:t>
            </a:r>
            <a:r>
              <a:rPr lang="es-ES" sz="2000" b="1" dirty="0" smtClean="0"/>
              <a:t> </a:t>
            </a:r>
            <a:r>
              <a:rPr lang="es-ES" sz="2000" dirty="0" smtClean="0"/>
              <a:t>y S</a:t>
            </a:r>
            <a:r>
              <a:rPr lang="es-ES" sz="2000" baseline="-25000" dirty="0" smtClean="0"/>
              <a:t>2</a:t>
            </a:r>
            <a:r>
              <a:rPr lang="es-ES" sz="2000" b="1" dirty="0" smtClean="0"/>
              <a:t> </a:t>
            </a:r>
            <a:r>
              <a:rPr lang="es-ES" sz="2000" dirty="0" smtClean="0"/>
              <a:t>= </a:t>
            </a:r>
            <a:r>
              <a:rPr lang="es-ES" sz="2000" b="1" dirty="0" err="1" smtClean="0"/>
              <a:t>ba</a:t>
            </a:r>
            <a:r>
              <a:rPr lang="es-ES" sz="2000" dirty="0" smtClean="0"/>
              <a:t>; entonces,           S</a:t>
            </a:r>
            <a:r>
              <a:rPr lang="es-ES" sz="2000" baseline="-25000" dirty="0" smtClean="0"/>
              <a:t>1</a:t>
            </a:r>
            <a:r>
              <a:rPr lang="es-ES" sz="2000" dirty="0" smtClean="0"/>
              <a:t>S</a:t>
            </a:r>
            <a:r>
              <a:rPr lang="es-ES" sz="2000" baseline="-25000" dirty="0" smtClean="0"/>
              <a:t>2</a:t>
            </a:r>
            <a:r>
              <a:rPr lang="es-ES" sz="2000" b="1" dirty="0" smtClean="0"/>
              <a:t> </a:t>
            </a:r>
            <a:r>
              <a:rPr lang="es-ES" sz="2000" dirty="0" smtClean="0"/>
              <a:t>= </a:t>
            </a:r>
            <a:r>
              <a:rPr lang="es-ES" sz="2000" b="1" dirty="0" err="1" smtClean="0"/>
              <a:t>aabba</a:t>
            </a:r>
            <a:r>
              <a:rPr lang="es-ES" sz="20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NO ES CONMUTATIVA. 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La cadena vacía (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) es la IDENTIDAD para la concatenación. Esto es: para cualquier cadena S, S 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 = 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 S = S. </a:t>
            </a:r>
          </a:p>
          <a:p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000" dirty="0" smtClean="0"/>
              <a:t>Potenciación de una cadena: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Si S es una cadena, entonces S</a:t>
            </a:r>
            <a:r>
              <a:rPr lang="es-ES" sz="2000" b="1" baseline="30000" dirty="0" smtClean="0"/>
              <a:t>n</a:t>
            </a:r>
            <a:r>
              <a:rPr lang="es-ES" sz="2000" b="1" dirty="0" smtClean="0"/>
              <a:t> </a:t>
            </a:r>
            <a:r>
              <a:rPr lang="es-ES" sz="2000" dirty="0" smtClean="0"/>
              <a:t>(con n </a:t>
            </a:r>
            <a:r>
              <a:rPr lang="es-ES" sz="2000" dirty="0" smtClean="0">
                <a:cs typeface="Times New Roman" pitchFamily="18" charset="0"/>
              </a:rPr>
              <a:t>≥</a:t>
            </a:r>
            <a:r>
              <a:rPr lang="es-ES" sz="2000" dirty="0" smtClean="0"/>
              <a:t> 1 y entero) representa la cadena que resulta de concatenar la cadena S, consigo misma, n-1 veces. </a:t>
            </a:r>
          </a:p>
          <a:p>
            <a:pPr lvl="1">
              <a:lnSpc>
                <a:spcPct val="80000"/>
              </a:lnSpc>
            </a:pPr>
            <a:r>
              <a:rPr lang="es-ES" sz="2000" b="1" dirty="0" smtClean="0"/>
              <a:t>S</a:t>
            </a:r>
            <a:r>
              <a:rPr lang="es-ES" sz="2000" b="1" baseline="30000" dirty="0" smtClean="0"/>
              <a:t>0</a:t>
            </a:r>
            <a:r>
              <a:rPr lang="es-ES" sz="2000" b="1" dirty="0" smtClean="0"/>
              <a:t> </a:t>
            </a:r>
            <a:r>
              <a:rPr lang="es-ES" sz="2000" dirty="0" smtClean="0"/>
              <a:t>es 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 (la cadena vacía), para cualquier cadena S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Ejemplo: Sea S = </a:t>
            </a:r>
            <a:r>
              <a:rPr lang="es-ES" sz="2000" b="1" dirty="0" smtClean="0"/>
              <a:t>ab</a:t>
            </a:r>
            <a:r>
              <a:rPr lang="es-ES" sz="2000" dirty="0" smtClean="0"/>
              <a:t>; entonces: S</a:t>
            </a:r>
            <a:r>
              <a:rPr lang="es-ES" sz="2000" b="1" baseline="30000" dirty="0" smtClean="0"/>
              <a:t>3</a:t>
            </a:r>
            <a:r>
              <a:rPr lang="es-ES" sz="2000" b="1" dirty="0" smtClean="0"/>
              <a:t> </a:t>
            </a:r>
            <a:r>
              <a:rPr lang="es-ES" sz="2000" dirty="0" smtClean="0"/>
              <a:t>= SSS = </a:t>
            </a:r>
            <a:r>
              <a:rPr lang="es-ES" sz="2000" b="1" dirty="0" smtClean="0"/>
              <a:t>(ab)</a:t>
            </a:r>
            <a:r>
              <a:rPr lang="es-ES" sz="2000" b="1" baseline="30000" dirty="0" smtClean="0"/>
              <a:t>3</a:t>
            </a:r>
            <a:r>
              <a:rPr lang="es-ES" sz="2000" b="1" dirty="0" smtClean="0"/>
              <a:t> </a:t>
            </a:r>
            <a:r>
              <a:rPr lang="es-ES" sz="2000" dirty="0" smtClean="0"/>
              <a:t>= </a:t>
            </a:r>
            <a:r>
              <a:rPr lang="es-ES" sz="2000" b="1" dirty="0" err="1" smtClean="0"/>
              <a:t>ababab</a:t>
            </a:r>
            <a:r>
              <a:rPr lang="es-ES" sz="2000" dirty="0" smtClean="0"/>
              <a:t>. </a:t>
            </a:r>
          </a:p>
          <a:p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000" dirty="0" smtClean="0"/>
              <a:t>Prefijo de una cadena: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Es una secuencia de cero o más símbolos iniciales de esa cadena.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Ejemplo: Sea la cadena </a:t>
            </a:r>
            <a:r>
              <a:rPr lang="es-ES" sz="2000" b="1" dirty="0" err="1" smtClean="0"/>
              <a:t>abcd</a:t>
            </a:r>
            <a:r>
              <a:rPr lang="es-ES" sz="2000" dirty="0" smtClean="0"/>
              <a:t>. Entonces, sus prefijos son: </a:t>
            </a:r>
            <a:r>
              <a:rPr lang="el-GR" sz="2000" b="1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, </a:t>
            </a:r>
            <a:r>
              <a:rPr lang="es-ES" sz="2000" b="1" dirty="0" smtClean="0"/>
              <a:t>a</a:t>
            </a:r>
            <a:r>
              <a:rPr lang="es-ES" sz="2000" dirty="0" smtClean="0"/>
              <a:t>, </a:t>
            </a:r>
            <a:r>
              <a:rPr lang="es-ES" sz="2000" b="1" dirty="0" smtClean="0"/>
              <a:t>ab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abc</a:t>
            </a:r>
            <a:r>
              <a:rPr lang="es-ES" sz="2000" b="1" dirty="0" smtClean="0"/>
              <a:t> </a:t>
            </a:r>
            <a:r>
              <a:rPr lang="es-ES" sz="2000" dirty="0" smtClean="0"/>
              <a:t>y </a:t>
            </a:r>
            <a:r>
              <a:rPr lang="es-ES" sz="2000" b="1" dirty="0" err="1" smtClean="0"/>
              <a:t>abcd</a:t>
            </a:r>
            <a:r>
              <a:rPr lang="es-ES" sz="2000" b="1" dirty="0" smtClean="0"/>
              <a:t> </a:t>
            </a:r>
            <a:r>
              <a:rPr lang="es-ES" sz="2000" dirty="0" smtClean="0"/>
              <a:t>(la cadena completa).  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Sufijo de una cadena: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Es una secuencia de cero o más símbolos finales de esa cadena.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Ejemplo: Sea la cadena </a:t>
            </a:r>
            <a:r>
              <a:rPr lang="es-ES" sz="2000" b="1" dirty="0" err="1" smtClean="0"/>
              <a:t>abcd</a:t>
            </a:r>
            <a:r>
              <a:rPr lang="es-ES" sz="2000" dirty="0" smtClean="0"/>
              <a:t>. Entonces, sus sufijos son: </a:t>
            </a:r>
            <a:r>
              <a:rPr lang="el-GR" sz="2000" b="1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, </a:t>
            </a:r>
            <a:r>
              <a:rPr lang="es-ES" sz="2000" b="1" dirty="0" smtClean="0"/>
              <a:t>d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cd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bcd</a:t>
            </a:r>
            <a:r>
              <a:rPr lang="es-ES" sz="2000" b="1" dirty="0" smtClean="0"/>
              <a:t> </a:t>
            </a:r>
            <a:r>
              <a:rPr lang="es-ES" sz="2000" dirty="0" smtClean="0"/>
              <a:t>y </a:t>
            </a:r>
            <a:r>
              <a:rPr lang="es-ES" sz="2000" b="1" dirty="0" err="1" smtClean="0"/>
              <a:t>abcd</a:t>
            </a:r>
            <a:r>
              <a:rPr lang="es-ES" sz="2000" dirty="0" smtClean="0"/>
              <a:t>. </a:t>
            </a:r>
          </a:p>
          <a:p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000" dirty="0" smtClean="0"/>
              <a:t>Subcadena de una cadena:</a:t>
            </a:r>
          </a:p>
          <a:p>
            <a:pPr lvl="1">
              <a:lnSpc>
                <a:spcPct val="80000"/>
              </a:lnSpc>
            </a:pPr>
            <a:r>
              <a:rPr lang="es-ES" sz="1800" dirty="0" smtClean="0"/>
              <a:t>Es una secuencia de símbolos que se obtiene eliminando cero o más símbolos iniciales y cero o más símbolos  finales de esa cadena. </a:t>
            </a:r>
          </a:p>
          <a:p>
            <a:pPr lvl="1">
              <a:lnSpc>
                <a:spcPct val="80000"/>
              </a:lnSpc>
            </a:pPr>
            <a:r>
              <a:rPr lang="es-ES" sz="1800" dirty="0" smtClean="0"/>
              <a:t>Ejemplo: Sea la cadena </a:t>
            </a:r>
            <a:r>
              <a:rPr lang="es-ES" sz="1800" b="1" dirty="0" err="1" smtClean="0"/>
              <a:t>abcd</a:t>
            </a:r>
            <a:r>
              <a:rPr lang="es-ES" sz="1800" dirty="0" smtClean="0"/>
              <a:t>. Entonces, sus subcadenas son: </a:t>
            </a:r>
            <a:r>
              <a:rPr lang="es-ES" sz="1800" b="1" dirty="0" err="1" smtClean="0"/>
              <a:t>abcd</a:t>
            </a:r>
            <a:r>
              <a:rPr lang="es-ES" sz="1800" dirty="0" smtClean="0"/>
              <a:t>, </a:t>
            </a:r>
            <a:r>
              <a:rPr lang="es-ES" sz="1800" b="1" dirty="0" err="1" smtClean="0"/>
              <a:t>bcd</a:t>
            </a:r>
            <a:r>
              <a:rPr lang="es-ES" sz="1800" dirty="0" smtClean="0"/>
              <a:t>, </a:t>
            </a:r>
            <a:r>
              <a:rPr lang="es-ES" sz="1800" b="1" dirty="0" err="1" smtClean="0"/>
              <a:t>cd</a:t>
            </a:r>
            <a:r>
              <a:rPr lang="es-ES" sz="1800" dirty="0" smtClean="0"/>
              <a:t>, </a:t>
            </a:r>
            <a:r>
              <a:rPr lang="es-ES" sz="1800" b="1" dirty="0" smtClean="0"/>
              <a:t>d</a:t>
            </a:r>
            <a:r>
              <a:rPr lang="es-ES" sz="1800" dirty="0" smtClean="0"/>
              <a:t>, </a:t>
            </a:r>
            <a:r>
              <a:rPr lang="es-ES" sz="1800" b="1" dirty="0" err="1" smtClean="0"/>
              <a:t>abc</a:t>
            </a:r>
            <a:r>
              <a:rPr lang="es-ES" sz="1800" dirty="0" smtClean="0"/>
              <a:t>, </a:t>
            </a:r>
            <a:r>
              <a:rPr lang="es-ES" sz="1800" b="1" dirty="0" smtClean="0"/>
              <a:t>ab</a:t>
            </a:r>
            <a:r>
              <a:rPr lang="es-ES" sz="1800" dirty="0" smtClean="0"/>
              <a:t>, </a:t>
            </a:r>
            <a:r>
              <a:rPr lang="es-ES" sz="1800" b="1" dirty="0" smtClean="0"/>
              <a:t>a</a:t>
            </a:r>
            <a:r>
              <a:rPr lang="es-ES" sz="1800" dirty="0" smtClean="0"/>
              <a:t>, </a:t>
            </a:r>
            <a:r>
              <a:rPr lang="es-ES" sz="1800" b="1" dirty="0" err="1" smtClean="0"/>
              <a:t>bc</a:t>
            </a:r>
            <a:r>
              <a:rPr lang="es-ES" sz="1800" b="1" dirty="0" smtClean="0"/>
              <a:t>, b, c </a:t>
            </a:r>
            <a:r>
              <a:rPr lang="es-ES" sz="1800" dirty="0" smtClean="0"/>
              <a:t>y </a:t>
            </a:r>
            <a:r>
              <a:rPr lang="el-GR" sz="1800" b="1" dirty="0" smtClean="0">
                <a:cs typeface="Times New Roman" pitchFamily="18" charset="0"/>
              </a:rPr>
              <a:t>λ</a:t>
            </a:r>
            <a:r>
              <a:rPr lang="es-ES" sz="1800" dirty="0" smtClean="0"/>
              <a:t>. </a:t>
            </a:r>
          </a:p>
          <a:p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0481"/>
            <a:ext cx="8915400" cy="47623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2000" dirty="0" smtClean="0"/>
              <a:t>Lenguaje Natural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Es el lenguaje hablado y/o escrito que es utilizado por los seres humanos para comunicarse. 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Características:</a:t>
            </a:r>
          </a:p>
          <a:p>
            <a:pPr lvl="2">
              <a:lnSpc>
                <a:spcPct val="90000"/>
              </a:lnSpc>
            </a:pPr>
            <a:r>
              <a:rPr lang="es-ES" sz="2000" dirty="0" smtClean="0"/>
              <a:t>EVOLUCIONAN con el paso del tiempo, incorporando nuevos términos y reglas gramaticales para mejorar y actualizar la comunicación.</a:t>
            </a:r>
          </a:p>
          <a:p>
            <a:pPr lvl="2">
              <a:lnSpc>
                <a:spcPct val="90000"/>
              </a:lnSpc>
            </a:pPr>
            <a:r>
              <a:rPr lang="es-ES" sz="2000" dirty="0" smtClean="0"/>
              <a:t>Sus REGLAS GRAMATICALES surgen después del lenguaje, para poder explicar su estructura, es decir, su sintaxis. </a:t>
            </a:r>
          </a:p>
          <a:p>
            <a:pPr lvl="2">
              <a:lnSpc>
                <a:spcPct val="90000"/>
              </a:lnSpc>
            </a:pPr>
            <a:r>
              <a:rPr lang="es-ES" sz="2000" dirty="0" smtClean="0"/>
              <a:t>El SIGNIFICADO (o sea, la semántica) de cada palabra y de cada oración de un lenguaje natural es, en general, más importante que su composición sintáctica. </a:t>
            </a:r>
          </a:p>
          <a:p>
            <a:pPr lvl="1">
              <a:lnSpc>
                <a:spcPct val="90000"/>
              </a:lnSpc>
            </a:pPr>
            <a:r>
              <a:rPr lang="es-AR" sz="2000" dirty="0" smtClean="0"/>
              <a:t>Admite frases ambiguas (puede tener más de una interpretación). Ejemplo: En el cerro hay una llama.</a:t>
            </a:r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353" y="1450152"/>
            <a:ext cx="8915400" cy="50223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2000" dirty="0" smtClean="0"/>
              <a:t>Lenguaje Formal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Es un conjunto de cadenas formadas con los símbolos de un alfabeto dado, y tiene una característica fundamental: es un lenguaje abstracto, en el que el término FORMAL pone de manifiesto que, en esta disciplina, solo estamos interesados en la forma de una cadena (sintaxis) y no en su significado (semántica). 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Están definidos por reglas gramaticales PREESTABLECIDAS y se deben ajustar rigurosamente a ellas. En consecuencia, un lenguaje formal nunca puede evolucionar. 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Pueden ser descripto por enumeración (extensión), por comprensión, mediante una frase en un lenguaje natural (castellano) o mediante otras formas especiales. 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Ejemplo: Sea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>
                <a:cs typeface="Times New Roman" pitchFamily="18" charset="0"/>
              </a:rPr>
              <a:t> </a:t>
            </a:r>
            <a:r>
              <a:rPr lang="es-ES" sz="2000" dirty="0" smtClean="0"/>
              <a:t>= {</a:t>
            </a:r>
            <a:r>
              <a:rPr lang="es-ES" sz="2000" b="1" dirty="0" smtClean="0"/>
              <a:t>a</a:t>
            </a:r>
            <a:r>
              <a:rPr lang="es-ES" sz="2000" dirty="0" smtClean="0"/>
              <a:t>}, un alfabeto con un solo símbolo. Los que siguen son algunos lenguajes que se pueden construir sobre este alfabeto: L</a:t>
            </a:r>
            <a:r>
              <a:rPr lang="es-ES" sz="2000" baseline="-25000" dirty="0" smtClean="0"/>
              <a:t>1</a:t>
            </a:r>
            <a:r>
              <a:rPr lang="es-ES" sz="2000" b="1" dirty="0" smtClean="0"/>
              <a:t> </a:t>
            </a:r>
            <a:r>
              <a:rPr lang="es-ES" sz="2000" dirty="0" smtClean="0"/>
              <a:t>= {</a:t>
            </a:r>
            <a:r>
              <a:rPr lang="es-ES" sz="2000" b="1" dirty="0" smtClean="0"/>
              <a:t>a</a:t>
            </a:r>
            <a:r>
              <a:rPr lang="es-ES" sz="2000" dirty="0" smtClean="0"/>
              <a:t>}; L</a:t>
            </a:r>
            <a:r>
              <a:rPr lang="es-ES" sz="2000" baseline="-25000" dirty="0" smtClean="0"/>
              <a:t>2</a:t>
            </a:r>
            <a:r>
              <a:rPr lang="es-ES" sz="2000" b="1" dirty="0" smtClean="0"/>
              <a:t> </a:t>
            </a:r>
            <a:r>
              <a:rPr lang="es-ES" sz="2000" dirty="0" smtClean="0"/>
              <a:t>= {</a:t>
            </a:r>
            <a:r>
              <a:rPr lang="es-ES" sz="2000" b="1" dirty="0" err="1" smtClean="0"/>
              <a:t>aa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aaa</a:t>
            </a:r>
            <a:r>
              <a:rPr lang="es-ES" sz="2000" dirty="0" smtClean="0"/>
              <a:t>}; L</a:t>
            </a:r>
            <a:r>
              <a:rPr lang="es-ES" sz="2000" baseline="-25000" dirty="0" smtClean="0"/>
              <a:t>3</a:t>
            </a:r>
            <a:r>
              <a:rPr lang="es-ES" sz="2000" b="1" dirty="0" smtClean="0"/>
              <a:t> </a:t>
            </a:r>
            <a:r>
              <a:rPr lang="es-ES" sz="2000" dirty="0" smtClean="0"/>
              <a:t>= {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, </a:t>
            </a:r>
            <a:r>
              <a:rPr lang="es-ES" sz="2000" b="1" dirty="0" smtClean="0"/>
              <a:t>a</a:t>
            </a:r>
            <a:r>
              <a:rPr lang="es-ES" sz="2000" dirty="0" smtClean="0"/>
              <a:t>, </a:t>
            </a:r>
            <a:r>
              <a:rPr lang="es-ES" sz="2000" b="1" dirty="0" smtClean="0"/>
              <a:t>a</a:t>
            </a:r>
            <a:r>
              <a:rPr lang="es-ES" sz="2000" b="1" baseline="30000" dirty="0" smtClean="0"/>
              <a:t>18</a:t>
            </a:r>
            <a:r>
              <a:rPr lang="es-ES" sz="2000" dirty="0" smtClean="0"/>
              <a:t>}. </a:t>
            </a:r>
            <a:endParaRPr 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0481"/>
            <a:ext cx="8915400" cy="4762394"/>
          </a:xfrm>
        </p:spPr>
        <p:txBody>
          <a:bodyPr>
            <a:noAutofit/>
          </a:bodyPr>
          <a:lstStyle/>
          <a:p>
            <a:r>
              <a:rPr lang="es-ES" sz="2000" dirty="0" smtClean="0"/>
              <a:t>Cardinalidad de un lenguaje formal:</a:t>
            </a:r>
          </a:p>
          <a:p>
            <a:pPr lvl="1"/>
            <a:r>
              <a:rPr lang="es-ES" sz="2000" dirty="0" smtClean="0"/>
              <a:t>Es la cantidad de palabras que lo componen. </a:t>
            </a:r>
          </a:p>
          <a:p>
            <a:pPr lvl="1"/>
            <a:r>
              <a:rPr lang="es-ES" sz="2000" dirty="0" smtClean="0"/>
              <a:t>Ejemplos: </a:t>
            </a:r>
          </a:p>
          <a:p>
            <a:pPr lvl="2"/>
            <a:r>
              <a:rPr lang="es-ES" sz="2000" dirty="0" smtClean="0"/>
              <a:t>L = {</a:t>
            </a:r>
            <a:r>
              <a:rPr lang="es-ES" sz="2000" b="1" dirty="0" smtClean="0"/>
              <a:t>a</a:t>
            </a:r>
            <a:r>
              <a:rPr lang="es-ES" sz="2000" dirty="0" smtClean="0"/>
              <a:t>, </a:t>
            </a:r>
            <a:r>
              <a:rPr lang="es-ES" sz="2000" b="1" dirty="0" smtClean="0"/>
              <a:t>ab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aab</a:t>
            </a:r>
            <a:r>
              <a:rPr lang="es-ES" sz="2000" dirty="0" smtClean="0"/>
              <a:t>} es un lenguaje de cardinalidad 3 sobre el alfabeto {a, b}. </a:t>
            </a:r>
          </a:p>
          <a:p>
            <a:pPr lvl="2"/>
            <a:r>
              <a:rPr lang="es-ES" sz="2000" dirty="0" smtClean="0"/>
              <a:t>El lenguaje L = {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}  es un lenguaje de cardinalidad 1, ya que contiene una sola palabra.</a:t>
            </a:r>
            <a:endParaRPr 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0481"/>
            <a:ext cx="8915400" cy="4762394"/>
          </a:xfrm>
        </p:spPr>
        <p:txBody>
          <a:bodyPr>
            <a:noAutofit/>
          </a:bodyPr>
          <a:lstStyle/>
          <a:p>
            <a:r>
              <a:rPr lang="es-ES" sz="2400" dirty="0" smtClean="0"/>
              <a:t>Sublenguaje:</a:t>
            </a:r>
          </a:p>
          <a:p>
            <a:pPr lvl="1"/>
            <a:r>
              <a:rPr lang="es-ES" sz="2000" dirty="0" smtClean="0"/>
              <a:t>Dado que un lenguaje formal es un conjunto, un SUBLENGUAJE es un subconjunto de un lenguaje dado. </a:t>
            </a:r>
          </a:p>
          <a:p>
            <a:pPr lvl="1"/>
            <a:r>
              <a:rPr lang="es-ES" sz="2000" dirty="0" smtClean="0"/>
              <a:t>Ejemplo:</a:t>
            </a:r>
          </a:p>
          <a:p>
            <a:pPr lvl="2"/>
            <a:r>
              <a:rPr lang="es-ES" sz="1800" dirty="0" smtClean="0"/>
              <a:t>Sea L</a:t>
            </a:r>
            <a:r>
              <a:rPr lang="es-ES" sz="1800" baseline="-25000" dirty="0" smtClean="0"/>
              <a:t>1</a:t>
            </a:r>
            <a:r>
              <a:rPr lang="es-ES" sz="1800" dirty="0" smtClean="0"/>
              <a:t> = {</a:t>
            </a:r>
            <a:r>
              <a:rPr lang="es-ES" sz="1800" b="1" dirty="0" smtClean="0"/>
              <a:t>a</a:t>
            </a:r>
            <a:r>
              <a:rPr lang="es-ES" sz="1800" dirty="0" smtClean="0"/>
              <a:t>, </a:t>
            </a:r>
            <a:r>
              <a:rPr lang="es-ES" sz="1800" b="1" dirty="0" smtClean="0"/>
              <a:t>ab</a:t>
            </a:r>
            <a:r>
              <a:rPr lang="es-ES" sz="1800" dirty="0" smtClean="0"/>
              <a:t>, </a:t>
            </a:r>
            <a:r>
              <a:rPr lang="es-ES" sz="1800" b="1" dirty="0" err="1" smtClean="0"/>
              <a:t>aab</a:t>
            </a:r>
            <a:r>
              <a:rPr lang="es-ES" sz="1800" dirty="0" smtClean="0"/>
              <a:t>}. Entonces,  L</a:t>
            </a:r>
            <a:r>
              <a:rPr lang="es-ES" sz="1800" baseline="-25000" dirty="0" smtClean="0"/>
              <a:t>2</a:t>
            </a:r>
            <a:r>
              <a:rPr lang="es-ES" sz="1800" dirty="0" smtClean="0"/>
              <a:t> = {</a:t>
            </a:r>
            <a:r>
              <a:rPr lang="es-ES" sz="1800" b="1" dirty="0" smtClean="0"/>
              <a:t>ab</a:t>
            </a:r>
            <a:r>
              <a:rPr lang="es-ES" sz="1800" dirty="0" smtClean="0"/>
              <a:t>, </a:t>
            </a:r>
            <a:r>
              <a:rPr lang="es-ES" sz="1800" b="1" dirty="0" err="1" smtClean="0"/>
              <a:t>aab</a:t>
            </a:r>
            <a:r>
              <a:rPr lang="es-ES" sz="1800" dirty="0" smtClean="0"/>
              <a:t>} es un sublenguaje de L</a:t>
            </a:r>
            <a:r>
              <a:rPr lang="es-ES" sz="1800" baseline="-25000" dirty="0" smtClean="0"/>
              <a:t>1</a:t>
            </a:r>
            <a:r>
              <a:rPr lang="es-ES" sz="1800" dirty="0" smtClean="0"/>
              <a:t>, mientras que L</a:t>
            </a:r>
            <a:r>
              <a:rPr lang="es-ES" sz="1800" baseline="-25000" dirty="0" smtClean="0"/>
              <a:t>3</a:t>
            </a:r>
            <a:r>
              <a:rPr lang="es-ES" sz="1800" dirty="0" smtClean="0"/>
              <a:t> = { } es el sublenguaje vacío de L</a:t>
            </a:r>
            <a:r>
              <a:rPr lang="es-ES" sz="1800" baseline="-25000" dirty="0" smtClean="0"/>
              <a:t>1</a:t>
            </a:r>
            <a:r>
              <a:rPr lang="es-ES" sz="1800" dirty="0" smtClean="0"/>
              <a:t>. </a:t>
            </a:r>
            <a:endParaRPr lang="es-ES" sz="18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2742"/>
          </a:xfrm>
        </p:spPr>
        <p:txBody>
          <a:bodyPr/>
          <a:lstStyle/>
          <a:p>
            <a:r>
              <a:rPr lang="es-AR" dirty="0"/>
              <a:t>Programa de la materia: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82057"/>
            <a:ext cx="8915400" cy="4818743"/>
          </a:xfrm>
        </p:spPr>
        <p:txBody>
          <a:bodyPr>
            <a:noAutofit/>
          </a:bodyPr>
          <a:lstStyle/>
          <a:p>
            <a:r>
              <a:rPr lang="es-AR" sz="2000" dirty="0" smtClean="0"/>
              <a:t>Unidad 1: </a:t>
            </a:r>
            <a:r>
              <a:rPr lang="es-ES" altLang="es-AR" sz="2000" dirty="0"/>
              <a:t>Lenguajes Formales.</a:t>
            </a:r>
          </a:p>
          <a:p>
            <a:r>
              <a:rPr lang="es-ES" altLang="es-AR" sz="2000" dirty="0"/>
              <a:t>Unidad </a:t>
            </a:r>
            <a:r>
              <a:rPr lang="es-ES" altLang="es-AR" sz="2000" dirty="0" smtClean="0"/>
              <a:t>2: </a:t>
            </a:r>
            <a:r>
              <a:rPr lang="es-ES" altLang="es-AR" sz="2000" dirty="0"/>
              <a:t>Gramáticas Formales.</a:t>
            </a:r>
          </a:p>
          <a:p>
            <a:r>
              <a:rPr lang="es-ES" altLang="es-AR" sz="2000" dirty="0"/>
              <a:t>Unidad </a:t>
            </a:r>
            <a:r>
              <a:rPr lang="es-ES" altLang="es-AR" sz="2000" dirty="0" smtClean="0"/>
              <a:t>3: </a:t>
            </a:r>
            <a:r>
              <a:rPr lang="es-ES" altLang="es-AR" sz="2000" dirty="0"/>
              <a:t>Lenguajes Regulares.</a:t>
            </a:r>
          </a:p>
          <a:p>
            <a:r>
              <a:rPr lang="es-ES" altLang="es-AR" sz="2000" dirty="0"/>
              <a:t>Unidad </a:t>
            </a:r>
            <a:r>
              <a:rPr lang="es-ES" altLang="es-AR" sz="2000" dirty="0" smtClean="0"/>
              <a:t>4: </a:t>
            </a:r>
            <a:r>
              <a:rPr lang="es-ES" altLang="es-AR" sz="2000" dirty="0"/>
              <a:t>Lenguajes Incontextuales.</a:t>
            </a:r>
          </a:p>
          <a:p>
            <a:r>
              <a:rPr lang="es-ES" altLang="es-AR" sz="2000" dirty="0"/>
              <a:t>Unidad </a:t>
            </a:r>
            <a:r>
              <a:rPr lang="es-ES" altLang="es-AR" sz="2000" dirty="0" smtClean="0"/>
              <a:t>5: </a:t>
            </a:r>
            <a:r>
              <a:rPr lang="es-ES" altLang="es-AR" sz="2000" dirty="0"/>
              <a:t>Maquina de Turing</a:t>
            </a:r>
            <a:r>
              <a:rPr lang="es-ES" altLang="es-AR" sz="2000" dirty="0" smtClean="0"/>
              <a:t>.</a:t>
            </a:r>
          </a:p>
          <a:p>
            <a:r>
              <a:rPr lang="es-ES" altLang="es-AR" sz="2000" dirty="0" smtClean="0"/>
              <a:t>Unidad 6: Proceso de Compilación.</a:t>
            </a:r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0480"/>
            <a:ext cx="8915400" cy="4618955"/>
          </a:xfrm>
        </p:spPr>
        <p:txBody>
          <a:bodyPr>
            <a:noAutofit/>
          </a:bodyPr>
          <a:lstStyle/>
          <a:p>
            <a:r>
              <a:rPr lang="es-ES" sz="2000" dirty="0" smtClean="0"/>
              <a:t>Lenguajes formales finitos:</a:t>
            </a:r>
          </a:p>
          <a:p>
            <a:pPr lvl="1"/>
            <a:r>
              <a:rPr lang="es-ES" sz="2000" dirty="0" smtClean="0"/>
              <a:t>Lenguajes con un número finito de palabras. L1 = {</a:t>
            </a:r>
            <a:r>
              <a:rPr lang="es-ES" sz="2000" b="1" dirty="0" smtClean="0"/>
              <a:t>a</a:t>
            </a:r>
            <a:r>
              <a:rPr lang="es-ES" sz="2000" dirty="0" smtClean="0"/>
              <a:t>, </a:t>
            </a:r>
            <a:r>
              <a:rPr lang="es-ES" sz="2000" b="1" dirty="0" smtClean="0"/>
              <a:t>ab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aab</a:t>
            </a:r>
            <a:r>
              <a:rPr lang="es-ES" sz="2000" dirty="0" smtClean="0"/>
              <a:t>}  </a:t>
            </a:r>
          </a:p>
          <a:p>
            <a:r>
              <a:rPr lang="es-ES" sz="2000" dirty="0" smtClean="0"/>
              <a:t>Lenguajes formales infinitos:</a:t>
            </a:r>
          </a:p>
          <a:p>
            <a:pPr lvl="1"/>
            <a:r>
              <a:rPr lang="es-ES" sz="2000" dirty="0" smtClean="0"/>
              <a:t>Lenguajes con una cantidad infinita de palabras, pero cada una de longitud finita (no existen las palabras de longitud infinita). </a:t>
            </a:r>
          </a:p>
          <a:p>
            <a:pPr lvl="1"/>
            <a:r>
              <a:rPr lang="es-ES" sz="2000" dirty="0" smtClean="0"/>
              <a:t>Ejemplo: L = {</a:t>
            </a:r>
            <a:r>
              <a:rPr lang="es-ES" sz="2000" b="1" dirty="0" err="1" smtClean="0"/>
              <a:t>a</a:t>
            </a:r>
            <a:r>
              <a:rPr lang="es-ES" sz="2000" b="1" baseline="30000" dirty="0" err="1" smtClean="0"/>
              <a:t>n</a:t>
            </a:r>
            <a:r>
              <a:rPr lang="es-ES" sz="2000" b="1" dirty="0" smtClean="0"/>
              <a:t> </a:t>
            </a:r>
            <a:r>
              <a:rPr lang="es-ES" sz="2000" dirty="0" smtClean="0"/>
              <a:t>/ n </a:t>
            </a:r>
            <a:r>
              <a:rPr lang="es-ES" sz="2000" dirty="0" smtClean="0">
                <a:cs typeface="Times New Roman" pitchFamily="18" charset="0"/>
              </a:rPr>
              <a:t>≥</a:t>
            </a:r>
            <a:r>
              <a:rPr lang="es-ES" sz="2000" dirty="0" smtClean="0"/>
              <a:t> 1} es un LF infinito ya que no existe un límite superior para el supra índice n. Cada palabra de este lenguaje está formada por una secuencia de una o más aes. Por ello, la concatenación de dos palabras cualesquiera de este lenguaje producirá siempre otra palabra del lenguaje L. Por esta propiedad, se dice que este lenguaje L es </a:t>
            </a:r>
            <a:r>
              <a:rPr lang="es-ES" sz="2000" i="1" dirty="0" smtClean="0"/>
              <a:t>cerrado </a:t>
            </a:r>
            <a:r>
              <a:rPr lang="es-ES" sz="2000" dirty="0" smtClean="0"/>
              <a:t>bajo la concatenación. 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0480"/>
            <a:ext cx="8915400" cy="4932719"/>
          </a:xfrm>
        </p:spPr>
        <p:txBody>
          <a:bodyPr>
            <a:noAutofit/>
          </a:bodyPr>
          <a:lstStyle/>
          <a:p>
            <a:r>
              <a:rPr lang="es-ES" sz="2000" dirty="0" smtClean="0"/>
              <a:t>Lenguaje Universal</a:t>
            </a:r>
          </a:p>
          <a:p>
            <a:pPr lvl="1"/>
            <a:r>
              <a:rPr lang="es-ES" sz="2000" dirty="0" smtClean="0"/>
              <a:t>Dado un alfabeto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, el LENGUAJE UNIVERSAL sobre este alfabeto es un lenguaje </a:t>
            </a:r>
            <a:r>
              <a:rPr lang="es-ES" sz="2000" i="1" dirty="0" smtClean="0"/>
              <a:t>infinito </a:t>
            </a:r>
            <a:r>
              <a:rPr lang="es-ES" sz="2000" dirty="0" smtClean="0"/>
              <a:t>que contiene todas las palabras que se pueden formar con los símbolos del alfabeto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, más la palabra vacía. </a:t>
            </a:r>
          </a:p>
          <a:p>
            <a:pPr lvl="1"/>
            <a:r>
              <a:rPr lang="es-ES" sz="2000" dirty="0" smtClean="0"/>
              <a:t>Se lo representa con la notación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b="1" dirty="0" smtClean="0"/>
              <a:t>*</a:t>
            </a:r>
            <a:r>
              <a:rPr lang="es-ES" sz="2000" dirty="0" smtClean="0"/>
              <a:t>, que se lee “sigma clausura” o “sigma estrella”. </a:t>
            </a:r>
          </a:p>
          <a:p>
            <a:pPr lvl="1"/>
            <a:r>
              <a:rPr lang="es-ES" sz="2000" dirty="0" smtClean="0"/>
              <a:t>Es cerrado bajo concatenación.</a:t>
            </a:r>
          </a:p>
          <a:p>
            <a:pPr lvl="1"/>
            <a:r>
              <a:rPr lang="es-ES" sz="2000" dirty="0" smtClean="0"/>
              <a:t>Cualquier lenguaje L sobre el alfabeto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 es un sublenguaje de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b="1" dirty="0" smtClean="0"/>
              <a:t>*</a:t>
            </a:r>
            <a:r>
              <a:rPr lang="es-ES" sz="2000" dirty="0" smtClean="0"/>
              <a:t>. Por lo tanto, existen infinitos lenguajes sobre un alfabeto dado. </a:t>
            </a:r>
          </a:p>
          <a:p>
            <a:pPr lvl="1"/>
            <a:r>
              <a:rPr lang="es-ES" sz="2000" dirty="0" smtClean="0"/>
              <a:t>Ejemplo: Si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 = {a, b}, entonces el Lenguaje Universal para este alfabeto es: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b="1" dirty="0" smtClean="0"/>
              <a:t>* </a:t>
            </a:r>
            <a:r>
              <a:rPr lang="es-ES" sz="2000" dirty="0" smtClean="0"/>
              <a:t>= {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, </a:t>
            </a:r>
            <a:r>
              <a:rPr lang="es-ES" sz="2000" b="1" dirty="0" smtClean="0"/>
              <a:t>a</a:t>
            </a:r>
            <a:r>
              <a:rPr lang="es-ES" sz="2000" dirty="0" smtClean="0"/>
              <a:t>, </a:t>
            </a:r>
            <a:r>
              <a:rPr lang="es-ES" sz="2000" b="1" dirty="0" smtClean="0"/>
              <a:t>b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aa</a:t>
            </a:r>
            <a:r>
              <a:rPr lang="es-ES" sz="2000" dirty="0" smtClean="0"/>
              <a:t>, </a:t>
            </a:r>
            <a:r>
              <a:rPr lang="es-ES" sz="2000" b="1" dirty="0" smtClean="0"/>
              <a:t>ab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ba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bb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aaa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aab</a:t>
            </a:r>
            <a:r>
              <a:rPr lang="es-ES" sz="2000" dirty="0" smtClean="0"/>
              <a:t>, </a:t>
            </a:r>
            <a:r>
              <a:rPr lang="es-ES" sz="2000" b="1" dirty="0" smtClean="0"/>
              <a:t>aba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abb</a:t>
            </a:r>
            <a:r>
              <a:rPr lang="es-ES" sz="2000" dirty="0" smtClean="0"/>
              <a:t>, ..., </a:t>
            </a:r>
            <a:r>
              <a:rPr lang="es-ES" sz="2000" b="1" dirty="0" err="1" smtClean="0"/>
              <a:t>aabaabbbab</a:t>
            </a:r>
            <a:r>
              <a:rPr lang="es-ES" sz="2000" dirty="0" smtClean="0"/>
              <a:t>, …}</a:t>
            </a:r>
          </a:p>
          <a:p>
            <a:endParaRPr lang="es-ES" sz="2000" dirty="0"/>
          </a:p>
        </p:txBody>
      </p:sp>
      <p:pic>
        <p:nvPicPr>
          <p:cNvPr id="1026" name="Picture 2" descr="Resultado de imagen para lenguaje formal universal choms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7153" y="152333"/>
            <a:ext cx="1995953" cy="16294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713317" y="1832385"/>
          <a:ext cx="800847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330"/>
                <a:gridCol w="431714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AR" sz="2000" dirty="0" smtClean="0"/>
                        <a:t>Operaciones con</a:t>
                      </a:r>
                      <a:r>
                        <a:rPr lang="es-AR" sz="2000" baseline="0" dirty="0" smtClean="0"/>
                        <a:t> lenguajes</a:t>
                      </a:r>
                      <a:endParaRPr lang="es-A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Unión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L</a:t>
                      </a:r>
                      <a:r>
                        <a:rPr lang="es-ES" sz="2000" baseline="-25000" dirty="0" smtClean="0"/>
                        <a:t>1</a:t>
                      </a:r>
                      <a:r>
                        <a:rPr lang="es-ES" sz="2000" dirty="0" smtClean="0"/>
                        <a:t> U L</a:t>
                      </a:r>
                      <a:r>
                        <a:rPr lang="es-ES" sz="2000" baseline="-25000" dirty="0" smtClean="0"/>
                        <a:t>2</a:t>
                      </a:r>
                      <a:r>
                        <a:rPr lang="es-ES" sz="2000" dirty="0" smtClean="0"/>
                        <a:t>  = {x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l-GR" sz="2000" dirty="0" smtClean="0">
                          <a:cs typeface="Times New Roman" pitchFamily="18" charset="0"/>
                        </a:rPr>
                        <a:t>Σ</a:t>
                      </a:r>
                      <a:r>
                        <a:rPr lang="es-ES" sz="2000" b="1" dirty="0" smtClean="0"/>
                        <a:t>* : </a:t>
                      </a:r>
                      <a:r>
                        <a:rPr lang="es-ES" sz="2000" dirty="0" smtClean="0"/>
                        <a:t>x</a:t>
                      </a:r>
                      <a:r>
                        <a:rPr lang="es-ES" sz="2000" b="1" dirty="0" smtClean="0"/>
                        <a:t>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L</a:t>
                      </a:r>
                      <a:r>
                        <a:rPr lang="es-ES" sz="2000" baseline="-25000" dirty="0" smtClean="0">
                          <a:cs typeface="Times New Roman" pitchFamily="18" charset="0"/>
                        </a:rPr>
                        <a:t>1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s-ES" sz="2000" baseline="30000" dirty="0" smtClean="0">
                          <a:cs typeface="Times New Roman" pitchFamily="18" charset="0"/>
                        </a:rPr>
                        <a:t>v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 x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L</a:t>
                      </a:r>
                      <a:r>
                        <a:rPr lang="es-ES" sz="2000" baseline="-25000" dirty="0" smtClean="0">
                          <a:cs typeface="Times New Roman" pitchFamily="18" charset="0"/>
                        </a:rPr>
                        <a:t>2</a:t>
                      </a:r>
                      <a:r>
                        <a:rPr lang="es-ES" sz="2000" dirty="0" smtClean="0"/>
                        <a:t>}</a:t>
                      </a:r>
                      <a:endParaRPr lang="es-A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Intersección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L</a:t>
                      </a:r>
                      <a:r>
                        <a:rPr lang="es-ES" sz="2000" baseline="-25000" dirty="0" smtClean="0"/>
                        <a:t>1</a:t>
                      </a:r>
                      <a:r>
                        <a:rPr lang="es-ES" sz="2000" dirty="0" smtClean="0"/>
                        <a:t> 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∩ </a:t>
                      </a:r>
                      <a:r>
                        <a:rPr lang="es-ES" sz="2000" dirty="0" smtClean="0"/>
                        <a:t>L</a:t>
                      </a:r>
                      <a:r>
                        <a:rPr lang="es-ES" sz="2000" baseline="-25000" dirty="0" smtClean="0"/>
                        <a:t>2</a:t>
                      </a:r>
                      <a:r>
                        <a:rPr lang="es-ES" sz="2000" dirty="0" smtClean="0"/>
                        <a:t>  = {x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l-GR" sz="2000" dirty="0" smtClean="0">
                          <a:cs typeface="Times New Roman" pitchFamily="18" charset="0"/>
                        </a:rPr>
                        <a:t>Σ</a:t>
                      </a:r>
                      <a:r>
                        <a:rPr lang="es-ES" sz="2000" b="1" dirty="0" smtClean="0"/>
                        <a:t>* : </a:t>
                      </a:r>
                      <a:r>
                        <a:rPr lang="es-ES" sz="2000" dirty="0" smtClean="0"/>
                        <a:t>x</a:t>
                      </a:r>
                      <a:r>
                        <a:rPr lang="es-ES" sz="2000" b="1" dirty="0" smtClean="0"/>
                        <a:t>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L</a:t>
                      </a:r>
                      <a:r>
                        <a:rPr lang="es-ES" sz="2000" baseline="-25000" dirty="0" smtClean="0">
                          <a:cs typeface="Times New Roman" pitchFamily="18" charset="0"/>
                        </a:rPr>
                        <a:t>1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cs typeface="Times New Roman" pitchFamily="18" charset="0"/>
                        </a:rPr>
                        <a:t>^ 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x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L</a:t>
                      </a:r>
                      <a:r>
                        <a:rPr lang="es-ES" sz="2000" baseline="-25000" dirty="0" smtClean="0">
                          <a:cs typeface="Times New Roman" pitchFamily="18" charset="0"/>
                        </a:rPr>
                        <a:t>2</a:t>
                      </a:r>
                      <a:r>
                        <a:rPr lang="es-ES" sz="2000" dirty="0" smtClean="0"/>
                        <a:t>}</a:t>
                      </a:r>
                      <a:endParaRPr lang="es-A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Complemento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trike="sngStrike" baseline="0" dirty="0" smtClean="0">
                          <a:cs typeface="Times New Roman" pitchFamily="18" charset="0"/>
                        </a:rPr>
                        <a:t>L</a:t>
                      </a:r>
                      <a:r>
                        <a:rPr lang="en-US" sz="2000" dirty="0" smtClean="0">
                          <a:cs typeface="Times New Roman" pitchFamily="18" charset="0"/>
                        </a:rPr>
                        <a:t>  =  </a:t>
                      </a:r>
                      <a:r>
                        <a:rPr lang="es-ES" sz="2000" dirty="0" smtClean="0"/>
                        <a:t>{x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l-GR" sz="2000" dirty="0" smtClean="0">
                          <a:cs typeface="Times New Roman" pitchFamily="18" charset="0"/>
                        </a:rPr>
                        <a:t>Σ</a:t>
                      </a:r>
                      <a:r>
                        <a:rPr lang="es-ES" sz="2000" b="1" dirty="0" smtClean="0"/>
                        <a:t>* : </a:t>
                      </a:r>
                      <a:r>
                        <a:rPr lang="es-ES" sz="2000" dirty="0" smtClean="0"/>
                        <a:t>x</a:t>
                      </a:r>
                      <a:r>
                        <a:rPr lang="es-ES" sz="2000" b="1" dirty="0" smtClean="0"/>
                        <a:t> </a:t>
                      </a:r>
                      <a:r>
                        <a:rPr lang="ru-RU" sz="2000" strike="sngStrike" baseline="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L</a:t>
                      </a:r>
                      <a:r>
                        <a:rPr lang="es-ES" sz="2000" dirty="0" smtClean="0"/>
                        <a:t>}</a:t>
                      </a:r>
                      <a:endParaRPr lang="es-A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Diferencia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L</a:t>
                      </a:r>
                      <a:r>
                        <a:rPr lang="es-ES" sz="2000" baseline="-25000" dirty="0" smtClean="0"/>
                        <a:t>1</a:t>
                      </a:r>
                      <a:r>
                        <a:rPr lang="es-ES" sz="2000" dirty="0" smtClean="0"/>
                        <a:t> -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s-ES" sz="2000" dirty="0" smtClean="0"/>
                        <a:t>L</a:t>
                      </a:r>
                      <a:r>
                        <a:rPr lang="es-ES" sz="2000" baseline="-25000" dirty="0" smtClean="0"/>
                        <a:t>2</a:t>
                      </a:r>
                      <a:r>
                        <a:rPr lang="es-ES" sz="2000" dirty="0" smtClean="0"/>
                        <a:t> = L</a:t>
                      </a:r>
                      <a:r>
                        <a:rPr lang="es-ES" sz="2000" baseline="-25000" dirty="0" smtClean="0"/>
                        <a:t>1</a:t>
                      </a:r>
                      <a:r>
                        <a:rPr lang="es-ES" sz="2000" dirty="0" smtClean="0"/>
                        <a:t> 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∩ </a:t>
                      </a:r>
                      <a:r>
                        <a:rPr lang="es-ES" sz="2000" strike="sngStrike" baseline="0" dirty="0" smtClean="0"/>
                        <a:t>L</a:t>
                      </a:r>
                      <a:r>
                        <a:rPr lang="es-ES" sz="2000" baseline="-25000" dirty="0" smtClean="0"/>
                        <a:t>2</a:t>
                      </a:r>
                      <a:r>
                        <a:rPr lang="es-ES" sz="2000" dirty="0" smtClean="0"/>
                        <a:t> </a:t>
                      </a:r>
                      <a:endParaRPr lang="es-A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Diferencia simétrica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L</a:t>
                      </a:r>
                      <a:r>
                        <a:rPr lang="es-ES" sz="2000" baseline="-25000" dirty="0" smtClean="0"/>
                        <a:t>1</a:t>
                      </a:r>
                      <a:r>
                        <a:rPr lang="es-ES" sz="2000" dirty="0" smtClean="0"/>
                        <a:t> 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∆ </a:t>
                      </a:r>
                      <a:r>
                        <a:rPr lang="es-ES" sz="2000" dirty="0" smtClean="0"/>
                        <a:t>L</a:t>
                      </a:r>
                      <a:r>
                        <a:rPr lang="es-ES" sz="2000" baseline="-25000" dirty="0" smtClean="0"/>
                        <a:t>2</a:t>
                      </a:r>
                      <a:r>
                        <a:rPr lang="es-ES" sz="2000" dirty="0" smtClean="0"/>
                        <a:t> = (L</a:t>
                      </a:r>
                      <a:r>
                        <a:rPr lang="es-ES" sz="2000" baseline="-25000" dirty="0" smtClean="0"/>
                        <a:t>1</a:t>
                      </a:r>
                      <a:r>
                        <a:rPr lang="es-ES" sz="2000" dirty="0" smtClean="0"/>
                        <a:t> 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∩ </a:t>
                      </a:r>
                      <a:r>
                        <a:rPr lang="en-US" sz="2000" strike="sngStrike" baseline="0" dirty="0" smtClean="0">
                          <a:cs typeface="Times New Roman" pitchFamily="18" charset="0"/>
                        </a:rPr>
                        <a:t>L</a:t>
                      </a:r>
                      <a:r>
                        <a:rPr lang="es-ES" sz="2000" baseline="-25000" dirty="0" smtClean="0"/>
                        <a:t>2</a:t>
                      </a:r>
                      <a:r>
                        <a:rPr lang="es-ES" sz="2000" dirty="0" smtClean="0"/>
                        <a:t>) U (</a:t>
                      </a:r>
                      <a:r>
                        <a:rPr lang="en-US" sz="2000" strike="sngStrike" baseline="0" dirty="0" smtClean="0">
                          <a:cs typeface="Times New Roman" pitchFamily="18" charset="0"/>
                        </a:rPr>
                        <a:t>L</a:t>
                      </a:r>
                      <a:r>
                        <a:rPr lang="en-US" sz="2000" baseline="-25000" dirty="0" smtClean="0"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∩ L</a:t>
                      </a:r>
                      <a:r>
                        <a:rPr lang="es-ES" sz="2000" baseline="-25000" dirty="0" smtClean="0">
                          <a:cs typeface="Times New Roman" pitchFamily="18" charset="0"/>
                        </a:rPr>
                        <a:t>2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)</a:t>
                      </a:r>
                      <a:endParaRPr lang="es-A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Producto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>
                          <a:cs typeface="Times New Roman" pitchFamily="18" charset="0"/>
                        </a:rPr>
                        <a:t>L</a:t>
                      </a:r>
                      <a:r>
                        <a:rPr lang="es-ES" sz="2000" baseline="-25000" dirty="0" smtClean="0">
                          <a:cs typeface="Times New Roman" pitchFamily="18" charset="0"/>
                        </a:rPr>
                        <a:t>1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L</a:t>
                      </a:r>
                      <a:r>
                        <a:rPr lang="es-ES" sz="2000" baseline="-25000" dirty="0" smtClean="0">
                          <a:cs typeface="Times New Roman" pitchFamily="18" charset="0"/>
                        </a:rPr>
                        <a:t>2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= </a:t>
                      </a:r>
                      <a:r>
                        <a:rPr lang="es-ES" sz="2000" dirty="0" smtClean="0"/>
                        <a:t>{</a:t>
                      </a:r>
                      <a:r>
                        <a:rPr lang="es-ES" sz="2000" dirty="0" err="1" smtClean="0"/>
                        <a:t>xy</a:t>
                      </a:r>
                      <a:r>
                        <a:rPr lang="es-ES" sz="2000" dirty="0" smtClean="0"/>
                        <a:t>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l-GR" sz="2000" dirty="0" smtClean="0">
                          <a:cs typeface="Times New Roman" pitchFamily="18" charset="0"/>
                        </a:rPr>
                        <a:t>Σ</a:t>
                      </a:r>
                      <a:r>
                        <a:rPr lang="es-ES" sz="2000" b="1" dirty="0" smtClean="0"/>
                        <a:t>* : </a:t>
                      </a:r>
                      <a:r>
                        <a:rPr lang="es-ES" sz="2000" dirty="0" smtClean="0"/>
                        <a:t>x</a:t>
                      </a:r>
                      <a:r>
                        <a:rPr lang="es-ES" sz="2000" b="1" dirty="0" smtClean="0"/>
                        <a:t>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L</a:t>
                      </a:r>
                      <a:r>
                        <a:rPr lang="es-ES" sz="2000" baseline="-25000" dirty="0" smtClean="0">
                          <a:cs typeface="Times New Roman" pitchFamily="18" charset="0"/>
                        </a:rPr>
                        <a:t>1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cs typeface="Times New Roman" pitchFamily="18" charset="0"/>
                        </a:rPr>
                        <a:t>^ </a:t>
                      </a:r>
                      <a:r>
                        <a:rPr lang="en-US" sz="2000" dirty="0" smtClean="0">
                          <a:cs typeface="Times New Roman" pitchFamily="18" charset="0"/>
                        </a:rPr>
                        <a:t>y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L</a:t>
                      </a:r>
                      <a:r>
                        <a:rPr lang="es-ES" sz="2000" baseline="-25000" dirty="0" smtClean="0">
                          <a:cs typeface="Times New Roman" pitchFamily="18" charset="0"/>
                        </a:rPr>
                        <a:t>2</a:t>
                      </a:r>
                      <a:r>
                        <a:rPr lang="es-ES" sz="2000" dirty="0" smtClean="0"/>
                        <a:t>}</a:t>
                      </a:r>
                      <a:endParaRPr lang="es-A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Potencia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err="1" smtClean="0"/>
                        <a:t>L</a:t>
                      </a:r>
                      <a:r>
                        <a:rPr lang="es-ES" sz="2000" baseline="30000" dirty="0" err="1" smtClean="0"/>
                        <a:t>n</a:t>
                      </a:r>
                      <a:r>
                        <a:rPr lang="es-ES" sz="2000" dirty="0" smtClean="0"/>
                        <a:t> = {{</a:t>
                      </a:r>
                      <a:r>
                        <a:rPr lang="el-GR" sz="2000" dirty="0" smtClean="0">
                          <a:cs typeface="Times New Roman" pitchFamily="18" charset="0"/>
                        </a:rPr>
                        <a:t>λ</a:t>
                      </a:r>
                      <a:r>
                        <a:rPr lang="es-ES" sz="2000" dirty="0" smtClean="0"/>
                        <a:t>} si n=0 </a:t>
                      </a:r>
                      <a:r>
                        <a:rPr lang="es-ES" sz="2000" baseline="30000" dirty="0" smtClean="0">
                          <a:cs typeface="Times New Roman" pitchFamily="18" charset="0"/>
                        </a:rPr>
                        <a:t>v 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LL</a:t>
                      </a:r>
                      <a:r>
                        <a:rPr lang="es-ES" sz="2000" baseline="30000" dirty="0" smtClean="0">
                          <a:cs typeface="Times New Roman" pitchFamily="18" charset="0"/>
                        </a:rPr>
                        <a:t>n-1 </a:t>
                      </a:r>
                      <a:r>
                        <a:rPr lang="es-ES" sz="2000" dirty="0" smtClean="0"/>
                        <a:t>si n</a:t>
                      </a:r>
                      <a:r>
                        <a:rPr lang="en-US" sz="2000" dirty="0" smtClean="0">
                          <a:cs typeface="Times New Roman" pitchFamily="18" charset="0"/>
                        </a:rPr>
                        <a:t>&gt;0</a:t>
                      </a:r>
                      <a:r>
                        <a:rPr lang="es-ES" sz="2000" dirty="0" smtClean="0"/>
                        <a:t>}</a:t>
                      </a:r>
                      <a:endParaRPr lang="es-A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Cierre estrella (de </a:t>
                      </a:r>
                      <a:r>
                        <a:rPr lang="es-ES" sz="2000" dirty="0" err="1" smtClean="0"/>
                        <a:t>Kleene</a:t>
                      </a:r>
                      <a:r>
                        <a:rPr lang="es-ES" sz="2000" dirty="0" smtClean="0"/>
                        <a:t>)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L</a:t>
                      </a:r>
                      <a:r>
                        <a:rPr lang="es-ES" sz="2000" b="1" dirty="0" smtClean="0"/>
                        <a:t>* </a:t>
                      </a:r>
                      <a:r>
                        <a:rPr lang="es-ES" sz="2000" dirty="0" smtClean="0"/>
                        <a:t>= U L</a:t>
                      </a:r>
                      <a:r>
                        <a:rPr lang="es-ES" sz="2000" baseline="30000" dirty="0" smtClean="0"/>
                        <a:t>i</a:t>
                      </a:r>
                      <a:r>
                        <a:rPr lang="es-ES" sz="2000" dirty="0" smtClean="0"/>
                        <a:t> i 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≥ 0</a:t>
                      </a:r>
                      <a:endParaRPr lang="es-A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>Cierre  positivo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L</a:t>
                      </a:r>
                      <a:r>
                        <a:rPr lang="es-ES" sz="2000" b="1" baseline="30000" dirty="0" smtClean="0"/>
                        <a:t>+</a:t>
                      </a:r>
                      <a:r>
                        <a:rPr lang="es-ES" sz="2000" b="1" dirty="0" smtClean="0"/>
                        <a:t> </a:t>
                      </a:r>
                      <a:r>
                        <a:rPr lang="es-ES" sz="2000" dirty="0" smtClean="0"/>
                        <a:t>= U L</a:t>
                      </a:r>
                      <a:r>
                        <a:rPr lang="es-ES" sz="2000" baseline="30000" dirty="0" smtClean="0"/>
                        <a:t>i</a:t>
                      </a:r>
                      <a:r>
                        <a:rPr lang="es-ES" sz="2000" dirty="0" smtClean="0"/>
                        <a:t> i </a:t>
                      </a:r>
                      <a:r>
                        <a:rPr lang="en-US" sz="2000" dirty="0" smtClean="0">
                          <a:cs typeface="Times New Roman" pitchFamily="18" charset="0"/>
                        </a:rPr>
                        <a:t>&gt;</a:t>
                      </a:r>
                      <a:r>
                        <a:rPr lang="es-ES" sz="2000" dirty="0" smtClean="0"/>
                        <a:t> 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0</a:t>
                      </a:r>
                      <a:endParaRPr lang="es-AR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917576" y="1877208"/>
          <a:ext cx="539675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7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/>
                        <a:t>Operaciones con</a:t>
                      </a:r>
                      <a:r>
                        <a:rPr lang="es-AR" sz="2000" baseline="0" dirty="0" smtClean="0"/>
                        <a:t> lenguajes</a:t>
                      </a:r>
                      <a:endParaRPr lang="es-A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sz="2000" dirty="0" smtClean="0"/>
                        <a:t>L* = {</a:t>
                      </a:r>
                      <a:r>
                        <a:rPr lang="el-GR" sz="2000" dirty="0" smtClean="0">
                          <a:cs typeface="Times New Roman" pitchFamily="18" charset="0"/>
                        </a:rPr>
                        <a:t>λ</a:t>
                      </a:r>
                      <a:r>
                        <a:rPr lang="es-ES" sz="2000" dirty="0" smtClean="0"/>
                        <a:t>} U L</a:t>
                      </a:r>
                      <a:r>
                        <a:rPr lang="es-ES" sz="2000" baseline="30000" dirty="0" smtClean="0"/>
                        <a:t>+</a:t>
                      </a:r>
                      <a:r>
                        <a:rPr lang="es-ES" sz="2000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sz="2000" dirty="0" smtClean="0"/>
                        <a:t>L</a:t>
                      </a:r>
                      <a:r>
                        <a:rPr lang="es-ES" sz="2000" baseline="30000" dirty="0" smtClean="0"/>
                        <a:t>+  = </a:t>
                      </a:r>
                      <a:r>
                        <a:rPr lang="es-ES" sz="2000" dirty="0" smtClean="0"/>
                        <a:t>L*  </a:t>
                      </a:r>
                      <a:r>
                        <a:rPr lang="es-ES" sz="2000" dirty="0" smtClean="0">
                          <a:sym typeface="Wingdings" pitchFamily="2" charset="2"/>
                        </a:rPr>
                        <a:t> </a:t>
                      </a:r>
                      <a:r>
                        <a:rPr lang="el-GR" sz="2000" dirty="0" smtClean="0">
                          <a:cs typeface="Times New Roman" pitchFamily="18" charset="0"/>
                        </a:rPr>
                        <a:t>λ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s-ES" sz="2000" dirty="0" smtClean="0"/>
                        <a:t>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L </a:t>
                      </a:r>
                      <a:r>
                        <a:rPr lang="es-ES" sz="2000" dirty="0" smtClean="0">
                          <a:cs typeface="Times New Roman" pitchFamily="18" charset="0"/>
                          <a:sym typeface="Wingdings" pitchFamily="2" charset="2"/>
                        </a:rPr>
                        <a:t> </a:t>
                      </a:r>
                      <a:r>
                        <a:rPr lang="el-GR" sz="2000" dirty="0" smtClean="0">
                          <a:cs typeface="Times New Roman" pitchFamily="18" charset="0"/>
                        </a:rPr>
                        <a:t>λ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smtClean="0">
                          <a:cs typeface="Times New Roman" pitchFamily="18" charset="0"/>
                        </a:rPr>
                        <a:t>Є</a:t>
                      </a:r>
                      <a:r>
                        <a:rPr lang="es-ES" sz="2000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es-ES" sz="2000" dirty="0" smtClean="0"/>
                        <a:t>L</a:t>
                      </a:r>
                      <a:r>
                        <a:rPr lang="es-ES" sz="2000" baseline="30000" dirty="0" smtClean="0"/>
                        <a:t>+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sz="2000" dirty="0" smtClean="0"/>
                        <a:t>L*L = LL* = L</a:t>
                      </a:r>
                      <a:r>
                        <a:rPr lang="es-ES" sz="2000" baseline="30000" dirty="0" smtClean="0"/>
                        <a:t>+ </a:t>
                      </a:r>
                      <a:r>
                        <a:rPr lang="es-ES" sz="2000" dirty="0" smtClean="0"/>
                        <a:t>L* = L* L</a:t>
                      </a:r>
                      <a:r>
                        <a:rPr lang="es-ES" sz="2000" baseline="30000" dirty="0" smtClean="0"/>
                        <a:t>+  = </a:t>
                      </a:r>
                      <a:r>
                        <a:rPr lang="es-ES" sz="2000" dirty="0" smtClean="0"/>
                        <a:t>L</a:t>
                      </a:r>
                      <a:r>
                        <a:rPr lang="es-ES" sz="2000" baseline="30000" dirty="0" smtClean="0"/>
                        <a:t>+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sz="2000" dirty="0" smtClean="0"/>
                        <a:t>L*L* = L* pero L</a:t>
                      </a:r>
                      <a:r>
                        <a:rPr lang="es-ES" sz="2000" baseline="30000" dirty="0" smtClean="0"/>
                        <a:t>+ </a:t>
                      </a:r>
                      <a:r>
                        <a:rPr lang="es-ES" sz="2000" dirty="0" smtClean="0"/>
                        <a:t>L</a:t>
                      </a:r>
                      <a:r>
                        <a:rPr lang="es-ES" sz="2000" baseline="30000" dirty="0" smtClean="0"/>
                        <a:t>+  = </a:t>
                      </a:r>
                      <a:r>
                        <a:rPr lang="es-ES" sz="2000" dirty="0" smtClean="0"/>
                        <a:t>L</a:t>
                      </a:r>
                      <a:r>
                        <a:rPr lang="es-ES" sz="2000" baseline="30000" dirty="0" smtClean="0"/>
                        <a:t>2</a:t>
                      </a:r>
                      <a:r>
                        <a:rPr lang="es-ES" sz="2000" dirty="0" smtClean="0"/>
                        <a:t>L*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sz="2000" dirty="0" smtClean="0"/>
                        <a:t>(L*)* = (L</a:t>
                      </a:r>
                      <a:r>
                        <a:rPr lang="es-ES" sz="2000" baseline="30000" dirty="0" smtClean="0"/>
                        <a:t>+</a:t>
                      </a:r>
                      <a:r>
                        <a:rPr lang="es-ES" sz="2000" dirty="0" smtClean="0"/>
                        <a:t>)* = (L</a:t>
                      </a:r>
                      <a:r>
                        <a:rPr lang="es-ES" sz="2000" baseline="30000" dirty="0" smtClean="0"/>
                        <a:t>*</a:t>
                      </a:r>
                      <a:r>
                        <a:rPr lang="es-ES" sz="2000" dirty="0" smtClean="0"/>
                        <a:t>)</a:t>
                      </a:r>
                      <a:r>
                        <a:rPr lang="es-ES" sz="2000" baseline="30000" dirty="0" smtClean="0"/>
                        <a:t>+</a:t>
                      </a:r>
                      <a:r>
                        <a:rPr lang="es-ES" sz="2000" dirty="0" smtClean="0"/>
                        <a:t> = L*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sz="2000" dirty="0" smtClean="0"/>
                        <a:t>(L</a:t>
                      </a:r>
                      <a:r>
                        <a:rPr lang="es-ES" sz="2000" baseline="30000" dirty="0" smtClean="0"/>
                        <a:t>+</a:t>
                      </a:r>
                      <a:r>
                        <a:rPr lang="es-ES" sz="2000" dirty="0" smtClean="0"/>
                        <a:t>)</a:t>
                      </a:r>
                      <a:r>
                        <a:rPr lang="es-ES" sz="2000" baseline="30000" dirty="0" smtClean="0"/>
                        <a:t>+ = </a:t>
                      </a:r>
                      <a:r>
                        <a:rPr lang="es-ES" sz="2000" dirty="0" smtClean="0"/>
                        <a:t>L</a:t>
                      </a:r>
                      <a:r>
                        <a:rPr lang="es-ES" sz="2000" baseline="30000" dirty="0" smtClean="0"/>
                        <a:t>+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000" dirty="0" smtClean="0">
                          <a:cs typeface="Times New Roman" pitchFamily="18" charset="0"/>
                        </a:rPr>
                        <a:t>Ø* = {</a:t>
                      </a:r>
                      <a:r>
                        <a:rPr lang="el-GR" sz="2000" dirty="0" smtClean="0">
                          <a:cs typeface="Times New Roman" pitchFamily="18" charset="0"/>
                        </a:rPr>
                        <a:t>λ</a:t>
                      </a:r>
                      <a:r>
                        <a:rPr lang="en-US" sz="2000" dirty="0" smtClean="0">
                          <a:cs typeface="Times New Roman" pitchFamily="18" charset="0"/>
                        </a:rPr>
                        <a:t>}  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000" dirty="0" smtClean="0">
                          <a:cs typeface="Times New Roman" pitchFamily="18" charset="0"/>
                        </a:rPr>
                        <a:t>Ø</a:t>
                      </a:r>
                      <a:r>
                        <a:rPr lang="en-US" sz="2000" baseline="30000" dirty="0" smtClean="0">
                          <a:cs typeface="Times New Roman" pitchFamily="18" charset="0"/>
                        </a:rPr>
                        <a:t>+</a:t>
                      </a:r>
                      <a:r>
                        <a:rPr lang="en-US" sz="2000" dirty="0" smtClean="0">
                          <a:cs typeface="Times New Roman" pitchFamily="18" charset="0"/>
                        </a:rPr>
                        <a:t> = Ø</a:t>
                      </a:r>
                      <a:endParaRPr lang="es-ES" sz="2000" dirty="0" smtClean="0"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0480"/>
            <a:ext cx="8915400" cy="493271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000" dirty="0" smtClean="0"/>
              <a:t>Ejercicios: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(1) Dado el alfabeto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 = {a, b, c}, escriba las palabras del lenguaje L = {x / x </a:t>
            </a:r>
            <a:r>
              <a:rPr lang="ru-RU" sz="2000" dirty="0" smtClean="0">
                <a:cs typeface="Times New Roman" pitchFamily="18" charset="0"/>
              </a:rPr>
              <a:t>Є</a:t>
            </a:r>
            <a:r>
              <a:rPr lang="es-ES" sz="2000" dirty="0" smtClean="0">
                <a:cs typeface="Times New Roman" pitchFamily="18" charset="0"/>
              </a:rPr>
              <a:t>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}.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(2) ¿Cuál es la cardinalidad del lenguaje L = {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, </a:t>
            </a:r>
            <a:r>
              <a:rPr lang="es-ES" sz="2000" b="1" dirty="0" smtClean="0"/>
              <a:t>a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aa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aaa</a:t>
            </a:r>
            <a:r>
              <a:rPr lang="es-ES" sz="2000" dirty="0" smtClean="0"/>
              <a:t>}?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(3) Describa, mediante una frase en castellano, el lenguaje del Ejercicio 2.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(4) Escriba todas las palabras del lenguaje L = {</a:t>
            </a:r>
            <a:r>
              <a:rPr lang="es-ES" sz="2000" b="1" dirty="0" smtClean="0"/>
              <a:t>a</a:t>
            </a:r>
            <a:r>
              <a:rPr lang="es-ES" sz="2000" b="1" baseline="30000" dirty="0" smtClean="0"/>
              <a:t>2n+1</a:t>
            </a:r>
            <a:r>
              <a:rPr lang="es-ES" sz="2000" b="1" dirty="0" smtClean="0"/>
              <a:t> </a:t>
            </a:r>
            <a:r>
              <a:rPr lang="es-ES" sz="2000" dirty="0" smtClean="0"/>
              <a:t>/ 1 </a:t>
            </a:r>
            <a:r>
              <a:rPr lang="es-ES" sz="2000" dirty="0" smtClean="0">
                <a:cs typeface="Times New Roman" pitchFamily="18" charset="0"/>
              </a:rPr>
              <a:t>≤ n ≤ </a:t>
            </a:r>
            <a:r>
              <a:rPr lang="es-ES" sz="2000" dirty="0" smtClean="0"/>
              <a:t>4}.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(5) Sea el lenguaje L = {</a:t>
            </a:r>
            <a:r>
              <a:rPr lang="el-GR" sz="2000" dirty="0" smtClean="0">
                <a:cs typeface="Times New Roman" pitchFamily="18" charset="0"/>
              </a:rPr>
              <a:t>λ</a:t>
            </a:r>
            <a:r>
              <a:rPr lang="es-ES" sz="2000" dirty="0" smtClean="0"/>
              <a:t>, </a:t>
            </a:r>
            <a:r>
              <a:rPr lang="es-ES" sz="2000" b="1" dirty="0" smtClean="0"/>
              <a:t>a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ba</a:t>
            </a:r>
            <a:r>
              <a:rPr lang="es-ES" sz="2000" dirty="0" smtClean="0"/>
              <a:t>, </a:t>
            </a:r>
            <a:r>
              <a:rPr lang="es-ES" sz="2000" b="1" dirty="0" err="1" smtClean="0"/>
              <a:t>abc</a:t>
            </a:r>
            <a:r>
              <a:rPr lang="es-ES" sz="2000" dirty="0" smtClean="0"/>
              <a:t>}. ¿Cuál es el mínimo alfabeto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 sobre el que se puede construir este lenguaje?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(6) Sea el lenguaje L = {</a:t>
            </a:r>
            <a:r>
              <a:rPr lang="es-ES" sz="2000" b="1" dirty="0" smtClean="0"/>
              <a:t>0</a:t>
            </a:r>
            <a:r>
              <a:rPr lang="es-ES" sz="2000" dirty="0" smtClean="0"/>
              <a:t>, </a:t>
            </a:r>
            <a:r>
              <a:rPr lang="es-ES" sz="2000" b="1" dirty="0" smtClean="0"/>
              <a:t>00</a:t>
            </a:r>
            <a:r>
              <a:rPr lang="es-ES" sz="2000" dirty="0" smtClean="0"/>
              <a:t>, </a:t>
            </a:r>
            <a:r>
              <a:rPr lang="es-ES" sz="2000" b="1" dirty="0" smtClean="0"/>
              <a:t>01</a:t>
            </a:r>
            <a:r>
              <a:rPr lang="es-ES" sz="2000" dirty="0" smtClean="0"/>
              <a:t>, </a:t>
            </a:r>
            <a:r>
              <a:rPr lang="es-ES" sz="2000" b="1" dirty="0" smtClean="0"/>
              <a:t>010</a:t>
            </a:r>
            <a:r>
              <a:rPr lang="es-ES" sz="2000" dirty="0" smtClean="0"/>
              <a:t>}. Escriba una concatenación de dos palabras que produce otra palabra de este lenguaje.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(7) Sea el lenguaje anterior. Escriba una concatenación de dos palabras que produce una cadena que no es palabra del lenguaje. </a:t>
            </a:r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0480"/>
            <a:ext cx="8915400" cy="493271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AR" sz="2000" dirty="0" smtClean="0"/>
              <a:t>Ejercicios:</a:t>
            </a:r>
            <a:endParaRPr lang="es-ES" sz="2000" dirty="0" smtClean="0"/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(8) Sea el lenguaje del Ejercicio (6). Escriba tres sublenguajes de L, de distinta cardinalidad.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(9) Describa, mediante una frase en castellano, el lenguaje L = {</a:t>
            </a:r>
            <a:r>
              <a:rPr lang="es-ES" sz="2000" b="1" dirty="0" err="1" smtClean="0"/>
              <a:t>a</a:t>
            </a:r>
            <a:r>
              <a:rPr lang="es-ES" sz="2000" b="1" baseline="30000" dirty="0" err="1" smtClean="0"/>
              <a:t>n</a:t>
            </a:r>
            <a:r>
              <a:rPr lang="es-ES" sz="2000" b="1" dirty="0" err="1" smtClean="0"/>
              <a:t>b</a:t>
            </a:r>
            <a:r>
              <a:rPr lang="es-ES" sz="2000" b="1" baseline="30000" dirty="0" err="1" smtClean="0"/>
              <a:t>n</a:t>
            </a:r>
            <a:r>
              <a:rPr lang="es-ES" sz="2000" b="1" dirty="0" smtClean="0"/>
              <a:t> </a:t>
            </a:r>
            <a:r>
              <a:rPr lang="es-ES" sz="2000" dirty="0" smtClean="0"/>
              <a:t>/ 1 </a:t>
            </a:r>
            <a:r>
              <a:rPr lang="es-ES" sz="2000" dirty="0" smtClean="0">
                <a:cs typeface="Times New Roman" pitchFamily="18" charset="0"/>
              </a:rPr>
              <a:t>≤</a:t>
            </a:r>
            <a:r>
              <a:rPr lang="es-ES" sz="2000" dirty="0" smtClean="0"/>
              <a:t> n </a:t>
            </a:r>
            <a:r>
              <a:rPr lang="es-ES" sz="2000" dirty="0" smtClean="0">
                <a:cs typeface="Times New Roman" pitchFamily="18" charset="0"/>
              </a:rPr>
              <a:t>≤</a:t>
            </a:r>
            <a:r>
              <a:rPr lang="es-ES" sz="2000" dirty="0" smtClean="0"/>
              <a:t> 3000}.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(10) Sea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 = {a, b} y sea el lenguaje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b="1" dirty="0" smtClean="0"/>
              <a:t>*</a:t>
            </a:r>
            <a:r>
              <a:rPr lang="es-ES" sz="2000" dirty="0" smtClean="0"/>
              <a:t>. ¿Cuántas palabras de longitud 3 tiene este lenguaje? ¿Y cuántas de longitud 4?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(11) Sea el lenguaje infinito L = {</a:t>
            </a:r>
            <a:r>
              <a:rPr lang="es-ES" sz="2000" b="1" dirty="0" err="1" smtClean="0"/>
              <a:t>ab</a:t>
            </a:r>
            <a:r>
              <a:rPr lang="es-ES" sz="2000" b="1" baseline="30000" dirty="0" err="1" smtClean="0"/>
              <a:t>n</a:t>
            </a:r>
            <a:r>
              <a:rPr lang="es-ES" sz="2000" b="1" dirty="0" smtClean="0"/>
              <a:t> </a:t>
            </a:r>
            <a:r>
              <a:rPr lang="es-ES" sz="2000" dirty="0" smtClean="0"/>
              <a:t>/ n </a:t>
            </a:r>
            <a:r>
              <a:rPr lang="es-ES" sz="2000" dirty="0" smtClean="0">
                <a:cs typeface="Times New Roman" pitchFamily="18" charset="0"/>
              </a:rPr>
              <a:t>≥</a:t>
            </a:r>
            <a:r>
              <a:rPr lang="es-ES" sz="2000" dirty="0" smtClean="0"/>
              <a:t> 1}. Escriba las tres palabras de menor longitud.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(12) Sea el lenguaje infinito L = {(</a:t>
            </a:r>
            <a:r>
              <a:rPr lang="es-ES" sz="2000" b="1" dirty="0" smtClean="0"/>
              <a:t>ab</a:t>
            </a:r>
            <a:r>
              <a:rPr lang="es-ES" sz="2000" dirty="0" smtClean="0"/>
              <a:t>)</a:t>
            </a:r>
            <a:r>
              <a:rPr lang="es-ES" sz="2000" b="1" baseline="30000" dirty="0" smtClean="0"/>
              <a:t>n</a:t>
            </a:r>
            <a:r>
              <a:rPr lang="es-ES" sz="2000" b="1" dirty="0" smtClean="0"/>
              <a:t> </a:t>
            </a:r>
            <a:r>
              <a:rPr lang="es-ES" sz="2000" dirty="0" smtClean="0"/>
              <a:t>/ n </a:t>
            </a:r>
            <a:r>
              <a:rPr lang="es-ES" sz="2000" dirty="0" smtClean="0">
                <a:cs typeface="Times New Roman" pitchFamily="18" charset="0"/>
              </a:rPr>
              <a:t>≥</a:t>
            </a:r>
            <a:r>
              <a:rPr lang="es-ES" sz="2000" dirty="0" smtClean="0"/>
              <a:t> 1}. Escriba las tres palabras de menor longitud.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(13) Sea el alfabeto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 = {0, 1}. Describa, por comprensión, un lenguaje infinito L sobre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 (que no sea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b="1" dirty="0" smtClean="0"/>
              <a:t>*</a:t>
            </a:r>
            <a:r>
              <a:rPr lang="es-ES" sz="2000" dirty="0" smtClean="0"/>
              <a:t>). </a:t>
            </a:r>
          </a:p>
          <a:p>
            <a:pPr lvl="1">
              <a:lnSpc>
                <a:spcPct val="80000"/>
              </a:lnSpc>
            </a:pPr>
            <a:r>
              <a:rPr lang="es-ES" sz="2000" dirty="0" smtClean="0"/>
              <a:t>(14) Describa, mediante una frase en castellano, el lenguaje definido en el ejercicio anterior. </a:t>
            </a:r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0480"/>
            <a:ext cx="8915400" cy="493271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AR" sz="2000" dirty="0" smtClean="0"/>
              <a:t>Ejercicios </a:t>
            </a:r>
            <a:r>
              <a:rPr lang="es-ES" sz="2000" dirty="0" smtClean="0"/>
              <a:t>IMPLEMENTACIÓN EN ANSI C o JAVA.  Para cada una de los ejercicios que siguen, construir en ANSI C O JAVA la función solicitada y un programa que la pruebe con todos los datos constantes que sean necesarios. </a:t>
            </a:r>
          </a:p>
          <a:p>
            <a:pPr lvl="1"/>
            <a:r>
              <a:rPr lang="es-ES" sz="2000" dirty="0" smtClean="0"/>
              <a:t>(15) Calcular la longitud de una cadena </a:t>
            </a:r>
          </a:p>
          <a:p>
            <a:pPr lvl="1"/>
            <a:r>
              <a:rPr lang="es-ES" sz="2000" dirty="0" smtClean="0"/>
              <a:t>(16) Determinar si una cadena dada es vacía. </a:t>
            </a:r>
          </a:p>
          <a:p>
            <a:pPr lvl="1"/>
            <a:r>
              <a:rPr lang="es-ES" sz="2000" dirty="0" smtClean="0"/>
              <a:t>(17) Calcular la concatenación de dos cadenas. </a:t>
            </a:r>
          </a:p>
          <a:p>
            <a:pPr lvl="1"/>
            <a:r>
              <a:rPr lang="es-ES" sz="2000" dirty="0" smtClean="0"/>
              <a:t>(18) Determinar si una subcadena es prefijo de una cadena dada. </a:t>
            </a:r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2742"/>
          </a:xfrm>
        </p:spPr>
        <p:txBody>
          <a:bodyPr/>
          <a:lstStyle/>
          <a:p>
            <a:r>
              <a:rPr lang="es-AR" dirty="0"/>
              <a:t>Bibliografía de la materia: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64076211"/>
              </p:ext>
            </p:extLst>
          </p:nvPr>
        </p:nvGraphicFramePr>
        <p:xfrm>
          <a:off x="2592925" y="1722557"/>
          <a:ext cx="8128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26803005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74117702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321370345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72964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EDITORIAL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EDICIÓN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9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Isasi Pedro, Martínez Paloma y Borrajo Daniel</a:t>
                      </a:r>
                      <a:endParaRPr lang="es-A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Lenguajes, Gramáticas y Autómatas</a:t>
                      </a:r>
                      <a:endParaRPr lang="es-A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Addison Wesley</a:t>
                      </a:r>
                      <a:endParaRPr lang="es-A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1ra. Edición (Español) 1997</a:t>
                      </a:r>
                      <a:endParaRPr lang="es-AR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488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Kelley</a:t>
                      </a:r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Dean</a:t>
                      </a:r>
                      <a:endParaRPr lang="es-A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Teoría de Autómatas y Lenguajes Formales</a:t>
                      </a:r>
                      <a:endParaRPr lang="es-A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Prentice Hall</a:t>
                      </a:r>
                      <a:endParaRPr lang="es-A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1ra. Edición (Español) 1995</a:t>
                      </a:r>
                      <a:endParaRPr lang="es-AR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598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Brena</a:t>
                      </a:r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Ramón</a:t>
                      </a:r>
                      <a:endParaRPr lang="es-A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dirty="0"/>
                        <a:t>Autómatas y Lenguajes: Un enfoque de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1ra. Edición (Español) 2003</a:t>
                      </a:r>
                      <a:endParaRPr lang="es-AR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987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Pablo Pandolfo</a:t>
                      </a:r>
                      <a:endParaRPr lang="es-A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dirty="0"/>
                        <a:t>Apuntes de la materia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40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6311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2742"/>
          </a:xfrm>
        </p:spPr>
        <p:txBody>
          <a:bodyPr/>
          <a:lstStyle/>
          <a:p>
            <a:r>
              <a:rPr lang="es-AR" dirty="0"/>
              <a:t>Criterios de evaluación de la materia: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9469993"/>
              </p:ext>
            </p:extLst>
          </p:nvPr>
        </p:nvGraphicFramePr>
        <p:xfrm>
          <a:off x="2592925" y="2017524"/>
          <a:ext cx="8128000" cy="292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88791">
                  <a:extLst>
                    <a:ext uri="{9D8B030D-6E8A-4147-A177-3AD203B41FA5}">
                      <a16:colId xmlns="" xmlns:a16="http://schemas.microsoft.com/office/drawing/2014/main" val="672251646"/>
                    </a:ext>
                  </a:extLst>
                </a:gridCol>
                <a:gridCol w="5839209">
                  <a:extLst>
                    <a:ext uri="{9D8B030D-6E8A-4147-A177-3AD203B41FA5}">
                      <a16:colId xmlns="" xmlns:a16="http://schemas.microsoft.com/office/drawing/2014/main" val="322451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REGULARIDAD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sz="2000" dirty="0"/>
                    </a:p>
                    <a:p>
                      <a:r>
                        <a:rPr lang="es-AR" sz="2000" dirty="0"/>
                        <a:t>Resultado </a:t>
                      </a:r>
                      <a:r>
                        <a:rPr lang="es-AR" sz="2000" dirty="0" smtClean="0"/>
                        <a:t>de los Exámenes Parciales.</a:t>
                      </a:r>
                      <a:endParaRPr lang="es-AR" sz="2000" dirty="0"/>
                    </a:p>
                    <a:p>
                      <a:r>
                        <a:rPr lang="es-AR" sz="2000" dirty="0"/>
                        <a:t>Rendimiento en el Aula.</a:t>
                      </a:r>
                    </a:p>
                    <a:p>
                      <a:r>
                        <a:rPr lang="es-AR" sz="2000" dirty="0"/>
                        <a:t>Cumplimiento y Calidad de los Trabajos Prácticos.</a:t>
                      </a:r>
                    </a:p>
                    <a:p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928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sz="2000" dirty="0"/>
                    </a:p>
                    <a:p>
                      <a:r>
                        <a:rPr lang="es-AR" sz="2000" dirty="0"/>
                        <a:t>Resultado del Examen Final (oral y/o escrito).</a:t>
                      </a:r>
                    </a:p>
                    <a:p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996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05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r>
              <a:rPr lang="es-AR" altLang="es-AR" sz="2000" dirty="0" smtClean="0"/>
              <a:t>Definición:</a:t>
            </a:r>
          </a:p>
          <a:p>
            <a:endParaRPr lang="es-AR" altLang="es-AR" sz="2000" dirty="0" smtClean="0"/>
          </a:p>
          <a:p>
            <a:pPr marL="742950" lvl="2" indent="-342900"/>
            <a:r>
              <a:rPr lang="es-ES" sz="2000" dirty="0" smtClean="0"/>
              <a:t>Los LENGUAJES FORMALES están formados por PALABRAS, las palabras son CADENAS y las cadenas están constituidas por SÍMBOLOS de un ALFABETO. </a:t>
            </a:r>
          </a:p>
          <a:p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r>
              <a:rPr lang="es-ES" sz="2000" dirty="0" smtClean="0"/>
              <a:t>Símbolo:</a:t>
            </a:r>
          </a:p>
          <a:p>
            <a:pPr lvl="1"/>
            <a:r>
              <a:rPr lang="es-ES" sz="2000" dirty="0" smtClean="0"/>
              <a:t>Es el elemento constructivo básico; es la entidad fundamental, indivisible, a partir de la cual se forman los alfabetos.</a:t>
            </a:r>
          </a:p>
          <a:p>
            <a:pPr lvl="1"/>
            <a:r>
              <a:rPr lang="es-ES" sz="2000" dirty="0" smtClean="0"/>
              <a:t>Ejemplos:</a:t>
            </a:r>
          </a:p>
          <a:p>
            <a:pPr lvl="2"/>
            <a:r>
              <a:rPr lang="es-ES" sz="2000" dirty="0" smtClean="0"/>
              <a:t>La letra </a:t>
            </a:r>
            <a:r>
              <a:rPr lang="es-ES" sz="2000" b="1" dirty="0" smtClean="0"/>
              <a:t>a </a:t>
            </a:r>
            <a:r>
              <a:rPr lang="es-ES" sz="2000" dirty="0" smtClean="0"/>
              <a:t>es un símbolo que forma parte del alfabeto español, inglés, etc. </a:t>
            </a:r>
          </a:p>
          <a:p>
            <a:pPr lvl="2"/>
            <a:r>
              <a:rPr lang="es-ES" sz="2000" dirty="0" smtClean="0"/>
              <a:t>Los símbolos </a:t>
            </a:r>
            <a:r>
              <a:rPr lang="es-ES" sz="2000" b="1" dirty="0" smtClean="0"/>
              <a:t>&gt;</a:t>
            </a:r>
            <a:r>
              <a:rPr lang="es-ES" sz="2000" dirty="0" smtClean="0"/>
              <a:t>, </a:t>
            </a:r>
            <a:r>
              <a:rPr lang="es-ES" sz="2000" b="1" dirty="0" smtClean="0"/>
              <a:t>= </a:t>
            </a:r>
            <a:r>
              <a:rPr lang="es-ES" sz="2000" dirty="0" smtClean="0"/>
              <a:t>y </a:t>
            </a:r>
            <a:r>
              <a:rPr lang="es-ES" sz="2000" b="1" dirty="0" smtClean="0"/>
              <a:t>+ </a:t>
            </a:r>
            <a:r>
              <a:rPr lang="es-ES" sz="2000" dirty="0" smtClean="0"/>
              <a:t>son elementos del alfabeto de los operadores de los lenguajes Pascal y ANSI C .  </a:t>
            </a:r>
          </a:p>
          <a:p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r>
              <a:rPr lang="es-ES" sz="2000" dirty="0" smtClean="0"/>
              <a:t>Alfabeto:</a:t>
            </a:r>
          </a:p>
          <a:p>
            <a:pPr lvl="1"/>
            <a:r>
              <a:rPr lang="es-ES" sz="2000" dirty="0" smtClean="0"/>
              <a:t>Es un conjunto (colección de objetos) no vacío y finito de símbolos. </a:t>
            </a:r>
          </a:p>
          <a:p>
            <a:pPr lvl="1"/>
            <a:r>
              <a:rPr lang="es-ES" sz="2000" dirty="0" smtClean="0"/>
              <a:t>Se lo identifica con la letra griega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 (sigma) y con sus símbolos se construyen las palabras de un lenguaje.</a:t>
            </a:r>
          </a:p>
          <a:p>
            <a:pPr lvl="1"/>
            <a:r>
              <a:rPr lang="es-ES" sz="2000" dirty="0" smtClean="0"/>
              <a:t>Ejemplo:</a:t>
            </a:r>
          </a:p>
          <a:p>
            <a:pPr lvl="2"/>
            <a:r>
              <a:rPr lang="es-ES" sz="2000" dirty="0" smtClean="0"/>
              <a:t>El alfabeto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 = {</a:t>
            </a:r>
            <a:r>
              <a:rPr lang="es-ES" sz="2000" b="1" dirty="0" smtClean="0"/>
              <a:t>0</a:t>
            </a:r>
            <a:r>
              <a:rPr lang="es-ES" sz="2000" dirty="0" smtClean="0"/>
              <a:t>, </a:t>
            </a:r>
            <a:r>
              <a:rPr lang="es-ES" sz="2000" b="1" dirty="0" smtClean="0"/>
              <a:t>1</a:t>
            </a:r>
            <a:r>
              <a:rPr lang="es-ES" sz="2000" dirty="0" smtClean="0"/>
              <a:t>} proporciona los símbolos utilizados en la construcción de los números binarios.  </a:t>
            </a:r>
          </a:p>
          <a:p>
            <a:pPr lvl="2"/>
            <a:r>
              <a:rPr lang="es-ES" sz="2000" dirty="0" smtClean="0"/>
              <a:t>Los números enteros con signo en base 10 se construyen con símbolos del siguiente alfabeto:                                                    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s-ES" sz="2000" dirty="0" smtClean="0"/>
              <a:t>  = {</a:t>
            </a:r>
            <a:r>
              <a:rPr lang="es-ES" sz="2000" b="1" dirty="0" smtClean="0"/>
              <a:t>0</a:t>
            </a:r>
            <a:r>
              <a:rPr lang="es-ES" sz="2000" dirty="0" smtClean="0"/>
              <a:t>, </a:t>
            </a:r>
            <a:r>
              <a:rPr lang="es-ES" sz="2000" b="1" dirty="0" smtClean="0"/>
              <a:t>1</a:t>
            </a:r>
            <a:r>
              <a:rPr lang="es-ES" sz="2000" dirty="0" smtClean="0"/>
              <a:t>, </a:t>
            </a:r>
            <a:r>
              <a:rPr lang="es-ES" sz="2000" b="1" dirty="0" smtClean="0"/>
              <a:t>2</a:t>
            </a:r>
            <a:r>
              <a:rPr lang="es-ES" sz="2000" dirty="0" smtClean="0"/>
              <a:t>, </a:t>
            </a:r>
            <a:r>
              <a:rPr lang="es-ES" sz="2000" b="1" dirty="0" smtClean="0"/>
              <a:t>3</a:t>
            </a:r>
            <a:r>
              <a:rPr lang="es-ES" sz="2000" dirty="0" smtClean="0"/>
              <a:t>, </a:t>
            </a:r>
            <a:r>
              <a:rPr lang="es-ES" sz="2000" b="1" dirty="0" smtClean="0"/>
              <a:t>4</a:t>
            </a:r>
            <a:r>
              <a:rPr lang="es-ES" sz="2000" dirty="0" smtClean="0"/>
              <a:t>, </a:t>
            </a:r>
            <a:r>
              <a:rPr lang="es-ES" sz="2000" b="1" dirty="0" smtClean="0"/>
              <a:t>5</a:t>
            </a:r>
            <a:r>
              <a:rPr lang="es-ES" sz="2000" dirty="0" smtClean="0"/>
              <a:t>, </a:t>
            </a:r>
            <a:r>
              <a:rPr lang="es-ES" sz="2000" b="1" dirty="0" smtClean="0"/>
              <a:t>6</a:t>
            </a:r>
            <a:r>
              <a:rPr lang="es-ES" sz="2000" dirty="0" smtClean="0"/>
              <a:t>, </a:t>
            </a:r>
            <a:r>
              <a:rPr lang="es-ES" sz="2000" b="1" dirty="0" smtClean="0"/>
              <a:t>7</a:t>
            </a:r>
            <a:r>
              <a:rPr lang="es-ES" sz="2000" dirty="0" smtClean="0"/>
              <a:t>, </a:t>
            </a:r>
            <a:r>
              <a:rPr lang="es-ES" sz="2000" b="1" dirty="0" smtClean="0"/>
              <a:t>8</a:t>
            </a:r>
            <a:r>
              <a:rPr lang="es-ES" sz="2000" dirty="0" smtClean="0"/>
              <a:t>, </a:t>
            </a:r>
            <a:r>
              <a:rPr lang="es-ES" sz="2000" b="1" dirty="0" smtClean="0"/>
              <a:t>9</a:t>
            </a:r>
            <a:r>
              <a:rPr lang="es-ES" sz="2000" dirty="0" smtClean="0"/>
              <a:t>, </a:t>
            </a:r>
            <a:r>
              <a:rPr lang="es-ES" sz="2000" b="1" dirty="0" smtClean="0"/>
              <a:t>-</a:t>
            </a:r>
            <a:r>
              <a:rPr lang="es-ES" sz="2000" dirty="0" smtClean="0"/>
              <a:t>, </a:t>
            </a:r>
            <a:r>
              <a:rPr lang="es-ES" sz="2000" b="1" dirty="0" smtClean="0"/>
              <a:t>+</a:t>
            </a:r>
            <a:r>
              <a:rPr lang="es-ES" sz="2000" dirty="0" smtClean="0"/>
              <a:t>} </a:t>
            </a:r>
          </a:p>
          <a:p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r>
              <a:rPr lang="es-ES" sz="2000" dirty="0" smtClean="0"/>
              <a:t>Cadena:</a:t>
            </a:r>
          </a:p>
          <a:p>
            <a:pPr lvl="1"/>
            <a:r>
              <a:rPr lang="es-ES" sz="2000" dirty="0" smtClean="0"/>
              <a:t>Es una secuencia finita de símbolos tomados de cierto alfabeto y colocados uno a continuación de otro. </a:t>
            </a:r>
          </a:p>
          <a:p>
            <a:pPr lvl="1"/>
            <a:r>
              <a:rPr lang="es-ES" sz="2000" dirty="0" smtClean="0"/>
              <a:t>Se construye CONCATENANDO (yuxtaponiendo) símbolos de un alfabeto dado. </a:t>
            </a:r>
          </a:p>
          <a:p>
            <a:pPr lvl="1"/>
            <a:r>
              <a:rPr lang="es-ES" sz="2000" dirty="0" smtClean="0"/>
              <a:t>Ejemplo:</a:t>
            </a:r>
          </a:p>
          <a:p>
            <a:pPr lvl="2"/>
            <a:r>
              <a:rPr lang="es-ES" sz="2000" b="1" dirty="0" err="1" smtClean="0"/>
              <a:t>abac</a:t>
            </a:r>
            <a:r>
              <a:rPr lang="es-ES" sz="2000" b="1" dirty="0" smtClean="0"/>
              <a:t> </a:t>
            </a:r>
            <a:r>
              <a:rPr lang="es-ES" sz="2000" dirty="0" smtClean="0"/>
              <a:t>(se lee “a-b-a-c”) es una cadena formada con símbolos del alfabeto {a, b, c}. </a:t>
            </a:r>
          </a:p>
          <a:p>
            <a:pPr lvl="2"/>
            <a:r>
              <a:rPr lang="es-ES" sz="2000" b="1" dirty="0" smtClean="0"/>
              <a:t>101110 </a:t>
            </a:r>
            <a:r>
              <a:rPr lang="es-ES" sz="2000" dirty="0" smtClean="0"/>
              <a:t>(“uno-cero-uno-uno-uno-cero”) es una cadena construida con símbolos del alfabeto {0, 1}. </a:t>
            </a:r>
          </a:p>
          <a:p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Lenguajes Formales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04571"/>
            <a:ext cx="8915400" cy="4325258"/>
          </a:xfrm>
        </p:spPr>
        <p:txBody>
          <a:bodyPr>
            <a:noAutofit/>
          </a:bodyPr>
          <a:lstStyle/>
          <a:p>
            <a:r>
              <a:rPr lang="es-ES" sz="2000" dirty="0" smtClean="0"/>
              <a:t>Longitud de una cadena:</a:t>
            </a:r>
          </a:p>
          <a:p>
            <a:pPr lvl="1"/>
            <a:r>
              <a:rPr lang="es-ES" sz="2000" dirty="0" smtClean="0"/>
              <a:t>La LONGITUD de una cadena S (se representa </a:t>
            </a:r>
            <a:r>
              <a:rPr lang="es-ES" sz="2000" b="1" dirty="0" smtClean="0"/>
              <a:t>|S|</a:t>
            </a:r>
            <a:r>
              <a:rPr lang="es-ES" sz="2000" dirty="0" smtClean="0"/>
              <a:t>) es la cantidad de símbolos que la componen. </a:t>
            </a:r>
          </a:p>
          <a:p>
            <a:pPr lvl="1"/>
            <a:r>
              <a:rPr lang="es-ES" sz="2000" dirty="0" smtClean="0"/>
              <a:t>Ejemplos:</a:t>
            </a:r>
          </a:p>
          <a:p>
            <a:pPr lvl="2"/>
            <a:r>
              <a:rPr lang="es-ES" sz="2000" dirty="0" smtClean="0"/>
              <a:t>La longitud de la cadena </a:t>
            </a:r>
            <a:r>
              <a:rPr lang="es-ES" sz="2000" b="1" dirty="0" err="1" smtClean="0"/>
              <a:t>abac</a:t>
            </a:r>
            <a:r>
              <a:rPr lang="es-ES" sz="2000" b="1" dirty="0" smtClean="0"/>
              <a:t> </a:t>
            </a:r>
            <a:r>
              <a:rPr lang="es-ES" sz="2000" dirty="0" smtClean="0"/>
              <a:t>es: |</a:t>
            </a:r>
            <a:r>
              <a:rPr lang="es-ES" sz="2000" dirty="0" err="1" smtClean="0"/>
              <a:t>abac</a:t>
            </a:r>
            <a:r>
              <a:rPr lang="es-ES" sz="2000" dirty="0" smtClean="0"/>
              <a:t>| = 4. </a:t>
            </a:r>
          </a:p>
          <a:p>
            <a:pPr lvl="2"/>
            <a:r>
              <a:rPr lang="es-ES" sz="2000" dirty="0" smtClean="0"/>
              <a:t>La longitud de la cadena </a:t>
            </a:r>
            <a:r>
              <a:rPr lang="es-ES" sz="2000" b="1" dirty="0" smtClean="0"/>
              <a:t>b </a:t>
            </a:r>
            <a:r>
              <a:rPr lang="es-ES" sz="2000" dirty="0" smtClean="0"/>
              <a:t>es: |b| = 1. </a:t>
            </a:r>
          </a:p>
          <a:p>
            <a:endParaRPr lang="es-ES" altLang="es-AR" sz="200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</TotalTime>
  <Words>2235</Words>
  <Application>Microsoft Office PowerPoint</Application>
  <PresentationFormat>Personalizado</PresentationFormat>
  <Paragraphs>193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Espiral</vt:lpstr>
      <vt:lpstr>UNIVERSIDAD NACIONAL DEL OESTE LENGUAJES FORMALES</vt:lpstr>
      <vt:lpstr>Programa de la materia:</vt:lpstr>
      <vt:lpstr>Bibliografía de la materia:</vt:lpstr>
      <vt:lpstr>Criterios de evaluación de la materia: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  <vt:lpstr>Lenguajes Formales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416</cp:revision>
  <dcterms:created xsi:type="dcterms:W3CDTF">2016-08-21T14:39:29Z</dcterms:created>
  <dcterms:modified xsi:type="dcterms:W3CDTF">2018-03-09T20:23:21Z</dcterms:modified>
</cp:coreProperties>
</file>