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5"/>
  </p:notesMasterIdLst>
  <p:sldIdLst>
    <p:sldId id="256" r:id="rId2"/>
    <p:sldId id="269" r:id="rId3"/>
    <p:sldId id="323" r:id="rId4"/>
    <p:sldId id="326" r:id="rId5"/>
    <p:sldId id="327" r:id="rId6"/>
    <p:sldId id="328" r:id="rId7"/>
    <p:sldId id="329" r:id="rId8"/>
    <p:sldId id="333" r:id="rId9"/>
    <p:sldId id="332" r:id="rId10"/>
    <p:sldId id="270" r:id="rId11"/>
    <p:sldId id="313" r:id="rId12"/>
    <p:sldId id="312" r:id="rId13"/>
    <p:sldId id="315" r:id="rId14"/>
    <p:sldId id="316" r:id="rId15"/>
    <p:sldId id="314" r:id="rId16"/>
    <p:sldId id="319" r:id="rId17"/>
    <p:sldId id="320" r:id="rId18"/>
    <p:sldId id="330" r:id="rId19"/>
    <p:sldId id="331" r:id="rId20"/>
    <p:sldId id="324" r:id="rId21"/>
    <p:sldId id="325" r:id="rId22"/>
    <p:sldId id="322" r:id="rId23"/>
    <p:sldId id="321" r:id="rId24"/>
  </p:sldIdLst>
  <p:sldSz cx="24384000" cy="13716000"/>
  <p:notesSz cx="6858000" cy="9144000"/>
  <p:embeddedFontLst>
    <p:embeddedFont>
      <p:font typeface="Verdana" panose="020B0604030504040204" pitchFamily="34" charset="0"/>
      <p:regular r:id="rId26"/>
      <p:bold r:id="rId27"/>
      <p:italic r:id="rId28"/>
      <p:boldItalic r:id="rId29"/>
    </p:embeddedFont>
    <p:embeddedFont>
      <p:font typeface="Helvetica Neue" panose="020B0604020202020204" charset="0"/>
      <p:regular r:id="rId30"/>
      <p:bold r:id="rId31"/>
      <p:italic r:id="rId32"/>
      <p:boldItalic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5" autoAdjust="0"/>
    <p:restoredTop sz="94660"/>
  </p:normalViewPr>
  <p:slideViewPr>
    <p:cSldViewPr>
      <p:cViewPr varScale="1">
        <p:scale>
          <a:sx n="43" d="100"/>
          <a:sy n="43" d="100"/>
        </p:scale>
        <p:origin x="84" y="57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296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1624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5357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81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951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687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0985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585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623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7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8716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610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505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60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962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230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84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856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585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230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55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03</a:t>
            </a: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586217"/>
            <a:ext cx="14097000" cy="7029450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Calendar Class(Cont’d)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Calendar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abstract class that provides methods for converting date between a specific instant in time and a set of calendar fields such as MONTH, YEAR, HOUR,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etc.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3512" y="4536140"/>
            <a:ext cx="8509301" cy="5522260"/>
          </a:xfrm>
          <a:prstGeom prst="rect">
            <a:avLst/>
          </a:prstGeom>
        </p:spPr>
      </p:pic>
      <p:sp>
        <p:nvSpPr>
          <p:cNvPr id="14" name="Google Shape;95;p19"/>
          <p:cNvSpPr txBox="1">
            <a:spLocks/>
          </p:cNvSpPr>
          <p:nvPr/>
        </p:nvSpPr>
        <p:spPr>
          <a:xfrm>
            <a:off x="1295400" y="12103082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P4 : Find out the range of the return values</a:t>
            </a:r>
          </a:p>
        </p:txBody>
      </p:sp>
      <p:cxnSp>
        <p:nvCxnSpPr>
          <p:cNvPr id="17" name="Google Shape;135;p23"/>
          <p:cNvCxnSpPr/>
          <p:nvPr/>
        </p:nvCxnSpPr>
        <p:spPr>
          <a:xfrm flipV="1">
            <a:off x="10515600" y="7624848"/>
            <a:ext cx="5127911" cy="432100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8" name="Google Shape;147;p24"/>
          <p:cNvSpPr/>
          <p:nvPr/>
        </p:nvSpPr>
        <p:spPr>
          <a:xfrm>
            <a:off x="15643513" y="6257636"/>
            <a:ext cx="815688" cy="4370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47;p24"/>
          <p:cNvSpPr/>
          <p:nvPr/>
        </p:nvSpPr>
        <p:spPr>
          <a:xfrm>
            <a:off x="15695455" y="7037355"/>
            <a:ext cx="815688" cy="4370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" name="Google Shape;135;p23"/>
          <p:cNvCxnSpPr/>
          <p:nvPr/>
        </p:nvCxnSpPr>
        <p:spPr>
          <a:xfrm flipV="1">
            <a:off x="9448800" y="6773459"/>
            <a:ext cx="6069155" cy="517171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2842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Calendar Class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Date and Time Calculation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lvl="0"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4" name="Google Shape;95;p19"/>
          <p:cNvSpPr txBox="1">
            <a:spLocks/>
          </p:cNvSpPr>
          <p:nvPr/>
        </p:nvSpPr>
        <p:spPr>
          <a:xfrm>
            <a:off x="1219200" y="12344400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P5 : Try this with the other parameters such as </a:t>
            </a:r>
            <a:r>
              <a:rPr lang="en-US" altLang="ko-KR" sz="5480" b="1" dirty="0" err="1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Calendar.HOUR</a:t>
            </a: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36" y="2692500"/>
            <a:ext cx="14104676" cy="52432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8216882"/>
            <a:ext cx="849949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Calendar Application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 for year and month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calendar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2021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P6</a:t>
            </a:r>
            <a:endParaRPr sz="6600" dirty="0">
              <a:solidFill>
                <a:srgbClr val="FFC000"/>
              </a:solidFill>
            </a:endParaRPr>
          </a:p>
        </p:txBody>
      </p:sp>
      <p:graphicFrame>
        <p:nvGraphicFramePr>
          <p:cNvPr id="7" name="Google Shape;106;p20"/>
          <p:cNvGraphicFramePr/>
          <p:nvPr>
            <p:extLst>
              <p:ext uri="{D42A27DB-BD31-4B8C-83A1-F6EECF244321}">
                <p14:modId xmlns:p14="http://schemas.microsoft.com/office/powerpoint/2010/main" val="2371588878"/>
              </p:ext>
            </p:extLst>
          </p:nvPr>
        </p:nvGraphicFramePr>
        <p:xfrm>
          <a:off x="761998" y="6705600"/>
          <a:ext cx="19583403" cy="4658360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27976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76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76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97629"/>
                <a:gridCol w="2797629"/>
                <a:gridCol w="2797629"/>
                <a:gridCol w="2797629"/>
              </a:tblGrid>
              <a:tr h="6493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Sunday</a:t>
                      </a:r>
                      <a:endParaRPr sz="3700" b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Monday</a:t>
                      </a:r>
                      <a:endParaRPr sz="3700" b="0" dirty="0"/>
                    </a:p>
                  </a:txBody>
                  <a:tcPr marL="50800" marR="50800" marT="50800" marB="50800" anchor="ctr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Tuesday</a:t>
                      </a:r>
                      <a:endParaRPr sz="3700" b="0" dirty="0"/>
                    </a:p>
                  </a:txBody>
                  <a:tcPr marL="50800" marR="50800" marT="50800" marB="50800" anchor="ctr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Wednesday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Thursday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Friday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Saturday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93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endParaRPr sz="3700" b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</a:t>
                      </a:r>
                      <a:endParaRPr sz="3700" b="0" dirty="0"/>
                    </a:p>
                  </a:txBody>
                  <a:tcPr marL="50800" marR="50800" marT="50800" marB="50800" anchor="ctr">
                    <a:lnL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2</a:t>
                      </a:r>
                      <a:endParaRPr sz="3700" b="0" dirty="0"/>
                    </a:p>
                  </a:txBody>
                  <a:tcPr marL="50800" marR="50800" marT="50800" marB="50800" anchor="ctr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3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4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5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6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93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 sz="3700" b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8</a:t>
                      </a:r>
                      <a:endParaRPr sz="3700" b="0" dirty="0"/>
                    </a:p>
                  </a:txBody>
                  <a:tcPr marL="50800" marR="50800" marT="50800" marB="50800" anchor="ctr">
                    <a:lnL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9</a:t>
                      </a:r>
                      <a:endParaRPr sz="3700" b="0" dirty="0"/>
                    </a:p>
                  </a:txBody>
                  <a:tcPr marL="50800" marR="50800" marT="50800" marB="50800" anchor="ctr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10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11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12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13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93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14</a:t>
                      </a:r>
                      <a:endParaRPr sz="3700" b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15</a:t>
                      </a:r>
                      <a:endParaRPr sz="3700" b="0" dirty="0"/>
                    </a:p>
                  </a:txBody>
                  <a:tcPr marL="50800" marR="50800" marT="50800" marB="50800" anchor="ctr">
                    <a:lnL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16</a:t>
                      </a:r>
                      <a:endParaRPr sz="3700" b="0" dirty="0"/>
                    </a:p>
                  </a:txBody>
                  <a:tcPr marL="50800" marR="50800" marT="50800" marB="50800" anchor="ctr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17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18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19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20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93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21</a:t>
                      </a:r>
                      <a:endParaRPr sz="3700" b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22</a:t>
                      </a:r>
                      <a:endParaRPr sz="3700" b="0" dirty="0"/>
                    </a:p>
                  </a:txBody>
                  <a:tcPr marL="50800" marR="50800" marT="50800" marB="50800" anchor="ctr">
                    <a:lnL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23</a:t>
                      </a:r>
                      <a:endParaRPr sz="3700" b="0" dirty="0"/>
                    </a:p>
                  </a:txBody>
                  <a:tcPr marL="50800" marR="50800" marT="50800" marB="50800" anchor="ctr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24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25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26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dirty="0" smtClean="0"/>
                        <a:t>27</a:t>
                      </a: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93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28</a:t>
                      </a:r>
                      <a:endParaRPr sz="3700" b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93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endParaRPr sz="3700" b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b="0" dirty="0"/>
                    </a:p>
                  </a:txBody>
                  <a:tcPr marL="50800" marR="50800" marT="50800" marB="508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5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Calendar Application II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dates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days between the first and the second dates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(Calculate Duration)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20200203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20200212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8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P7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9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Calendar Application III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date and a number for adding days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new date after adding the input day to the start date 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20200203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8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20200212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P8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6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Math Class</a:t>
            </a:r>
            <a:endParaRPr sz="6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Math Class</a:t>
              </a:r>
              <a:endParaRPr lang="ko-KR" altLang="en-US" sz="5480" dirty="0"/>
            </a:p>
          </p:txBody>
        </p:sp>
        <p:sp>
          <p:nvSpPr>
            <p:cNvPr id="11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Perform mathematical tasks on numbers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08" y="3741967"/>
            <a:ext cx="14515476" cy="49448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08" y="9220200"/>
            <a:ext cx="979714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err="1" smtClean="0"/>
              <a:t>TimeZone</a:t>
            </a:r>
            <a:r>
              <a:rPr lang="en-US" altLang="ko-KR" sz="6600" dirty="0" smtClean="0"/>
              <a:t> Class</a:t>
            </a:r>
            <a:endParaRPr sz="6600" dirty="0"/>
          </a:p>
        </p:txBody>
      </p:sp>
      <p:grpSp>
        <p:nvGrpSpPr>
          <p:cNvPr id="9" name="그룹 8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err="1" smtClean="0">
                  <a:latin typeface="Verdana"/>
                  <a:ea typeface="Verdana"/>
                  <a:cs typeface="Verdana"/>
                  <a:sym typeface="Verdana"/>
                </a:rPr>
                <a:t>TimeZone</a:t>
              </a: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 Class</a:t>
              </a:r>
              <a:endParaRPr lang="ko-KR" altLang="en-US" sz="5480" dirty="0"/>
            </a:p>
          </p:txBody>
        </p:sp>
        <p:sp>
          <p:nvSpPr>
            <p:cNvPr id="11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Perform mathematical tasks on numbers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7" y="3591656"/>
            <a:ext cx="17654397" cy="60857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7" y="10157456"/>
            <a:ext cx="11584926" cy="3025144"/>
          </a:xfrm>
          <a:prstGeom prst="rect">
            <a:avLst/>
          </a:prstGeom>
        </p:spPr>
      </p:pic>
      <p:sp>
        <p:nvSpPr>
          <p:cNvPr id="12" name="Google Shape;95;p19"/>
          <p:cNvSpPr txBox="1">
            <a:spLocks/>
          </p:cNvSpPr>
          <p:nvPr/>
        </p:nvSpPr>
        <p:spPr>
          <a:xfrm>
            <a:off x="12725399" y="10009502"/>
            <a:ext cx="10896599" cy="317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P9 : add “z </a:t>
            </a:r>
            <a:r>
              <a:rPr lang="en-US" altLang="ko-KR" sz="5480" b="1" dirty="0" err="1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Z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” at the end of </a:t>
            </a:r>
            <a:r>
              <a:rPr lang="en-US" altLang="ko-KR" sz="5480" b="1" dirty="0" err="1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dateFormat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and print the time again</a:t>
            </a:r>
          </a:p>
        </p:txBody>
      </p:sp>
    </p:spTree>
    <p:extLst>
      <p:ext uri="{BB962C8B-B14F-4D97-AF65-F5344CB8AC3E}">
        <p14:creationId xmlns:p14="http://schemas.microsoft.com/office/powerpoint/2010/main" val="30633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String Class</a:t>
            </a:r>
            <a:endParaRPr sz="6600" dirty="0"/>
          </a:p>
        </p:txBody>
      </p:sp>
      <p:sp>
        <p:nvSpPr>
          <p:cNvPr id="10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latin typeface="Verdana"/>
                <a:ea typeface="Verdana"/>
                <a:cs typeface="Verdana"/>
                <a:sym typeface="Verdana"/>
              </a:rPr>
              <a:t>String Class</a:t>
            </a:r>
            <a:endParaRPr lang="ko-KR" altLang="en-US" sz="548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41531"/>
            <a:ext cx="10053145" cy="67548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9647272"/>
            <a:ext cx="14249400" cy="3659153"/>
          </a:xfrm>
          <a:prstGeom prst="rect">
            <a:avLst/>
          </a:prstGeom>
        </p:spPr>
      </p:pic>
      <p:sp>
        <p:nvSpPr>
          <p:cNvPr id="13" name="Google Shape;147;p24"/>
          <p:cNvSpPr/>
          <p:nvPr/>
        </p:nvSpPr>
        <p:spPr>
          <a:xfrm>
            <a:off x="762001" y="12420599"/>
            <a:ext cx="14249400" cy="8858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95;p19"/>
          <p:cNvSpPr txBox="1">
            <a:spLocks/>
          </p:cNvSpPr>
          <p:nvPr/>
        </p:nvSpPr>
        <p:spPr>
          <a:xfrm>
            <a:off x="11239500" y="6539057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P10 : Explain the reason why this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e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xception occurred</a:t>
            </a:r>
          </a:p>
        </p:txBody>
      </p:sp>
      <p:cxnSp>
        <p:nvCxnSpPr>
          <p:cNvPr id="15" name="Google Shape;135;p23"/>
          <p:cNvCxnSpPr/>
          <p:nvPr/>
        </p:nvCxnSpPr>
        <p:spPr>
          <a:xfrm flipH="1">
            <a:off x="13106400" y="7848600"/>
            <a:ext cx="2814145" cy="457199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781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Currency Converter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menu for currency conversion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selects a number from the menu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converted currency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menu should have at least three more options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#Current Converter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 South Korean won -&gt; United States Dollar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United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States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Dollar -&gt; South Korean won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1500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1.36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Temperature Converter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menu for temperature conversion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selects a number from the menu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converted temperature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#Current Converter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 Celsius -&gt; Fahrenheit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Fahrenheit -&gt; Celsius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68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26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sym typeface="Verdana"/>
                </a:rPr>
                <a:t>Java</a:t>
              </a:r>
              <a:r>
                <a:rPr lang="ko-KR" altLang="en-US" sz="5480" b="1" dirty="0" smtClean="0">
                  <a:latin typeface="Verdana"/>
                  <a:sym typeface="Verdana"/>
                </a:rPr>
                <a:t> </a:t>
              </a:r>
              <a:r>
                <a:rPr lang="en-US" altLang="ko-KR" sz="5480" b="1" dirty="0" smtClean="0">
                  <a:latin typeface="Verdana"/>
                  <a:sym typeface="Verdana"/>
                </a:rPr>
                <a:t>Coding Convention</a:t>
              </a:r>
            </a:p>
            <a:p>
              <a:pPr>
                <a:spcBef>
                  <a:spcPts val="0"/>
                </a:spcBef>
              </a:pPr>
              <a:endParaRPr lang="en-US" altLang="ko-KR" sz="5480" b="1" dirty="0">
                <a:latin typeface="Verdana"/>
                <a:sym typeface="Verdana"/>
              </a:endParaRPr>
            </a:p>
            <a:p>
              <a:pPr>
                <a:spcBef>
                  <a:spcPts val="0"/>
                </a:spcBef>
              </a:pPr>
              <a:endParaRPr lang="ko-KR" altLang="en-US" sz="5480" dirty="0"/>
            </a:p>
          </p:txBody>
        </p:sp>
        <p:sp>
          <p:nvSpPr>
            <p:cNvPr id="27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61996" y="7162800"/>
            <a:ext cx="22860002" cy="2895600"/>
            <a:chOff x="761998" y="5638800"/>
            <a:chExt cx="22860002" cy="2895600"/>
          </a:xfrm>
        </p:grpSpPr>
        <p:sp>
          <p:nvSpPr>
            <p:cNvPr id="29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Java Library</a:t>
              </a:r>
              <a:endParaRPr lang="ko-KR" altLang="en-US" sz="5480" dirty="0"/>
            </a:p>
          </p:txBody>
        </p:sp>
        <p:sp>
          <p:nvSpPr>
            <p:cNvPr id="30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Calendar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Math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TimeZone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String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Numeric Classes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62000" y="2971800"/>
            <a:ext cx="22860002" cy="28956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sym typeface="Verdana"/>
                </a:rPr>
                <a:t>Character Encodings</a:t>
              </a:r>
              <a:endParaRPr lang="en-US" altLang="ko-KR" sz="5480" b="1" dirty="0">
                <a:latin typeface="Verdana"/>
                <a:sym typeface="Verdana"/>
              </a:endParaRPr>
            </a:p>
            <a:p>
              <a:pPr>
                <a:spcBef>
                  <a:spcPts val="0"/>
                </a:spcBef>
              </a:pPr>
              <a:endParaRPr lang="ko-KR" altLang="en-US" sz="5480" dirty="0"/>
            </a:p>
          </p:txBody>
        </p:sp>
        <p:sp>
          <p:nvSpPr>
            <p:cNvPr id="11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2" name="Google Shape;95;p19"/>
          <p:cNvSpPr txBox="1">
            <a:spLocks/>
          </p:cNvSpPr>
          <p:nvPr/>
        </p:nvSpPr>
        <p:spPr>
          <a:xfrm>
            <a:off x="762000" y="4343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latin typeface="Verdana"/>
                <a:sym typeface="Verdana"/>
              </a:rPr>
              <a:t>Creating Object</a:t>
            </a:r>
            <a:endParaRPr lang="ko-KR" altLang="en-US" sz="5480" dirty="0"/>
          </a:p>
        </p:txBody>
      </p:sp>
      <p:sp>
        <p:nvSpPr>
          <p:cNvPr id="13" name="Google Shape;95;p19"/>
          <p:cNvSpPr txBox="1">
            <a:spLocks/>
          </p:cNvSpPr>
          <p:nvPr/>
        </p:nvSpPr>
        <p:spPr>
          <a:xfrm>
            <a:off x="761997" y="57657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latin typeface="Verdana"/>
                <a:sym typeface="Verdana"/>
              </a:rPr>
              <a:t>Calling a Method</a:t>
            </a:r>
            <a:endParaRPr lang="ko-KR" altLang="en-US" sz="5480" dirty="0"/>
          </a:p>
        </p:txBody>
      </p: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Extracting Word from String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one sentence and one word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Calculate how many input words can be made from the sentence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No need to change the font color as below, it just helps you understand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g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o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t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o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s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c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ool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by subway but it takes a very 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lo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ng time t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o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g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o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t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o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s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c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</a:t>
              </a:r>
              <a:r>
                <a:rPr lang="en-US" altLang="ko-KR" sz="4416" dirty="0">
                  <a:solidFill>
                    <a:srgbClr val="FF0000"/>
                  </a:solidFill>
                  <a:latin typeface="Verdana"/>
                  <a:ea typeface="Verdana"/>
                  <a:sym typeface="Verdana"/>
                </a:rPr>
                <a:t>ool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.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cool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Article before Consonant and Vowel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sentence including at least an article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Check if the articles before consonants and vowels are correct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Modify the article if needed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a apple.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an apple.</a:t>
              </a:r>
            </a:p>
            <a:p>
              <a:pPr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a school.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a school.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8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Numeric Class</a:t>
            </a:r>
            <a:endParaRPr sz="6600" dirty="0"/>
          </a:p>
        </p:txBody>
      </p:sp>
      <p:sp>
        <p:nvSpPr>
          <p:cNvPr id="10" name="Google Shape;95;p19"/>
          <p:cNvSpPr txBox="1">
            <a:spLocks/>
          </p:cNvSpPr>
          <p:nvPr/>
        </p:nvSpPr>
        <p:spPr>
          <a:xfrm>
            <a:off x="762000" y="1676400"/>
            <a:ext cx="22860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latin typeface="Verdana"/>
                <a:ea typeface="Verdana"/>
                <a:cs typeface="Verdana"/>
                <a:sym typeface="Verdana"/>
              </a:rPr>
              <a:t>Numeric Class</a:t>
            </a:r>
            <a:endParaRPr lang="ko-KR" altLang="en-US" sz="548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55714"/>
            <a:ext cx="12374416" cy="79360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9963" y="2655714"/>
            <a:ext cx="10303219" cy="672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Calculator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an equation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calculated result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Hint,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String.substring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(),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String.contains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 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5*7.5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37.5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32/2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16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P15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9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Java Coding Convention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Google Java Style Guide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https://google.github.io/styleguide/javaguide.html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73" y="2692500"/>
            <a:ext cx="17068803" cy="10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Character Encodings</a:t>
            </a:r>
            <a:endParaRPr sz="6600" dirty="0"/>
          </a:p>
        </p:txBody>
      </p:sp>
      <p:sp>
        <p:nvSpPr>
          <p:cNvPr id="15" name="Google Shape;99;p19"/>
          <p:cNvSpPr txBox="1"/>
          <p:nvPr/>
        </p:nvSpPr>
        <p:spPr>
          <a:xfrm>
            <a:off x="761998" y="13106400"/>
            <a:ext cx="2628900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endParaRPr lang="en-US" altLang="ko-KR" sz="2000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9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ASCII and UNICODE</a:t>
              </a:r>
              <a:endParaRPr lang="ko-KR" altLang="en-US" sz="5480" dirty="0"/>
            </a:p>
          </p:txBody>
        </p:sp>
        <p:sp>
          <p:nvSpPr>
            <p:cNvPr id="10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aphicFrame>
        <p:nvGraphicFramePr>
          <p:cNvPr id="11" name="Google Shape;106;p20"/>
          <p:cNvGraphicFramePr/>
          <p:nvPr>
            <p:extLst>
              <p:ext uri="{D42A27DB-BD31-4B8C-83A1-F6EECF244321}">
                <p14:modId xmlns:p14="http://schemas.microsoft.com/office/powerpoint/2010/main" val="130335646"/>
              </p:ext>
            </p:extLst>
          </p:nvPr>
        </p:nvGraphicFramePr>
        <p:xfrm>
          <a:off x="1390647" y="2895600"/>
          <a:ext cx="21393152" cy="7502056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35246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006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677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189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ASCII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UNICODE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8909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Comparison Between</a:t>
                      </a:r>
                      <a:r>
                        <a:rPr lang="en-US" sz="3700" baseline="0" dirty="0" smtClean="0"/>
                        <a:t> ASCII and UNICODE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A character</a:t>
                      </a:r>
                      <a:r>
                        <a:rPr lang="en-US" sz="3700" baseline="0" dirty="0" smtClean="0"/>
                        <a:t> encoding standard for electronic communication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computing industry standard for consistent encoding,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representation, and handling of text expressed in most of the world’s writing systems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890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Stands for American Standard</a:t>
                      </a:r>
                      <a:r>
                        <a:rPr lang="en-US" sz="3700" baseline="0" dirty="0" smtClean="0"/>
                        <a:t> Code for Information Interchange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Stands for Universal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Character Set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890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Supports 128 characters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Supports a wide range of characters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1890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Uses 7 bits to represent a character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dirty="0" smtClean="0"/>
                        <a:t>Uses 8</a:t>
                      </a:r>
                      <a:r>
                        <a:rPr lang="en-US" sz="3700" b="1" baseline="0" dirty="0" smtClean="0"/>
                        <a:t>bit, 16bit or 32bit depending on the encoding type</a:t>
                      </a:r>
                      <a:endParaRPr sz="3700" b="1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890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38787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Requires</a:t>
                      </a:r>
                      <a:r>
                        <a:rPr lang="en-US" sz="3700" baseline="0" dirty="0" smtClean="0"/>
                        <a:t> less space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  <a:tabLst/>
                        <a:defRPr/>
                      </a:pPr>
                      <a:r>
                        <a:rPr lang="en-US" altLang="ko-KR" sz="3700" b="1" dirty="0" smtClean="0"/>
                        <a:t>Requires more space</a:t>
                      </a: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89776">
                <a:tc gridSpan="3">
                  <a:txBody>
                    <a:bodyPr/>
                    <a:lstStyle/>
                    <a:p>
                      <a:pPr lvl="0" algn="ctr">
                        <a:buClr>
                          <a:srgbClr val="838787"/>
                        </a:buClr>
                        <a:buSzPts val="4637"/>
                      </a:pPr>
                      <a:r>
                        <a:rPr lang="en-US" altLang="ko-KR" sz="1400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sym typeface="Verdana"/>
                        </a:rPr>
                        <a:t>Source : https://medium.com/@vanvlymenpaws/ascii-vs-unicode-4174def5c09d#:~:text=ASCII%20has%20its%20equivalent%20in,English%2C%20Arabic%2C%20Greek%20etc.</a:t>
                      </a:r>
                      <a:endParaRPr lang="en-US" altLang="ko-KR" sz="1400" dirty="0">
                        <a:solidFill>
                          <a:srgbClr val="838787"/>
                        </a:solidFill>
                        <a:latin typeface="Verdana"/>
                        <a:ea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3700"/>
                        <a:buFont typeface="Verdana"/>
                        <a:buNone/>
                      </a:pPr>
                      <a:endParaRPr/>
                    </a:p>
                  </a:txBody>
                  <a:tcPr marL="50800" marR="50800" marT="50800" marB="5080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endParaRPr sz="3700" b="1" u="none" strike="noStrike" cap="none">
                        <a:solidFill>
                          <a:srgbClr val="C11C2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Google Shape;95;p19"/>
          <p:cNvSpPr txBox="1">
            <a:spLocks/>
          </p:cNvSpPr>
          <p:nvPr/>
        </p:nvSpPr>
        <p:spPr>
          <a:xfrm>
            <a:off x="1295400" y="12103082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Find out “UTF-8” encoding</a:t>
            </a:r>
          </a:p>
        </p:txBody>
      </p:sp>
    </p:spTree>
    <p:extLst>
      <p:ext uri="{BB962C8B-B14F-4D97-AF65-F5344CB8AC3E}">
        <p14:creationId xmlns:p14="http://schemas.microsoft.com/office/powerpoint/2010/main" val="181017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Converting Character to ASCII Code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ASCII code converted numbers and alphabets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Hint, the sample code below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029200"/>
            <a:ext cx="11475428" cy="31357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720" y="8915400"/>
            <a:ext cx="11475428" cy="28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Converting Characters to Opposite Case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string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converted characters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 am a boy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AM A BOY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Split Korean Characters into “First”, “Neutral” and “Final” Characters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string in Korean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split characters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Hint, Unicode and Eclipse configuration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P3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7924800"/>
            <a:ext cx="12954002" cy="37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9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Creating Object</a:t>
            </a:r>
            <a:endParaRPr sz="6600" dirty="0"/>
          </a:p>
        </p:txBody>
      </p:sp>
      <p:sp>
        <p:nvSpPr>
          <p:cNvPr id="15" name="Google Shape;99;p19"/>
          <p:cNvSpPr txBox="1"/>
          <p:nvPr/>
        </p:nvSpPr>
        <p:spPr>
          <a:xfrm>
            <a:off x="761998" y="13106400"/>
            <a:ext cx="2628900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endParaRPr lang="en-US" altLang="ko-KR" sz="2000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3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General Way to Create an Object</a:t>
              </a:r>
              <a:endParaRPr lang="ko-KR" altLang="en-US" sz="5480" dirty="0"/>
            </a:p>
          </p:txBody>
        </p:sp>
        <p:sp>
          <p:nvSpPr>
            <p:cNvPr id="16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Using new keyword is the most common and general way to create an object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ClassName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objectName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= new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ClassName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();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Computer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computer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= new Computer();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Internet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internet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= new Internet();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Phone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phone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= new Phone();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7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Calling a Method</a:t>
            </a:r>
            <a:endParaRPr sz="6600" dirty="0"/>
          </a:p>
        </p:txBody>
      </p:sp>
      <p:sp>
        <p:nvSpPr>
          <p:cNvPr id="15" name="Google Shape;99;p19"/>
          <p:cNvSpPr txBox="1"/>
          <p:nvPr/>
        </p:nvSpPr>
        <p:spPr>
          <a:xfrm>
            <a:off x="761998" y="13106400"/>
            <a:ext cx="2628900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endParaRPr lang="en-US" altLang="ko-KR" sz="2000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3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sym typeface="Verdana"/>
                </a:rPr>
                <a:t>Calling a Method from the Object</a:t>
              </a:r>
              <a:endParaRPr lang="ko-KR" altLang="en-US" sz="5480" dirty="0"/>
            </a:p>
          </p:txBody>
        </p:sp>
        <p:sp>
          <p:nvSpPr>
            <p:cNvPr id="16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ObjectName.MethodName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789025"/>
            <a:ext cx="15011400" cy="51321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9663978"/>
            <a:ext cx="11982398" cy="3125843"/>
          </a:xfrm>
          <a:prstGeom prst="rect">
            <a:avLst/>
          </a:prstGeom>
        </p:spPr>
      </p:pic>
      <p:sp>
        <p:nvSpPr>
          <p:cNvPr id="17" name="Google Shape;147;p24"/>
          <p:cNvSpPr/>
          <p:nvPr/>
        </p:nvSpPr>
        <p:spPr>
          <a:xfrm>
            <a:off x="12212780" y="6400800"/>
            <a:ext cx="4627420" cy="1143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448800" y="3822030"/>
            <a:ext cx="5486400" cy="4989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13632</TotalTime>
  <Words>732</Words>
  <Application>Microsoft Office PowerPoint</Application>
  <PresentationFormat>사용자 지정</PresentationFormat>
  <Paragraphs>237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Verdana</vt:lpstr>
      <vt:lpstr>Avenir</vt:lpstr>
      <vt:lpstr>Helvetica Neue</vt:lpstr>
      <vt:lpstr>Arial</vt:lpstr>
      <vt:lpstr>맑은 고딕</vt:lpstr>
      <vt:lpstr>New_Template7</vt:lpstr>
      <vt:lpstr>기본 프로그래밍 03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336</cp:revision>
  <dcterms:modified xsi:type="dcterms:W3CDTF">2022-03-04T01:19:55Z</dcterms:modified>
</cp:coreProperties>
</file>