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0"/>
  </p:notesMasterIdLst>
  <p:sldIdLst>
    <p:sldId id="256" r:id="rId2"/>
    <p:sldId id="309" r:id="rId3"/>
    <p:sldId id="269" r:id="rId4"/>
    <p:sldId id="270" r:id="rId5"/>
    <p:sldId id="272" r:id="rId6"/>
    <p:sldId id="273" r:id="rId7"/>
    <p:sldId id="277" r:id="rId8"/>
    <p:sldId id="274" r:id="rId9"/>
    <p:sldId id="278" r:id="rId10"/>
    <p:sldId id="279" r:id="rId11"/>
    <p:sldId id="280" r:id="rId12"/>
    <p:sldId id="283" r:id="rId13"/>
    <p:sldId id="284" r:id="rId14"/>
    <p:sldId id="285" r:id="rId15"/>
    <p:sldId id="286" r:id="rId16"/>
    <p:sldId id="288" r:id="rId17"/>
    <p:sldId id="287" r:id="rId18"/>
    <p:sldId id="289" r:id="rId19"/>
    <p:sldId id="290" r:id="rId20"/>
    <p:sldId id="291" r:id="rId21"/>
    <p:sldId id="292" r:id="rId22"/>
    <p:sldId id="304" r:id="rId23"/>
    <p:sldId id="305" r:id="rId24"/>
    <p:sldId id="308" r:id="rId25"/>
    <p:sldId id="311" r:id="rId26"/>
    <p:sldId id="310" r:id="rId27"/>
    <p:sldId id="312" r:id="rId28"/>
    <p:sldId id="313" r:id="rId29"/>
  </p:sldIdLst>
  <p:sldSz cx="24384000" cy="13716000"/>
  <p:notesSz cx="6858000" cy="9144000"/>
  <p:embeddedFontLst>
    <p:embeddedFont>
      <p:font typeface="Helvetica Neue" panose="020B060402020202020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3" autoAdjust="0"/>
    <p:restoredTop sz="94660"/>
  </p:normalViewPr>
  <p:slideViewPr>
    <p:cSldViewPr>
      <p:cViewPr varScale="1">
        <p:scale>
          <a:sx n="57" d="100"/>
          <a:sy n="57" d="100"/>
        </p:scale>
        <p:origin x="108" y="7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9279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104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350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621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100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589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294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106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8717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6975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563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8301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4842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267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8438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976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4516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3212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87612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61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19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29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6109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8631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721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7283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28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01</a:t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988" y="4204881"/>
            <a:ext cx="9829800" cy="9344839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Preparation of Development Environment(Cont’d)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Install JDK(Java Development Kit)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) After the installation, 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the environment variables should include the path for Java 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9" name="Google Shape;147;p24"/>
          <p:cNvSpPr/>
          <p:nvPr/>
        </p:nvSpPr>
        <p:spPr>
          <a:xfrm>
            <a:off x="12025472" y="5105400"/>
            <a:ext cx="7100727" cy="5486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34;p23"/>
          <p:cNvSpPr/>
          <p:nvPr/>
        </p:nvSpPr>
        <p:spPr>
          <a:xfrm>
            <a:off x="390331" y="7280427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Path for Java installed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1" name="Google Shape;135;p23"/>
          <p:cNvCxnSpPr/>
          <p:nvPr/>
        </p:nvCxnSpPr>
        <p:spPr>
          <a:xfrm flipV="1">
            <a:off x="7183155" y="5356682"/>
            <a:ext cx="4851648" cy="249191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703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411" y="5647743"/>
            <a:ext cx="17581174" cy="747236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Install IDE(Integrated Development Environment)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software application that provides facilities for software development.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1) Visit www.eclipse.org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2) Download the file and install it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Source </a:t>
            </a:r>
            <a:r>
              <a:rPr lang="en-US" altLang="ko-KR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: </a:t>
            </a:r>
            <a:r>
              <a:rPr lang="en-US" altLang="ko-KR" sz="20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www.eclipse.org</a:t>
            </a:r>
            <a:endParaRPr lang="en-US" altLang="ko-KR" sz="2000" dirty="0">
              <a:solidFill>
                <a:schemeClr val="tx1">
                  <a:lumMod val="10000"/>
                  <a:lumOff val="90000"/>
                </a:schemeClr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9" name="Google Shape;147;p24"/>
          <p:cNvSpPr/>
          <p:nvPr/>
        </p:nvSpPr>
        <p:spPr>
          <a:xfrm>
            <a:off x="17983200" y="6195013"/>
            <a:ext cx="2999385" cy="10820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34;p23"/>
          <p:cNvSpPr/>
          <p:nvPr/>
        </p:nvSpPr>
        <p:spPr>
          <a:xfrm>
            <a:off x="-107514" y="7730542"/>
            <a:ext cx="35260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Click on it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1" name="Google Shape;135;p23"/>
          <p:cNvCxnSpPr>
            <a:endCxn id="9" idx="1"/>
          </p:cNvCxnSpPr>
          <p:nvPr/>
        </p:nvCxnSpPr>
        <p:spPr>
          <a:xfrm flipV="1">
            <a:off x="3200400" y="6736034"/>
            <a:ext cx="14782800" cy="154688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Preparation of Development Environment(Cont’d)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35217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Create a Java Project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1) New &gt; Other &gt; Java Project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2) Input a Project Name &gt; Next &gt; Finish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Beginning of Programming(Cont’d)</a:t>
            </a:r>
            <a:endParaRPr sz="66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85" y="4803481"/>
            <a:ext cx="6334822" cy="611167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103" y="4818721"/>
            <a:ext cx="8005065" cy="611167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3160" y="4800600"/>
            <a:ext cx="8008839" cy="6114559"/>
          </a:xfrm>
          <a:prstGeom prst="rect">
            <a:avLst/>
          </a:prstGeom>
        </p:spPr>
      </p:pic>
      <p:sp>
        <p:nvSpPr>
          <p:cNvPr id="21" name="Google Shape;147;p24"/>
          <p:cNvSpPr/>
          <p:nvPr/>
        </p:nvSpPr>
        <p:spPr>
          <a:xfrm>
            <a:off x="1211503" y="7165680"/>
            <a:ext cx="18288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Google Shape;147;p24"/>
          <p:cNvSpPr/>
          <p:nvPr/>
        </p:nvSpPr>
        <p:spPr>
          <a:xfrm>
            <a:off x="7380499" y="5575301"/>
            <a:ext cx="536604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147;p24"/>
          <p:cNvSpPr/>
          <p:nvPr/>
        </p:nvSpPr>
        <p:spPr>
          <a:xfrm>
            <a:off x="15708963" y="6107108"/>
            <a:ext cx="2037939" cy="7537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632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Create a Java Main Class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1) New &gt; Other &gt; Class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2) Input a Class Name &gt; Check “public static void main” &gt; Finish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Beginning of Programming(Cont’d)</a:t>
            </a:r>
            <a:endParaRPr sz="6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962400"/>
            <a:ext cx="7924800" cy="9452833"/>
          </a:xfrm>
          <a:prstGeom prst="rect">
            <a:avLst/>
          </a:prstGeom>
        </p:spPr>
      </p:pic>
      <p:sp>
        <p:nvSpPr>
          <p:cNvPr id="21" name="Google Shape;147;p24"/>
          <p:cNvSpPr/>
          <p:nvPr/>
        </p:nvSpPr>
        <p:spPr>
          <a:xfrm>
            <a:off x="3352800" y="7239000"/>
            <a:ext cx="18288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7;p24"/>
          <p:cNvSpPr/>
          <p:nvPr/>
        </p:nvSpPr>
        <p:spPr>
          <a:xfrm>
            <a:off x="3276600" y="10174716"/>
            <a:ext cx="35052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3962399"/>
            <a:ext cx="12381304" cy="94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Print “Hello World!”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1) Add a line, “</a:t>
              </a:r>
              <a:r>
                <a:rPr lang="en-US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System.out.println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(“Hello World!”);”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2) Run &gt; Run As &gt; Java Application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Beginning of Programming</a:t>
            </a:r>
            <a:endParaRPr sz="6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962400"/>
            <a:ext cx="15660266" cy="9565939"/>
          </a:xfrm>
          <a:prstGeom prst="rect">
            <a:avLst/>
          </a:prstGeom>
        </p:spPr>
      </p:pic>
      <p:sp>
        <p:nvSpPr>
          <p:cNvPr id="21" name="Google Shape;147;p24"/>
          <p:cNvSpPr/>
          <p:nvPr/>
        </p:nvSpPr>
        <p:spPr>
          <a:xfrm>
            <a:off x="8991600" y="6400800"/>
            <a:ext cx="34290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47;p24"/>
          <p:cNvSpPr/>
          <p:nvPr/>
        </p:nvSpPr>
        <p:spPr>
          <a:xfrm>
            <a:off x="8001000" y="10972800"/>
            <a:ext cx="4648200" cy="1371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08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Print “Hello World!”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1) Project name that you entered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3) Class name you entered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5) Entry function </a:t>
              </a:r>
              <a:r>
                <a:rPr lang="en-US" sz="4416" dirty="0" smtClean="0">
                  <a:solidFill>
                    <a:srgbClr val="838787"/>
                  </a:solidFill>
                  <a:latin typeface="바탕" panose="02030600000101010101" pitchFamily="18" charset="-127"/>
                  <a:ea typeface="바탕" panose="02030600000101010101" pitchFamily="18" charset="-127"/>
                  <a:sym typeface="Verdana"/>
                </a:rPr>
                <a:t>→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public static void main()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6) Single line comment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7) Call for function to print strings on the screen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8, 10) Brackets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Review Source Code(Cont’d)</a:t>
            </a:r>
            <a:endParaRPr sz="6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6781800"/>
            <a:ext cx="1512749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1) Package Name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“package” is a reserved word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semicolon is needed at the end of a program line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Review Source Code(Cont’d)</a:t>
            </a:r>
            <a:endParaRPr sz="6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768243"/>
            <a:ext cx="12550806" cy="7431861"/>
          </a:xfrm>
          <a:prstGeom prst="rect">
            <a:avLst/>
          </a:prstGeom>
        </p:spPr>
      </p:pic>
      <p:sp>
        <p:nvSpPr>
          <p:cNvPr id="8" name="Google Shape;147;p24"/>
          <p:cNvSpPr/>
          <p:nvPr/>
        </p:nvSpPr>
        <p:spPr>
          <a:xfrm>
            <a:off x="3810000" y="5647743"/>
            <a:ext cx="2057400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147;p24"/>
          <p:cNvSpPr/>
          <p:nvPr/>
        </p:nvSpPr>
        <p:spPr>
          <a:xfrm>
            <a:off x="6912006" y="4818586"/>
            <a:ext cx="2057400" cy="8291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95;p19"/>
          <p:cNvSpPr txBox="1">
            <a:spLocks/>
          </p:cNvSpPr>
          <p:nvPr/>
        </p:nvSpPr>
        <p:spPr>
          <a:xfrm>
            <a:off x="731872" y="11446690"/>
            <a:ext cx="22833564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Q8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Search for Java reserved words and List them up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P1 : Change the package name and run it again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P2 : Remove the semicolon and run it again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490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3) Class Name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“public” is a controlling access modifier (cf. default, private, protected)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“Main” is the class name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Review Source Code(Cont’d)</a:t>
            </a:r>
            <a:endParaRPr sz="6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885845"/>
            <a:ext cx="11811000" cy="6993791"/>
          </a:xfrm>
          <a:prstGeom prst="rect">
            <a:avLst/>
          </a:prstGeom>
        </p:spPr>
      </p:pic>
      <p:sp>
        <p:nvSpPr>
          <p:cNvPr id="8" name="Google Shape;147;p24"/>
          <p:cNvSpPr/>
          <p:nvPr/>
        </p:nvSpPr>
        <p:spPr>
          <a:xfrm>
            <a:off x="4876800" y="5792200"/>
            <a:ext cx="2057400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147;p24"/>
          <p:cNvSpPr/>
          <p:nvPr/>
        </p:nvSpPr>
        <p:spPr>
          <a:xfrm>
            <a:off x="7772399" y="5267843"/>
            <a:ext cx="2057400" cy="8291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95;p19"/>
          <p:cNvSpPr txBox="1">
            <a:spLocks/>
          </p:cNvSpPr>
          <p:nvPr/>
        </p:nvSpPr>
        <p:spPr>
          <a:xfrm>
            <a:off x="726556" y="10879636"/>
            <a:ext cx="22833564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Q9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Search for Java access modifiers and List them up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P3 : Remove the bracket and run it again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Q10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Where’s closed bracket to the line #3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P4 : Change the class name and run it again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493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250236"/>
            <a:ext cx="15127490" cy="66294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5) Function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“static” is a variable belonging to the class and initialized only once (cf. final)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“main” is the name of the entry function.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Review Source Code(Cont’d)</a:t>
            </a:r>
            <a:endParaRPr sz="6600" dirty="0"/>
          </a:p>
        </p:txBody>
      </p:sp>
      <p:sp>
        <p:nvSpPr>
          <p:cNvPr id="9" name="Google Shape;147;p24"/>
          <p:cNvSpPr/>
          <p:nvPr/>
        </p:nvSpPr>
        <p:spPr>
          <a:xfrm>
            <a:off x="5715000" y="6896660"/>
            <a:ext cx="13030200" cy="8291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95;p19"/>
          <p:cNvSpPr txBox="1">
            <a:spLocks/>
          </p:cNvSpPr>
          <p:nvPr/>
        </p:nvSpPr>
        <p:spPr>
          <a:xfrm>
            <a:off x="813318" y="11322438"/>
            <a:ext cx="22833564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Q11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Search for Java attributes and List them up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P5 : Remove the bracket and run it again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Q12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ko-KR" sz="5480" b="1" dirty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: Where’s closed bracket to the line 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#5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200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6) Comment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Used to explain Java code and make it more readable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Review Source Code(Cont’d)</a:t>
            </a:r>
            <a:endParaRPr sz="6600" dirty="0"/>
          </a:p>
        </p:txBody>
      </p:sp>
      <p:sp>
        <p:nvSpPr>
          <p:cNvPr id="10" name="Google Shape;95;p19"/>
          <p:cNvSpPr txBox="1">
            <a:spLocks/>
          </p:cNvSpPr>
          <p:nvPr/>
        </p:nvSpPr>
        <p:spPr>
          <a:xfrm>
            <a:off x="815016" y="11058732"/>
            <a:ext cx="22833564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P6 : Practice and Get used to the comments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768243"/>
            <a:ext cx="17021646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smtClean="0"/>
              <a:t>Schedule</a:t>
            </a:r>
            <a:endParaRPr sz="66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88858"/>
              </p:ext>
            </p:extLst>
          </p:nvPr>
        </p:nvGraphicFramePr>
        <p:xfrm>
          <a:off x="762000" y="1905000"/>
          <a:ext cx="22707600" cy="7279386"/>
        </p:xfrm>
        <a:graphic>
          <a:graphicData uri="http://schemas.openxmlformats.org/drawingml/2006/table">
            <a:tbl>
              <a:tblPr firstRow="1" bandRow="1">
                <a:tableStyleId>{EF01A4FF-A8A7-45C3-A3F9-7A65587B7FE2}</a:tableStyleId>
              </a:tblPr>
              <a:tblGrid>
                <a:gridCol w="1676400"/>
                <a:gridCol w="5867400"/>
                <a:gridCol w="1600200"/>
                <a:gridCol w="5791200"/>
                <a:gridCol w="1676400"/>
                <a:gridCol w="6096000"/>
              </a:tblGrid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Day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Content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Day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Content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Day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Content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1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Environmental Settings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6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11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2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7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12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3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8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13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Review/Assignment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4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9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Review/Assignment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14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Review/Mini Project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5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Review/Assignment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10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15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Review/Mini Project</a:t>
                      </a: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Google Shape;99;p19"/>
          <p:cNvSpPr txBox="1"/>
          <p:nvPr/>
        </p:nvSpPr>
        <p:spPr>
          <a:xfrm>
            <a:off x="762000" y="9753600"/>
            <a:ext cx="22860001" cy="222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4200" marR="0" lvl="0" indent="-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637"/>
              <a:buFont typeface="Avenir"/>
              <a:buChar char="▸"/>
            </a:pP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Must do two of assignments everyday</a:t>
            </a:r>
          </a:p>
          <a:p>
            <a:pPr marL="584200" marR="0" lvl="0" indent="-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637"/>
              <a:buFont typeface="Avenir"/>
              <a:buChar char="▸"/>
            </a:pPr>
            <a:endParaRPr lang="en-US" altLang="ko-KR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584200" marR="0" lvl="0" indent="-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637"/>
              <a:buFont typeface="Avenir"/>
              <a:buChar char="▸"/>
            </a:pP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Due time for the 1</a:t>
            </a:r>
            <a:r>
              <a:rPr lang="en-US" altLang="ko-KR" sz="4416" baseline="30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st</a:t>
            </a: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assignment : 6pm on the same </a:t>
            </a: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day(NAS)</a:t>
            </a:r>
            <a:endParaRPr lang="en-US" altLang="ko-KR" sz="4416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584200" marR="0" lvl="0" indent="-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637"/>
              <a:buFont typeface="Avenir"/>
              <a:buChar char="▸"/>
            </a:pPr>
            <a:endParaRPr lang="en-US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584200" marR="0" lvl="0" indent="-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637"/>
              <a:buFont typeface="Avenir"/>
              <a:buChar char="▸"/>
            </a:pPr>
            <a:r>
              <a: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Due time for the 2</a:t>
            </a:r>
            <a:r>
              <a:rPr lang="en-US" sz="4416" baseline="30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nd</a:t>
            </a:r>
            <a:r>
              <a: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assignment : 9am the next </a:t>
            </a:r>
            <a:r>
              <a:rPr lang="en-US" sz="4416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day(Google Classroom)</a:t>
            </a:r>
            <a:endParaRPr lang="en-US" dirty="0">
              <a:ea typeface="Verdana"/>
            </a:endParaRPr>
          </a:p>
          <a:p>
            <a:pPr marL="584200" marR="0" lvl="0" indent="-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637"/>
              <a:buFont typeface="Avenir"/>
              <a:buChar char="▸"/>
            </a:pPr>
            <a:endParaRPr lang="en-US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720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7) Print Strings on the Screen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Strings are surrounded by the double quotes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Review Source Code</a:t>
            </a:r>
            <a:endParaRPr sz="6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381336"/>
            <a:ext cx="15127490" cy="6629400"/>
          </a:xfrm>
          <a:prstGeom prst="rect">
            <a:avLst/>
          </a:prstGeom>
        </p:spPr>
      </p:pic>
      <p:sp>
        <p:nvSpPr>
          <p:cNvPr id="7" name="Google Shape;147;p24"/>
          <p:cNvSpPr/>
          <p:nvPr/>
        </p:nvSpPr>
        <p:spPr>
          <a:xfrm>
            <a:off x="6858000" y="7496136"/>
            <a:ext cx="11430000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95;p19"/>
          <p:cNvSpPr txBox="1">
            <a:spLocks/>
          </p:cNvSpPr>
          <p:nvPr/>
        </p:nvSpPr>
        <p:spPr>
          <a:xfrm>
            <a:off x="788435" y="10396182"/>
            <a:ext cx="22833564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P7 </a:t>
            </a:r>
            <a:r>
              <a:rPr lang="en-US" altLang="ko-KR" sz="5480" b="1" dirty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: Print “Hello World!” three times 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in one line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P8 : Print “Hello World!” three times in three lines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868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Print N times table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Choose N and print the multiplication table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Attach the source code and the console window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P9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6019800"/>
            <a:ext cx="14332671" cy="574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Escape Character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character which is used to signal an alternative interpretation of a series of characters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9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228600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Escape Character</a:t>
            </a:r>
            <a:endParaRPr sz="6600" dirty="0"/>
          </a:p>
        </p:txBody>
      </p:sp>
      <p:graphicFrame>
        <p:nvGraphicFramePr>
          <p:cNvPr id="17" name="Google Shape;106;p20"/>
          <p:cNvGraphicFramePr/>
          <p:nvPr>
            <p:extLst>
              <p:ext uri="{D42A27DB-BD31-4B8C-83A1-F6EECF244321}">
                <p14:modId xmlns:p14="http://schemas.microsoft.com/office/powerpoint/2010/main" val="467521928"/>
              </p:ext>
            </p:extLst>
          </p:nvPr>
        </p:nvGraphicFramePr>
        <p:xfrm>
          <a:off x="1524000" y="4267200"/>
          <a:ext cx="20878800" cy="7848601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6956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220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023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Escape Sequence</a:t>
                      </a:r>
                      <a:endParaRPr sz="3700" dirty="0"/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\t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</a:t>
                      </a:r>
                      <a:r>
                        <a:rPr lang="en-US" sz="3700" u="none" strike="noStrike" cap="none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a tab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\b</a:t>
                      </a:r>
                      <a:endParaRPr sz="3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 a backspace</a:t>
                      </a:r>
                      <a:endParaRPr sz="3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\n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 a newline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\r</a:t>
                      </a:r>
                      <a:endParaRPr sz="3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</a:t>
                      </a:r>
                      <a:r>
                        <a:rPr lang="en-US" sz="3700" u="none" strike="noStrike" cap="non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a carriage return</a:t>
                      </a:r>
                      <a:endParaRPr sz="3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\f</a:t>
                      </a:r>
                      <a:endParaRPr sz="3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 a </a:t>
                      </a:r>
                      <a:r>
                        <a:rPr lang="en-US" sz="3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formfeed</a:t>
                      </a:r>
                      <a:endParaRPr sz="3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\’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 a single quote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\”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 a double quote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\\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 a backslash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8424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: https://docs.oracle.com/javase/tutorial/java/data/characters.html</a:t>
                      </a:r>
                      <a:endParaRPr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endParaRPr sz="3700" b="1" u="none" strike="noStrike" cap="none">
                        <a:solidFill>
                          <a:srgbClr val="C11C2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1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the function, “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System.out.print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()” </a:t>
              </a: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only once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And print the 5 lines of words as below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P10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5867400"/>
            <a:ext cx="1634542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the function, “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System.out.print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()” within 7 times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And print </a:t>
              </a: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calendar as below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P11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9" y="4909555"/>
            <a:ext cx="17939561" cy="74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Online Java Compiler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There are many Java compilers on the web</a:t>
              </a:r>
            </a:p>
          </p:txBody>
        </p:sp>
      </p:grpSp>
      <p:sp>
        <p:nvSpPr>
          <p:cNvPr id="9" name="Google Shape;94;p19"/>
          <p:cNvSpPr txBox="1">
            <a:spLocks noGrp="1"/>
          </p:cNvSpPr>
          <p:nvPr>
            <p:ph type="body" idx="1"/>
          </p:nvPr>
        </p:nvSpPr>
        <p:spPr>
          <a:xfrm>
            <a:off x="649764" y="228600"/>
            <a:ext cx="22134036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>
              <a:buSzPts val="6000"/>
            </a:pPr>
            <a:r>
              <a:rPr lang="en-US" altLang="ko-KR" sz="6600" dirty="0" smtClean="0"/>
              <a:t>Development Environment on the Web(Cont’d</a:t>
            </a:r>
            <a:r>
              <a:rPr lang="en-US" altLang="ko-KR" sz="6600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3392323"/>
            <a:ext cx="7315200" cy="989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One Example for Online Java Compilers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https://www.programiz.com/java-programming/online-compiler/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9" name="Google Shape;94;p19"/>
          <p:cNvSpPr txBox="1">
            <a:spLocks noGrp="1"/>
          </p:cNvSpPr>
          <p:nvPr>
            <p:ph type="body" idx="1"/>
          </p:nvPr>
        </p:nvSpPr>
        <p:spPr>
          <a:xfrm>
            <a:off x="685800" y="228600"/>
            <a:ext cx="22134036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>
              <a:buSzPts val="6000"/>
            </a:pPr>
            <a:r>
              <a:rPr lang="en-US" altLang="ko-KR" sz="6600" dirty="0" smtClean="0"/>
              <a:t>Development Environment on the Web</a:t>
            </a:r>
            <a:endParaRPr lang="en-US" altLang="ko-KR" sz="6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613" y="3284316"/>
            <a:ext cx="7699576" cy="104316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00" y="3361843"/>
            <a:ext cx="7848600" cy="10369590"/>
          </a:xfrm>
          <a:prstGeom prst="rect">
            <a:avLst/>
          </a:prstGeom>
        </p:spPr>
      </p:pic>
      <p:sp>
        <p:nvSpPr>
          <p:cNvPr id="10" name="Google Shape;147;p24"/>
          <p:cNvSpPr/>
          <p:nvPr/>
        </p:nvSpPr>
        <p:spPr>
          <a:xfrm>
            <a:off x="8421789" y="12573000"/>
            <a:ext cx="2057400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47;p24"/>
          <p:cNvSpPr/>
          <p:nvPr/>
        </p:nvSpPr>
        <p:spPr>
          <a:xfrm>
            <a:off x="11163298" y="4572000"/>
            <a:ext cx="4229102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261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Input Function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 order to use the functions of “Scanner”, the related source code should be imported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function is depending on the variable data type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52" y="5843588"/>
            <a:ext cx="10652312" cy="7467600"/>
          </a:xfrm>
          <a:prstGeom prst="rect">
            <a:avLst/>
          </a:prstGeom>
        </p:spPr>
      </p:pic>
      <p:sp>
        <p:nvSpPr>
          <p:cNvPr id="9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228600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Input function</a:t>
            </a:r>
            <a:endParaRPr sz="6600" dirty="0"/>
          </a:p>
        </p:txBody>
      </p:sp>
      <p:sp>
        <p:nvSpPr>
          <p:cNvPr id="10" name="Google Shape;147;p24"/>
          <p:cNvSpPr/>
          <p:nvPr/>
        </p:nvSpPr>
        <p:spPr>
          <a:xfrm>
            <a:off x="2091252" y="5894470"/>
            <a:ext cx="5257800" cy="6641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7;p24"/>
          <p:cNvSpPr/>
          <p:nvPr/>
        </p:nvSpPr>
        <p:spPr>
          <a:xfrm>
            <a:off x="3310452" y="7793782"/>
            <a:ext cx="8305800" cy="6641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47;p24"/>
          <p:cNvSpPr/>
          <p:nvPr/>
        </p:nvSpPr>
        <p:spPr>
          <a:xfrm>
            <a:off x="3539052" y="11482388"/>
            <a:ext cx="5257800" cy="6641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Google Shape;147;p24"/>
          <p:cNvSpPr/>
          <p:nvPr/>
        </p:nvSpPr>
        <p:spPr>
          <a:xfrm>
            <a:off x="3511715" y="9978082"/>
            <a:ext cx="5257800" cy="6641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8700" y="7086600"/>
            <a:ext cx="11197151" cy="505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 respectively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screen shows the plus calculation process and the result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smtClean="0">
                <a:solidFill>
                  <a:srgbClr val="FFC000"/>
                </a:solidFill>
              </a:rPr>
              <a:t>P12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358" y="6248400"/>
            <a:ext cx="1535974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Objective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What is Programming?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Procedural Programming(PP) vs Object-Oriented Programming(OOP)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Features of Java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62000" y="4953000"/>
            <a:ext cx="22860002" cy="2895600"/>
            <a:chOff x="761998" y="5638800"/>
            <a:chExt cx="22860002" cy="2895600"/>
          </a:xfrm>
        </p:grpSpPr>
        <p:sp>
          <p:nvSpPr>
            <p:cNvPr id="9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Development Environment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Set up the development environment with JDK and Eclipse(IDE) on PC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“Hello World” and Try some basic functions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Write comments on source code</a:t>
              </a:r>
              <a:b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</a:b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Try compiling Java source code on the web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6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What is Programming?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Computer Programming(=Coding)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process of designing and building an executable computer program to accomplish a specific computing result or to perform a specific task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https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://</a:t>
            </a: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en.wikipedia.org/wiki/Computer_programming</a:t>
            </a:r>
            <a:endParaRPr lang="en-US" altLang="ko-KR" sz="2000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7" name="Google Shape;95;p19"/>
          <p:cNvSpPr txBox="1">
            <a:spLocks/>
          </p:cNvSpPr>
          <p:nvPr/>
        </p:nvSpPr>
        <p:spPr>
          <a:xfrm>
            <a:off x="2590800" y="5038093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 : What is a computer program?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Q2 : What does a computer consist of, then?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Q3 : How do we communicate with computers?</a:t>
            </a: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842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32;p23"/>
          <p:cNvSpPr/>
          <p:nvPr/>
        </p:nvSpPr>
        <p:spPr>
          <a:xfrm>
            <a:off x="5029200" y="9377514"/>
            <a:ext cx="11887200" cy="3500286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1" algn="ctr">
              <a:lnSpc>
                <a:spcPct val="80000"/>
              </a:lnSpc>
              <a:buClr>
                <a:srgbClr val="FFFFFF"/>
              </a:buClr>
              <a:buSzPts val="4000"/>
            </a:pPr>
            <a:r>
              <a:rPr lang="en-US" altLang="ko-KR" sz="32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Hardware</a:t>
            </a:r>
            <a:endParaRPr lang="en-US" altLang="ko-KR" sz="3200" dirty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 smtClean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 smtClean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 smtClean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 smtClean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 smtClean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 smtClean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sz="1800"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Answers to Q1 and Q2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Computer program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collection of instruction that can be executed by a computer to perform a specific task.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https://</a:t>
            </a: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en.wikipedia.org/wiki/Computer_program /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https://www.wikilectures.eu/w/Computer_hardware_and_software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762000" y="4343400"/>
            <a:ext cx="22860002" cy="2895600"/>
            <a:chOff x="761998" y="5638800"/>
            <a:chExt cx="22860002" cy="2895600"/>
          </a:xfrm>
        </p:grpSpPr>
        <p:sp>
          <p:nvSpPr>
            <p:cNvPr id="9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Hardware(HW) and Software(SW)</a:t>
              </a:r>
              <a:endParaRPr lang="ko-KR" altLang="en-US" sz="5480" dirty="0"/>
            </a:p>
          </p:txBody>
        </p:sp>
        <p:sp>
          <p:nvSpPr>
            <p:cNvPr id="10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Every computer is composed of two basic components: hardware and software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11" name="Google Shape;129;p23"/>
          <p:cNvGrpSpPr/>
          <p:nvPr/>
        </p:nvGrpSpPr>
        <p:grpSpPr>
          <a:xfrm>
            <a:off x="5715000" y="10080677"/>
            <a:ext cx="10591800" cy="2444845"/>
            <a:chOff x="0" y="0"/>
            <a:chExt cx="14564116" cy="5391144"/>
          </a:xfrm>
        </p:grpSpPr>
        <p:sp>
          <p:nvSpPr>
            <p:cNvPr id="14" name="Google Shape;130;p23"/>
            <p:cNvSpPr/>
            <p:nvPr/>
          </p:nvSpPr>
          <p:spPr>
            <a:xfrm>
              <a:off x="5519042" y="0"/>
              <a:ext cx="3526031" cy="127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Verdana"/>
                <a:buNone/>
              </a:pPr>
              <a:r>
                <a:rPr lang="en-US" sz="1800" b="1" i="0" u="none" strike="noStrike" cap="none" dirty="0" smtClean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PROCESSOR(CPU)</a:t>
              </a:r>
              <a:endParaRPr sz="1800" dirty="0"/>
            </a:p>
          </p:txBody>
        </p:sp>
        <p:sp>
          <p:nvSpPr>
            <p:cNvPr id="15" name="Google Shape;131;p23"/>
            <p:cNvSpPr/>
            <p:nvPr/>
          </p:nvSpPr>
          <p:spPr>
            <a:xfrm>
              <a:off x="5519042" y="4121143"/>
              <a:ext cx="3526031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Verdana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STORAGE</a:t>
              </a:r>
              <a:endParaRPr sz="1800"/>
            </a:p>
          </p:txBody>
        </p:sp>
        <p:sp>
          <p:nvSpPr>
            <p:cNvPr id="16" name="Google Shape;132;p23"/>
            <p:cNvSpPr/>
            <p:nvPr/>
          </p:nvSpPr>
          <p:spPr>
            <a:xfrm>
              <a:off x="0" y="2060571"/>
              <a:ext cx="3526030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Verdana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INPUT</a:t>
              </a:r>
              <a:endParaRPr sz="1800"/>
            </a:p>
          </p:txBody>
        </p:sp>
        <p:sp>
          <p:nvSpPr>
            <p:cNvPr id="18" name="Google Shape;133;p23"/>
            <p:cNvSpPr/>
            <p:nvPr/>
          </p:nvSpPr>
          <p:spPr>
            <a:xfrm>
              <a:off x="11038085" y="2060571"/>
              <a:ext cx="3526031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Verdana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OUTPUT</a:t>
              </a:r>
              <a:endParaRPr sz="1800"/>
            </a:p>
          </p:txBody>
        </p:sp>
        <p:sp>
          <p:nvSpPr>
            <p:cNvPr id="19" name="Google Shape;134;p23"/>
            <p:cNvSpPr/>
            <p:nvPr/>
          </p:nvSpPr>
          <p:spPr>
            <a:xfrm>
              <a:off x="5519042" y="2060571"/>
              <a:ext cx="3526031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Verdana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MEMORY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1010 0001…</a:t>
              </a:r>
              <a:endParaRPr sz="1800" dirty="0"/>
            </a:p>
          </p:txBody>
        </p:sp>
        <p:cxnSp>
          <p:nvCxnSpPr>
            <p:cNvPr id="20" name="Google Shape;135;p23"/>
            <p:cNvCxnSpPr/>
            <p:nvPr/>
          </p:nvCxnSpPr>
          <p:spPr>
            <a:xfrm>
              <a:off x="3852699" y="2695571"/>
              <a:ext cx="1339675" cy="1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1" name="Google Shape;136;p23"/>
            <p:cNvCxnSpPr/>
            <p:nvPr/>
          </p:nvCxnSpPr>
          <p:spPr>
            <a:xfrm>
              <a:off x="9371742" y="2695571"/>
              <a:ext cx="1339675" cy="1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2" name="Google Shape;137;p23"/>
            <p:cNvCxnSpPr/>
            <p:nvPr/>
          </p:nvCxnSpPr>
          <p:spPr>
            <a:xfrm rot="10800000" flipH="1">
              <a:off x="7282057" y="1344573"/>
              <a:ext cx="1" cy="641426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400000"/>
              <a:headEnd type="stealth" w="med" len="med"/>
              <a:tailEnd type="stealth" w="med" len="med"/>
            </a:ln>
          </p:spPr>
        </p:cxnSp>
        <p:cxnSp>
          <p:nvCxnSpPr>
            <p:cNvPr id="23" name="Google Shape;138;p23"/>
            <p:cNvCxnSpPr/>
            <p:nvPr/>
          </p:nvCxnSpPr>
          <p:spPr>
            <a:xfrm rot="10800000" flipH="1">
              <a:off x="7282057" y="3405145"/>
              <a:ext cx="1" cy="641425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400000"/>
              <a:headEnd type="stealth" w="med" len="med"/>
              <a:tailEnd type="stealth" w="med" len="med"/>
            </a:ln>
          </p:spPr>
        </p:cxnSp>
      </p:grpSp>
      <p:sp>
        <p:nvSpPr>
          <p:cNvPr id="26" name="Google Shape;132;p23"/>
          <p:cNvSpPr/>
          <p:nvPr/>
        </p:nvSpPr>
        <p:spPr>
          <a:xfrm>
            <a:off x="5027645" y="6497585"/>
            <a:ext cx="11887200" cy="2802944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32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349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Answer to Q3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Software Category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Application : a program designed to end-users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Frameworks : a platform for developing software applications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Firmware : a program to operate a device’s hardware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endParaRPr lang="en-US" altLang="ko-KR" sz="2000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26" name="Google Shape;132;p23"/>
          <p:cNvSpPr/>
          <p:nvPr/>
        </p:nvSpPr>
        <p:spPr>
          <a:xfrm>
            <a:off x="5105400" y="10210800"/>
            <a:ext cx="11887200" cy="1401472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32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Firmware(System software)</a:t>
            </a:r>
            <a:endParaRPr sz="3200" dirty="0"/>
          </a:p>
        </p:txBody>
      </p:sp>
      <p:sp>
        <p:nvSpPr>
          <p:cNvPr id="24" name="Google Shape;132;p23"/>
          <p:cNvSpPr/>
          <p:nvPr/>
        </p:nvSpPr>
        <p:spPr>
          <a:xfrm>
            <a:off x="5105400" y="8725126"/>
            <a:ext cx="11887200" cy="1401472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32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Frameworks</a:t>
            </a:r>
            <a:endParaRPr sz="3200" dirty="0"/>
          </a:p>
        </p:txBody>
      </p:sp>
      <p:sp>
        <p:nvSpPr>
          <p:cNvPr id="27" name="Google Shape;132;p23"/>
          <p:cNvSpPr/>
          <p:nvPr/>
        </p:nvSpPr>
        <p:spPr>
          <a:xfrm>
            <a:off x="5086739" y="7239452"/>
            <a:ext cx="11887200" cy="1401472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32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Application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1807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Bitwise Operator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Bitwise Operation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Operates on a bit string, a bit array or a binary numeral at the level of its individual bits.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Source </a:t>
            </a:r>
            <a:r>
              <a:rPr lang="en-US" altLang="ko-KR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: https://en.wikipedia.org/wiki/Bitwise_operation</a:t>
            </a:r>
          </a:p>
        </p:txBody>
      </p:sp>
      <p:sp>
        <p:nvSpPr>
          <p:cNvPr id="8" name="Google Shape;95;p19"/>
          <p:cNvSpPr txBox="1">
            <a:spLocks/>
          </p:cNvSpPr>
          <p:nvPr/>
        </p:nvSpPr>
        <p:spPr>
          <a:xfrm>
            <a:off x="2590800" y="5038093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Q4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Why are bits used for computer?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Q5</a:t>
            </a:r>
            <a:r>
              <a:rPr lang="en-US" altLang="ko-KR" sz="600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What are units of measure for digital information used by computer?</a:t>
            </a:r>
          </a:p>
        </p:txBody>
      </p:sp>
    </p:spTree>
    <p:extLst>
      <p:ext uri="{BB962C8B-B14F-4D97-AF65-F5344CB8AC3E}">
        <p14:creationId xmlns:p14="http://schemas.microsoft.com/office/powerpoint/2010/main" val="15531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Programming Process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Programming Process for Java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Human composes source code 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Compiler translates code in human languages into one in </a:t>
              </a:r>
              <a:r>
                <a:rPr lang="en-US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programming lan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Source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: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www2.hawaii.edu/~takebaya/ics111/process_of_programming/process_of_programming.html#:~:text=A compiler takes the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program,to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create an executable file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8" name="Google Shape;95;p19"/>
          <p:cNvSpPr txBox="1">
            <a:spLocks/>
          </p:cNvSpPr>
          <p:nvPr/>
        </p:nvSpPr>
        <p:spPr>
          <a:xfrm>
            <a:off x="3124200" y="10117126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Q6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What is bytecode?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Q7</a:t>
            </a:r>
            <a:r>
              <a:rPr lang="en-US" altLang="ko-KR" sz="600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What’s the role of JVM(Java Virtual Machine)?</a:t>
            </a:r>
          </a:p>
        </p:txBody>
      </p:sp>
      <p:sp>
        <p:nvSpPr>
          <p:cNvPr id="9" name="Google Shape;132;p23"/>
          <p:cNvSpPr/>
          <p:nvPr/>
        </p:nvSpPr>
        <p:spPr>
          <a:xfrm>
            <a:off x="8839201" y="4467805"/>
            <a:ext cx="3526030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Compiler</a:t>
            </a:r>
            <a:endParaRPr dirty="0"/>
          </a:p>
        </p:txBody>
      </p:sp>
      <p:sp>
        <p:nvSpPr>
          <p:cNvPr id="10" name="Google Shape;133;p23"/>
          <p:cNvSpPr/>
          <p:nvPr/>
        </p:nvSpPr>
        <p:spPr>
          <a:xfrm>
            <a:off x="13207544" y="8294166"/>
            <a:ext cx="3526031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Interpreter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Verdana"/>
                <a:ea typeface="Verdana"/>
                <a:sym typeface="Verdana"/>
              </a:rPr>
              <a:t>(Mac OS)</a:t>
            </a:r>
            <a:endParaRPr dirty="0"/>
          </a:p>
        </p:txBody>
      </p:sp>
      <p:sp>
        <p:nvSpPr>
          <p:cNvPr id="11" name="Google Shape;134;p23"/>
          <p:cNvSpPr/>
          <p:nvPr/>
        </p:nvSpPr>
        <p:spPr>
          <a:xfrm>
            <a:off x="8839200" y="6327222"/>
            <a:ext cx="35260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bytecode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4" name="Google Shape;135;p23"/>
          <p:cNvCxnSpPr/>
          <p:nvPr/>
        </p:nvCxnSpPr>
        <p:spPr>
          <a:xfrm>
            <a:off x="10523826" y="5668988"/>
            <a:ext cx="1" cy="67759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5" name="Google Shape;136;p23"/>
          <p:cNvCxnSpPr>
            <a:endCxn id="9" idx="1"/>
          </p:cNvCxnSpPr>
          <p:nvPr/>
        </p:nvCxnSpPr>
        <p:spPr>
          <a:xfrm flipV="1">
            <a:off x="6233871" y="5102806"/>
            <a:ext cx="2605330" cy="120507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0" name="Google Shape;134;p23"/>
          <p:cNvSpPr/>
          <p:nvPr/>
        </p:nvSpPr>
        <p:spPr>
          <a:xfrm>
            <a:off x="8839200" y="8297959"/>
            <a:ext cx="3526031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Verdana"/>
                <a:ea typeface="Verdana"/>
                <a:sym typeface="Verdana"/>
              </a:rPr>
              <a:t>Interpreter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Verdana"/>
                <a:ea typeface="Verdana"/>
                <a:sym typeface="Verdana"/>
              </a:rPr>
              <a:t>(Windows)</a:t>
            </a:r>
            <a:endParaRPr dirty="0"/>
          </a:p>
        </p:txBody>
      </p:sp>
      <p:cxnSp>
        <p:nvCxnSpPr>
          <p:cNvPr id="21" name="Google Shape;135;p23"/>
          <p:cNvCxnSpPr/>
          <p:nvPr/>
        </p:nvCxnSpPr>
        <p:spPr>
          <a:xfrm>
            <a:off x="10523826" y="7315200"/>
            <a:ext cx="1" cy="100212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2" name="Google Shape;134;p23"/>
          <p:cNvSpPr/>
          <p:nvPr/>
        </p:nvSpPr>
        <p:spPr>
          <a:xfrm>
            <a:off x="4470856" y="8271411"/>
            <a:ext cx="3526031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Verdana"/>
                <a:ea typeface="Verdana"/>
                <a:sym typeface="Verdana"/>
              </a:rPr>
              <a:t>Interpreter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Verdana"/>
                <a:ea typeface="Verdana"/>
                <a:sym typeface="Verdana"/>
              </a:rPr>
              <a:t>(Linux)</a:t>
            </a:r>
            <a:endParaRPr dirty="0"/>
          </a:p>
        </p:txBody>
      </p:sp>
      <p:sp>
        <p:nvSpPr>
          <p:cNvPr id="23" name="Google Shape;134;p23"/>
          <p:cNvSpPr/>
          <p:nvPr/>
        </p:nvSpPr>
        <p:spPr>
          <a:xfrm>
            <a:off x="3235567" y="5692221"/>
            <a:ext cx="35260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Source Code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25" name="Google Shape;135;p23"/>
          <p:cNvCxnSpPr/>
          <p:nvPr/>
        </p:nvCxnSpPr>
        <p:spPr>
          <a:xfrm flipH="1">
            <a:off x="6258917" y="7384269"/>
            <a:ext cx="4264909" cy="85335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7" name="Google Shape;135;p23"/>
          <p:cNvCxnSpPr/>
          <p:nvPr/>
        </p:nvCxnSpPr>
        <p:spPr>
          <a:xfrm>
            <a:off x="10523826" y="7384269"/>
            <a:ext cx="4446733" cy="87344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038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Install JDK(Java Development Kit)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development environment for building applications and components using Java programming language.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1) Visit www.java.com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2) Download the file and install it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Source </a:t>
            </a:r>
            <a:r>
              <a:rPr lang="en-US" altLang="ko-KR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: https://en.wikipedia.org/wiki/Bitwise_operation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0" y="3738696"/>
            <a:ext cx="10515600" cy="9254801"/>
          </a:xfrm>
          <a:prstGeom prst="rect">
            <a:avLst/>
          </a:prstGeom>
        </p:spPr>
      </p:pic>
      <p:sp>
        <p:nvSpPr>
          <p:cNvPr id="9" name="Google Shape;147;p24"/>
          <p:cNvSpPr/>
          <p:nvPr/>
        </p:nvSpPr>
        <p:spPr>
          <a:xfrm>
            <a:off x="12801600" y="8229600"/>
            <a:ext cx="4438144" cy="10820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34;p23"/>
          <p:cNvSpPr/>
          <p:nvPr/>
        </p:nvSpPr>
        <p:spPr>
          <a:xfrm>
            <a:off x="3886200" y="7277055"/>
            <a:ext cx="35260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Click on it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1" name="Google Shape;135;p23"/>
          <p:cNvCxnSpPr>
            <a:endCxn id="9" idx="1"/>
          </p:cNvCxnSpPr>
          <p:nvPr/>
        </p:nvCxnSpPr>
        <p:spPr>
          <a:xfrm>
            <a:off x="7391400" y="8035965"/>
            <a:ext cx="5410200" cy="73465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Preparation of Development Environment(Cont’d)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10143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16722</TotalTime>
  <Words>1170</Words>
  <Application>Microsoft Office PowerPoint</Application>
  <PresentationFormat>사용자 지정</PresentationFormat>
  <Paragraphs>250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바탕</vt:lpstr>
      <vt:lpstr>Helvetica Neue</vt:lpstr>
      <vt:lpstr>Arial</vt:lpstr>
      <vt:lpstr>Avenir</vt:lpstr>
      <vt:lpstr>Verdana</vt:lpstr>
      <vt:lpstr>New_Template7</vt:lpstr>
      <vt:lpstr>기본 프로그래밍 01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234</cp:revision>
  <dcterms:modified xsi:type="dcterms:W3CDTF">2022-02-25T11:40:38Z</dcterms:modified>
</cp:coreProperties>
</file>