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6"/>
  </p:notesMasterIdLst>
  <p:sldIdLst>
    <p:sldId id="256" r:id="rId2"/>
    <p:sldId id="26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270" r:id="rId17"/>
    <p:sldId id="305" r:id="rId18"/>
    <p:sldId id="307" r:id="rId19"/>
    <p:sldId id="306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1" r:id="rId33"/>
    <p:sldId id="320" r:id="rId34"/>
    <p:sldId id="322" r:id="rId35"/>
  </p:sldIdLst>
  <p:sldSz cx="24384000" cy="13716000"/>
  <p:notesSz cx="6858000" cy="9144000"/>
  <p:embeddedFontLst>
    <p:embeddedFont>
      <p:font typeface="Helvetica Neue" panose="020B0604020202020204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60"/>
  </p:normalViewPr>
  <p:slideViewPr>
    <p:cSldViewPr>
      <p:cViewPr varScale="1">
        <p:scale>
          <a:sx n="65" d="100"/>
          <a:sy n="65" d="100"/>
        </p:scale>
        <p:origin x="396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24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014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845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808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93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67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17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905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868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2968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830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513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455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135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565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890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46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08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48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947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877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190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240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107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12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32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7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21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4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96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27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02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912057"/>
            <a:chOff x="761998" y="5638800"/>
            <a:chExt cx="22860002" cy="2912057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Base 10 to Base 3 Converter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24600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of base 10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base 3 which is the same as the input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Assignment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/>
          </p:nvPr>
        </p:nvGraphicFramePr>
        <p:xfrm>
          <a:off x="990600" y="2895600"/>
          <a:ext cx="9677400" cy="858584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251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sym typeface="Verdana"/>
                        </a:rPr>
                        <a:t>Same</a:t>
                      </a:r>
                      <a:r>
                        <a:rPr lang="en-US" sz="3700" b="1" u="none" strike="noStrike" cap="none" baseline="0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sym typeface="Verdana"/>
                        </a:rPr>
                        <a:t> As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5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5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+=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+=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+ 3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-=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-=</a:t>
                      </a:r>
                      <a:r>
                        <a:rPr lang="en-US" sz="3700" baseline="0" dirty="0" smtClean="0"/>
                        <a:t>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</a:t>
                      </a:r>
                      <a:r>
                        <a:rPr lang="en-US" sz="3700" baseline="0" dirty="0" smtClean="0"/>
                        <a:t> x </a:t>
                      </a:r>
                      <a:r>
                        <a:rPr lang="en-US" sz="3700" dirty="0" smtClean="0"/>
                        <a:t>– </a:t>
                      </a:r>
                      <a:r>
                        <a:rPr lang="en-US" sz="3700" baseline="0" dirty="0" smtClean="0"/>
                        <a:t>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*=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*=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*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/=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/=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/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%=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%=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%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133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&amp;=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&amp;=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= x &amp;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5323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!=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|=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= x |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^=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^=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= x ^ 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661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&gt;&gt;=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&gt;&gt;=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 = 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&gt;&gt;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133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&lt;&lt;=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 &lt;&lt;=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 = x &lt;&lt;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121937"/>
            <a:ext cx="6567181" cy="855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4939" y="3121937"/>
            <a:ext cx="6448185" cy="41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Comparison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/>
          </p:nvPr>
        </p:nvGraphicFramePr>
        <p:xfrm>
          <a:off x="1447800" y="2804928"/>
          <a:ext cx="10094441" cy="559118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3126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==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Equal</a:t>
                      </a:r>
                      <a:r>
                        <a:rPr lang="en-US" sz="3700" baseline="0" dirty="0" smtClean="0"/>
                        <a:t>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!=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Not Equal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&gt;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Greater than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&lt;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Less than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&gt;=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Greater</a:t>
                      </a:r>
                      <a:r>
                        <a:rPr lang="en-US" sz="3700" baseline="0" dirty="0" smtClean="0"/>
                        <a:t> than or equal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smtClean="0"/>
                        <a:t>&lt;=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Less than</a:t>
                      </a:r>
                      <a:r>
                        <a:rPr lang="en-US" sz="3700" baseline="0" dirty="0" smtClean="0"/>
                        <a:t> or equal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3929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3130607"/>
            <a:ext cx="10218374" cy="5034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0" y="8839200"/>
            <a:ext cx="1013946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Logical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228600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</a:t>
            </a:r>
            <a:endParaRPr sz="6600" dirty="0"/>
          </a:p>
        </p:txBody>
      </p:sp>
      <p:graphicFrame>
        <p:nvGraphicFramePr>
          <p:cNvPr id="9" name="Google Shape;106;p20"/>
          <p:cNvGraphicFramePr/>
          <p:nvPr>
            <p:extLst/>
          </p:nvPr>
        </p:nvGraphicFramePr>
        <p:xfrm>
          <a:off x="2249959" y="2685779"/>
          <a:ext cx="19884077" cy="326200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5412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4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&amp;&amp;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Logical and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true if both statements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are true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||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Logical or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true if one of the statements is true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!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Logical not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Reverse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the result, returns false if the result is true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6208551"/>
            <a:ext cx="10014857" cy="350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00" y="6208551"/>
            <a:ext cx="1098089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Input Function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order to use the functions of “Scanner”, the related source code should be imported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function is depending on the variable data type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52" y="5843588"/>
            <a:ext cx="10652312" cy="7467600"/>
          </a:xfrm>
          <a:prstGeom prst="rect">
            <a:avLst/>
          </a:prstGeom>
        </p:spPr>
      </p:pic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228600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</a:t>
            </a:r>
            <a:endParaRPr sz="6600" dirty="0"/>
          </a:p>
        </p:txBody>
      </p:sp>
      <p:sp>
        <p:nvSpPr>
          <p:cNvPr id="10" name="Google Shape;147;p24"/>
          <p:cNvSpPr/>
          <p:nvPr/>
        </p:nvSpPr>
        <p:spPr>
          <a:xfrm>
            <a:off x="2091252" y="5894470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7;p24"/>
          <p:cNvSpPr/>
          <p:nvPr/>
        </p:nvSpPr>
        <p:spPr>
          <a:xfrm>
            <a:off x="3310452" y="7793782"/>
            <a:ext cx="8305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47;p24"/>
          <p:cNvSpPr/>
          <p:nvPr/>
        </p:nvSpPr>
        <p:spPr>
          <a:xfrm>
            <a:off x="3539052" y="11482388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47;p24"/>
          <p:cNvSpPr/>
          <p:nvPr/>
        </p:nvSpPr>
        <p:spPr>
          <a:xfrm>
            <a:off x="3511715" y="9978082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00" y="7086600"/>
            <a:ext cx="11197151" cy="50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respectively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screen shows the plus calculation process and the result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P5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58" y="6248400"/>
            <a:ext cx="1535974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if … else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“if statement” is used to specify a block of code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29" y="3759099"/>
            <a:ext cx="12908979" cy="44659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8458200"/>
            <a:ext cx="10359639" cy="2971800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5715000" y="5791200"/>
            <a:ext cx="3429000" cy="10122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that distinguishes the input number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“One!”  if the input number is 1,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Otherwise, print “Not One!”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617263"/>
            <a:ext cx="13279391" cy="3158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112" y="9410488"/>
            <a:ext cx="13297679" cy="36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if … else if … else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You can use “if statements” to specify a block of code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96" y="11146841"/>
            <a:ext cx="8667879" cy="2153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1146841"/>
            <a:ext cx="7382135" cy="21539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783483"/>
            <a:ext cx="10985708" cy="6568478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5334000" y="5473800"/>
            <a:ext cx="4724400" cy="3213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45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an operation number(1 : +, 2 : -, 3 : *, 4 : /)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calculated result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P7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248400"/>
            <a:ext cx="9067800" cy="69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2000" y="5211471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Condition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 … else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switch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2002" y="86868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Loop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for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while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2000" y="1752600"/>
            <a:ext cx="22860002" cy="2895600"/>
            <a:chOff x="761998" y="5638800"/>
            <a:chExt cx="22860002" cy="2895600"/>
          </a:xfrm>
        </p:grpSpPr>
        <p:sp>
          <p:nvSpPr>
            <p:cNvPr id="11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Data Type and 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Variable</a:t>
              </a:r>
              <a:endParaRPr lang="ko-KR" altLang="en-US" sz="5480" dirty="0"/>
            </a:p>
          </p:txBody>
        </p:sp>
        <p:sp>
          <p:nvSpPr>
            <p:cNvPr id="15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Declaration and Types of Variable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 Type Casting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/>
              </a:r>
              <a:b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</a:b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 from 2 to 9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P8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241343"/>
            <a:ext cx="1194330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53000"/>
            <a:ext cx="11608132" cy="7039585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switch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“switch” statement is used to select one of the code blocks to be executed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“default” keyword is option and executed when there’s no matched case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0" y="6747361"/>
            <a:ext cx="9313164" cy="19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 from 2 to 9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order to compose a condition statement, use the “switch” statement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6324600"/>
            <a:ext cx="1194330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Condition+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String equals()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Compare the two strings to find out if they are equal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61843"/>
            <a:ext cx="11783011" cy="47915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8413168"/>
            <a:ext cx="11865108" cy="2940632"/>
          </a:xfrm>
          <a:prstGeom prst="rect">
            <a:avLst/>
          </a:prstGeom>
        </p:spPr>
      </p:pic>
      <p:sp>
        <p:nvSpPr>
          <p:cNvPr id="10" name="Google Shape;95;p19"/>
          <p:cNvSpPr txBox="1">
            <a:spLocks/>
          </p:cNvSpPr>
          <p:nvPr/>
        </p:nvSpPr>
        <p:spPr>
          <a:xfrm>
            <a:off x="1295400" y="12012856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Why aren’t they equal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37028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Condition+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String contains()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Check if a string contains the specific set of characters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19" y="3244940"/>
            <a:ext cx="11702411" cy="4756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18" y="8282230"/>
            <a:ext cx="11603705" cy="30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Word Containing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sentence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if the word, “car” is included or not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P10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791200"/>
            <a:ext cx="13419145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0" y="6934200"/>
            <a:ext cx="898009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Word Containing Program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sentence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if the word, “car” is included or not, regardless of upper case or lower case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6248400"/>
            <a:ext cx="15162778" cy="42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“for” loop is used to execute a set of code repeatedly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742" y="3898899"/>
            <a:ext cx="17945515" cy="3581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221" y="8153400"/>
            <a:ext cx="832875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P12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II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 from 2 to 9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“if” or “switch”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7924800"/>
            <a:ext cx="10058400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P13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Arithmetic Progression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adds 1 to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summation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858000"/>
            <a:ext cx="1355762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Java Data Types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Variables are containers for storing data values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“main” is the name of the entry function.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/>
          </p:nvPr>
        </p:nvGraphicFramePr>
        <p:xfrm>
          <a:off x="2249959" y="5029200"/>
          <a:ext cx="19884077" cy="715328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41254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98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Type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Size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byte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1 byte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Numbers from -128 to 127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short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2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Numbers from -32,768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to 32,767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err="1" smtClean="0"/>
                        <a:t>int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4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Numbers from -2,147,483,648 to 2,147,483,647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long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8</a:t>
                      </a:r>
                      <a:r>
                        <a:rPr lang="en-US" sz="3700" baseline="0" dirty="0" smtClean="0"/>
                        <a:t>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Numbers</a:t>
                      </a:r>
                      <a:r>
                        <a:rPr lang="en-US" sz="3700" b="1" baseline="0" dirty="0" smtClean="0"/>
                        <a:t> from -9,223,372,036,854,775,808 to 9,223,372,036,854,775,807</a:t>
                      </a:r>
                      <a:endParaRPr sz="3700" b="1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float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4</a:t>
                      </a:r>
                      <a:r>
                        <a:rPr lang="en-US" sz="3700" baseline="0" dirty="0" smtClean="0"/>
                        <a:t>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Fractional numbers,</a:t>
                      </a:r>
                      <a:r>
                        <a:rPr lang="en-US" altLang="ko-KR" sz="3700" b="1" baseline="0" dirty="0" smtClean="0"/>
                        <a:t> 6 to 7 decimal digits</a:t>
                      </a:r>
                      <a:endParaRPr lang="en-US" altLang="ko-KR" sz="3700" b="1" dirty="0" smtClean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double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8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Factional numbers, 15 decimal digits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err="1" smtClean="0"/>
                        <a:t>boolean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1 bit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true or false values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char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2</a:t>
                      </a:r>
                      <a:r>
                        <a:rPr lang="en-US" sz="3700" baseline="0" dirty="0" smtClean="0"/>
                        <a:t>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A single character</a:t>
                      </a:r>
                      <a:r>
                        <a:rPr lang="en-US" altLang="ko-KR" sz="3700" b="1" baseline="0" dirty="0" smtClean="0"/>
                        <a:t>/letter or ASCII values</a:t>
                      </a:r>
                      <a:endParaRPr lang="en-US" altLang="ko-KR" sz="3700" b="1" dirty="0" smtClean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 : https://www.w3schools.com/java/java_data_types.asp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P14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Arithmetic Progression II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 N and M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adds 1 to N by M(ex : 10, 2, 1 + 3 + 5 + 7 + 9 = 25)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summation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7010400"/>
            <a:ext cx="1542059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while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“while” loop is used to execute a set of code repeatedly while satisfying the conditions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44" y="3883993"/>
            <a:ext cx="11160776" cy="3527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36" y="7696200"/>
            <a:ext cx="7293864" cy="4347059"/>
          </a:xfrm>
          <a:prstGeom prst="rect">
            <a:avLst/>
          </a:prstGeom>
        </p:spPr>
      </p:pic>
      <p:sp>
        <p:nvSpPr>
          <p:cNvPr id="10" name="Google Shape;95;p19"/>
          <p:cNvSpPr txBox="1">
            <a:spLocks/>
          </p:cNvSpPr>
          <p:nvPr/>
        </p:nvSpPr>
        <p:spPr>
          <a:xfrm>
            <a:off x="1304544" y="12321871"/>
            <a:ext cx="22012656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P15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Check the result with “while(true)” statement</a:t>
            </a:r>
          </a:p>
        </p:txBody>
      </p:sp>
    </p:spTree>
    <p:extLst>
      <p:ext uri="{BB962C8B-B14F-4D97-AF65-F5344CB8AC3E}">
        <p14:creationId xmlns:p14="http://schemas.microsoft.com/office/powerpoint/2010/main" val="28630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while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“while” loop is used to execute a set of code repeatedly while satisfying the conditions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91000"/>
            <a:ext cx="9636790" cy="419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8839200"/>
            <a:ext cx="12903310" cy="41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d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 … while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“do while” loop is used to execute a part of code before “while” loop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962400"/>
            <a:ext cx="12518037" cy="39979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8526118"/>
            <a:ext cx="12187391" cy="26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P16, P17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III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“if”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double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2 to 9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1997" y="71628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IV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“switch”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double “while”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2 to 9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7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Variable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Variables can be initialized with a default value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variables can be automatically casted to String type and printed.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Variable(Cont’d)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273241"/>
            <a:ext cx="8821900" cy="76364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5273241"/>
            <a:ext cx="12268814" cy="56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Variable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Variables can be changed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</a:t>
            </a:r>
            <a:endParaRPr sz="6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61843"/>
            <a:ext cx="10156527" cy="4912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598" y="4148448"/>
            <a:ext cx="10077449" cy="3339095"/>
          </a:xfrm>
          <a:prstGeom prst="rect">
            <a:avLst/>
          </a:prstGeom>
        </p:spPr>
      </p:pic>
      <p:sp>
        <p:nvSpPr>
          <p:cNvPr id="11" name="Google Shape;95;p19"/>
          <p:cNvSpPr txBox="1">
            <a:spLocks/>
          </p:cNvSpPr>
          <p:nvPr/>
        </p:nvSpPr>
        <p:spPr>
          <a:xfrm>
            <a:off x="788435" y="10363200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Practice this process with all the other data types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413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Object Type Casting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Converting the value of one data type to another data type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</a:t>
            </a:r>
            <a:endParaRPr sz="6600" dirty="0"/>
          </a:p>
        </p:txBody>
      </p:sp>
      <p:sp>
        <p:nvSpPr>
          <p:cNvPr id="11" name="Google Shape;95;p19"/>
          <p:cNvSpPr txBox="1">
            <a:spLocks/>
          </p:cNvSpPr>
          <p:nvPr/>
        </p:nvSpPr>
        <p:spPr>
          <a:xfrm>
            <a:off x="788435" y="10363200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Practice this process with all the other data types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68243"/>
            <a:ext cx="13881308" cy="4129976"/>
          </a:xfrm>
          <a:prstGeom prst="rect">
            <a:avLst/>
          </a:prstGeom>
        </p:spPr>
      </p:pic>
      <p:sp>
        <p:nvSpPr>
          <p:cNvPr id="10" name="Google Shape;147;p24"/>
          <p:cNvSpPr/>
          <p:nvPr/>
        </p:nvSpPr>
        <p:spPr>
          <a:xfrm>
            <a:off x="6477000" y="5949270"/>
            <a:ext cx="1371600" cy="680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222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Java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Operators are used to perform operations with variables and values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kinds of Java operators are as below: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1) Arithmetic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2) Assignment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3) Comparison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4) Logical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Verdana"/>
                  <a:ea typeface="Verdana"/>
                  <a:sym typeface="Verdana"/>
                </a:rPr>
                <a:t>  5) Bitwise operators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017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Arithmetic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/>
          </p:nvPr>
        </p:nvGraphicFramePr>
        <p:xfrm>
          <a:off x="2249959" y="2685779"/>
          <a:ext cx="19884077" cy="592392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5412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4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+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Addition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the two values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-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Subtraction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Subtracts one from another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*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Multiplication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Multiplies the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two values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/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Division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Divides</a:t>
                      </a:r>
                      <a:r>
                        <a:rPr lang="en-US" sz="3700" b="1" baseline="0" dirty="0" smtClean="0"/>
                        <a:t> one by another</a:t>
                      </a:r>
                      <a:endParaRPr sz="3700" b="1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%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Modules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Returns the division remainder</a:t>
                      </a: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++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Increment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Increases the values of a variable by 1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--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Decrement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Decreases the values of a variable by 1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59" y="8949742"/>
            <a:ext cx="8446006" cy="41599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8956829"/>
            <a:ext cx="9480600" cy="41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912057"/>
            <a:chOff x="761998" y="5638800"/>
            <a:chExt cx="22860002" cy="2912057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Calculating Change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24600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which are the paid money and the change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calculation of how many coins and bills are needed for the change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13800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6200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10000 - 0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5000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500 –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 – 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50 –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 – 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13032</TotalTime>
  <Words>1158</Words>
  <Application>Microsoft Office PowerPoint</Application>
  <PresentationFormat>사용자 지정</PresentationFormat>
  <Paragraphs>322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Helvetica Neue</vt:lpstr>
      <vt:lpstr>Verdana</vt:lpstr>
      <vt:lpstr>Arial</vt:lpstr>
      <vt:lpstr>Avenir</vt:lpstr>
      <vt:lpstr>Avenir Next Medium</vt:lpstr>
      <vt:lpstr>Avenir Next Demi Bold</vt:lpstr>
      <vt:lpstr>New_Template7</vt:lpstr>
      <vt:lpstr>기본 프로그래밍 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281</cp:revision>
  <dcterms:modified xsi:type="dcterms:W3CDTF">2022-03-03T02:41:27Z</dcterms:modified>
</cp:coreProperties>
</file>