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69" r:id="rId3"/>
    <p:sldId id="313" r:id="rId4"/>
    <p:sldId id="314" r:id="rId5"/>
    <p:sldId id="315" r:id="rId6"/>
    <p:sldId id="316" r:id="rId7"/>
    <p:sldId id="317" r:id="rId8"/>
    <p:sldId id="318" r:id="rId9"/>
    <p:sldId id="333" r:id="rId10"/>
    <p:sldId id="334" r:id="rId11"/>
    <p:sldId id="335" r:id="rId12"/>
    <p:sldId id="336" r:id="rId13"/>
    <p:sldId id="338" r:id="rId14"/>
    <p:sldId id="319" r:id="rId15"/>
    <p:sldId id="320" r:id="rId16"/>
    <p:sldId id="321" r:id="rId17"/>
    <p:sldId id="337" r:id="rId18"/>
    <p:sldId id="322" r:id="rId19"/>
    <p:sldId id="332" r:id="rId20"/>
    <p:sldId id="323" r:id="rId21"/>
    <p:sldId id="324" r:id="rId22"/>
  </p:sldIdLst>
  <p:sldSz cx="24384000" cy="13716000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09" autoAdjust="0"/>
    <p:restoredTop sz="94660"/>
  </p:normalViewPr>
  <p:slideViewPr>
    <p:cSldViewPr>
      <p:cViewPr varScale="1">
        <p:scale>
          <a:sx n="42" d="100"/>
          <a:sy n="42" d="100"/>
        </p:scale>
        <p:origin x="66" y="6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94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0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61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868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29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941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13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368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215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02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928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7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58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32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93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0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50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76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97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06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6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Creating Game Characters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Refer to the example for “this”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a class which has a constructor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constructor should have the parameters of “name”, “age”, “offense power” and “defense power”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more than 3 characters with using the character class above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 introduction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/ 200 / 30.5 / 32.1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 / 123 / 47.1 / 18.9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 / 765 / 21.6 / 42.3 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his()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Invoke the instructor of the current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88" y="3354916"/>
            <a:ext cx="13626771" cy="8227484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3657600" y="7117529"/>
            <a:ext cx="6095999" cy="709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47;p24"/>
          <p:cNvSpPr/>
          <p:nvPr/>
        </p:nvSpPr>
        <p:spPr>
          <a:xfrm>
            <a:off x="2971800" y="8551121"/>
            <a:ext cx="11353800" cy="6690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/>
          <p:nvPr/>
        </p:nvCxnSpPr>
        <p:spPr>
          <a:xfrm>
            <a:off x="6705599" y="7827228"/>
            <a:ext cx="304801" cy="6624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573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Creating Game Characters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Adding some condition code block to P2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two more constructors which have one parameter and two parameters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character introduction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 / 260 / 35.5 / 42.1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/ 1213 / 46.1 / 38.9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</a:t>
            </a:r>
            <a:endParaRPr sz="66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24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Access Modifiers</a:t>
              </a:r>
              <a:endParaRPr lang="ko-KR" altLang="en-US" sz="5480" dirty="0"/>
            </a:p>
          </p:txBody>
        </p:sp>
        <p:sp>
          <p:nvSpPr>
            <p:cNvPr id="2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Public, Private, Protected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: Accessible from everywhere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Private :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Accessible within the same class only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Protect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Accessible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by the classes of the same package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26" name="Google Shape;95;p19"/>
          <p:cNvSpPr txBox="1">
            <a:spLocks/>
          </p:cNvSpPr>
          <p:nvPr/>
        </p:nvSpPr>
        <p:spPr>
          <a:xfrm>
            <a:off x="1371601" y="121158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Explain the meaning of the 12nd line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94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Inner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Classes Nested in a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49" y="3277482"/>
            <a:ext cx="8371055" cy="99051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3277482"/>
            <a:ext cx="10436903" cy="2999462"/>
          </a:xfrm>
          <a:prstGeom prst="rect">
            <a:avLst/>
          </a:prstGeom>
        </p:spPr>
      </p:pic>
      <p:sp>
        <p:nvSpPr>
          <p:cNvPr id="15" name="Google Shape;147;p24"/>
          <p:cNvSpPr/>
          <p:nvPr/>
        </p:nvSpPr>
        <p:spPr>
          <a:xfrm>
            <a:off x="1828800" y="7413802"/>
            <a:ext cx="6934200" cy="57687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09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Inner Class Example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Compose a program without creating an object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(Hint, “static”)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Regarding as P3 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Change the created class of “P3” to an inner class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other conditions are the same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Make a record statistics for students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Format : Name, Korean Score, English Score, Math Score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Output : Number of students, average, minimum and maximum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cores for each subject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Input a record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Make descriptive statistics</a:t>
              </a:r>
            </a:p>
            <a:p>
              <a:pPr marL="91440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records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Kim, 75, 100, 78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Number of Students : 5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Korean(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Avg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, Min, Max) : 75.5, 68.5, 100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…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Inheritance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Inherits attributes and method from one class to another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Superclass : the class being inherited from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Subclass : the class which inherits from another class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97027"/>
            <a:ext cx="11790281" cy="67615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0" y="4897027"/>
            <a:ext cx="10852108" cy="4170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599" y="9392826"/>
            <a:ext cx="10907987" cy="2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Interfaces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Abstract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lass with empty bodies, 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61843"/>
            <a:ext cx="8686800" cy="9914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3374034"/>
            <a:ext cx="10326269" cy="9732365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7239000" y="5694993"/>
            <a:ext cx="1905000" cy="413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47;p24"/>
          <p:cNvSpPr/>
          <p:nvPr/>
        </p:nvSpPr>
        <p:spPr>
          <a:xfrm>
            <a:off x="13030200" y="7472378"/>
            <a:ext cx="1905000" cy="5286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75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5046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Class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Constructor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Function vs Method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Inner Class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61998" y="6477000"/>
            <a:ext cx="22860002" cy="2895600"/>
            <a:chOff x="761998" y="5638800"/>
            <a:chExt cx="22860002" cy="2895600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Interface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Inheritance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super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Overriding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Polymorphism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Interfaces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Group of Related Methods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1" y="3214953"/>
            <a:ext cx="7772400" cy="2070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27677"/>
            <a:ext cx="8874645" cy="82023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1" y="8540029"/>
            <a:ext cx="11714341" cy="2867391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5334000" y="3214954"/>
            <a:ext cx="4114800" cy="5065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2514600" y="6403728"/>
            <a:ext cx="7467600" cy="45690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5;p19"/>
          <p:cNvSpPr txBox="1">
            <a:spLocks/>
          </p:cNvSpPr>
          <p:nvPr/>
        </p:nvSpPr>
        <p:spPr>
          <a:xfrm>
            <a:off x="734566" y="11685600"/>
            <a:ext cx="23393400" cy="141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Q6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“Overload” and “Override”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Q7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Explain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the difference between “Abstract Class” and “Interface”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9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Interface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Polymorphism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Being able to be in many forms by inheritance</a:t>
              </a:r>
            </a:p>
          </p:txBody>
        </p:sp>
      </p:grpSp>
      <p:sp>
        <p:nvSpPr>
          <p:cNvPr id="15" name="Google Shape;95;p19"/>
          <p:cNvSpPr txBox="1">
            <a:spLocks/>
          </p:cNvSpPr>
          <p:nvPr/>
        </p:nvSpPr>
        <p:spPr>
          <a:xfrm>
            <a:off x="734566" y="119634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P8 : Compose a program as above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6" name="Google Shape;146;p24"/>
          <p:cNvGrpSpPr/>
          <p:nvPr/>
        </p:nvGrpSpPr>
        <p:grpSpPr>
          <a:xfrm>
            <a:off x="2514600" y="5181600"/>
            <a:ext cx="11602501" cy="5537250"/>
            <a:chOff x="-6198501" y="-1041400"/>
            <a:chExt cx="11602499" cy="5537250"/>
          </a:xfrm>
        </p:grpSpPr>
        <p:sp>
          <p:nvSpPr>
            <p:cNvPr id="17" name="Google Shape;147;p24"/>
            <p:cNvSpPr/>
            <p:nvPr/>
          </p:nvSpPr>
          <p:spPr>
            <a:xfrm>
              <a:off x="354698" y="-1041400"/>
              <a:ext cx="5049300" cy="126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2323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rgbClr val="232323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32323"/>
                </a:buClr>
                <a:buSzPts val="4000"/>
                <a:buFont typeface="Arial"/>
                <a:buNone/>
              </a:pPr>
              <a:r>
                <a:rPr lang="en-US" sz="4000" b="1" dirty="0" smtClean="0">
                  <a:solidFill>
                    <a:srgbClr val="232323"/>
                  </a:solidFill>
                  <a:latin typeface="Verdana"/>
                  <a:ea typeface="Verdana"/>
                  <a:cs typeface="Verdana"/>
                  <a:sym typeface="Verdana"/>
                </a:rPr>
                <a:t>Draw()</a:t>
              </a:r>
              <a:endParaRPr lang="en-US" sz="4000" b="1" i="0" u="none" strike="noStrike" cap="none" dirty="0" smtClean="0">
                <a:solidFill>
                  <a:srgbClr val="23232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48;p24"/>
            <p:cNvSpPr/>
            <p:nvPr/>
          </p:nvSpPr>
          <p:spPr>
            <a:xfrm>
              <a:off x="-6198501" y="3225950"/>
              <a:ext cx="50493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Pen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Arial"/>
                <a:buNone/>
              </a:pPr>
              <a:r>
                <a:rPr lang="en-US" sz="4000" b="1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Draw()</a:t>
              </a:r>
              <a:endParaRPr b="1" dirty="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" name="Google Shape;148;p24"/>
          <p:cNvSpPr/>
          <p:nvPr/>
        </p:nvSpPr>
        <p:spPr>
          <a:xfrm>
            <a:off x="9067799" y="9448950"/>
            <a:ext cx="5049301" cy="12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Pencil</a:t>
            </a:r>
            <a:endParaRPr lang="en-US" sz="4000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Draw()</a:t>
            </a:r>
          </a:p>
        </p:txBody>
      </p:sp>
      <p:sp>
        <p:nvSpPr>
          <p:cNvPr id="20" name="Google Shape;148;p24"/>
          <p:cNvSpPr/>
          <p:nvPr/>
        </p:nvSpPr>
        <p:spPr>
          <a:xfrm>
            <a:off x="15687149" y="9448950"/>
            <a:ext cx="5049301" cy="12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Highligher</a:t>
            </a:r>
            <a:endParaRPr lang="en-US" sz="4000" b="1" i="0" u="none" strike="noStrike" cap="none" dirty="0" smtClean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Draw()</a:t>
            </a: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>
            <a:endCxn id="17" idx="2"/>
          </p:cNvCxnSpPr>
          <p:nvPr/>
        </p:nvCxnSpPr>
        <p:spPr>
          <a:xfrm flipV="1">
            <a:off x="5221222" y="6451500"/>
            <a:ext cx="6371229" cy="29584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135;p23"/>
          <p:cNvCxnSpPr>
            <a:stCxn id="20" idx="0"/>
          </p:cNvCxnSpPr>
          <p:nvPr/>
        </p:nvCxnSpPr>
        <p:spPr>
          <a:xfrm flipH="1" flipV="1">
            <a:off x="11721825" y="6451500"/>
            <a:ext cx="6489975" cy="29974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35;p23"/>
          <p:cNvCxnSpPr>
            <a:stCxn id="19" idx="0"/>
          </p:cNvCxnSpPr>
          <p:nvPr/>
        </p:nvCxnSpPr>
        <p:spPr>
          <a:xfrm flipH="1" flipV="1">
            <a:off x="11592449" y="6527700"/>
            <a:ext cx="1" cy="292125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823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Object-Oriented Programming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Java is combined with Classes and Objects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Ex) A phone is an object, the functions such as Wi-Fi on it are methods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3538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PP and OOP?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difference between “Class” and “Object”?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11887200" y="9813231"/>
            <a:ext cx="2209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Class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5829301"/>
            <a:ext cx="7969979" cy="3512194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4148328" y="8187675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7436578" y="8813800"/>
            <a:ext cx="4298222" cy="13549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468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a New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Click on Package Name &gt; Right-click &gt; New &gt; Class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8" y="3361843"/>
            <a:ext cx="8320456" cy="9799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519" y="3361843"/>
            <a:ext cx="6047859" cy="7213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6663" y="3341105"/>
            <a:ext cx="8277225" cy="3800475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6265414" y="5334680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9541472" y="4911633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15821397" y="5159716"/>
            <a:ext cx="3288250" cy="6261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2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Methods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the body of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PrintClass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”, add some methods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361843"/>
            <a:ext cx="10977788" cy="5845757"/>
          </a:xfrm>
          <a:prstGeom prst="rect">
            <a:avLst/>
          </a:prstGeom>
        </p:spPr>
      </p:pic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963400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How do we call the functions?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623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Create an Object and Call a Method of it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734566" y="11286493"/>
            <a:ext cx="233934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Q4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“Class”, “Object” and “Instance”.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Q5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“Method” and “Function”.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58871"/>
            <a:ext cx="13335959" cy="448116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62000" y="86868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Instance of a Class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concrete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ccurrence of any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40583"/>
            <a:ext cx="8292328" cy="699881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Constuctor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block of code that initializes the newly created object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486400"/>
            <a:ext cx="9893586" cy="2867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1084232"/>
            <a:ext cx="8292328" cy="2397192"/>
          </a:xfrm>
          <a:prstGeom prst="rect">
            <a:avLst/>
          </a:prstGeom>
        </p:spPr>
      </p:pic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sp>
        <p:nvSpPr>
          <p:cNvPr id="15" name="Google Shape;147;p24"/>
          <p:cNvSpPr/>
          <p:nvPr/>
        </p:nvSpPr>
        <p:spPr>
          <a:xfrm>
            <a:off x="2057400" y="4229100"/>
            <a:ext cx="6934200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7420358" y="4965551"/>
            <a:ext cx="4009642" cy="57786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" name="Google Shape;134;p23"/>
          <p:cNvSpPr/>
          <p:nvPr/>
        </p:nvSpPr>
        <p:spPr>
          <a:xfrm>
            <a:off x="11430000" y="10263953"/>
            <a:ext cx="48006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Constructor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18135600" y="6437167"/>
            <a:ext cx="1828578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49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Constructor Example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Price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1. Apple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2. Strawberry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3. Grape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4. Watermelon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each operation should be done in separate functions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name of the functions should be the same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calculated value should be a return value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this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Refers to the current object in a method or constructor</a:t>
              </a:r>
            </a:p>
          </p:txBody>
        </p:sp>
      </p:grpSp>
      <p:sp>
        <p:nvSpPr>
          <p:cNvPr id="11" name="Google Shape;134;p23"/>
          <p:cNvSpPr/>
          <p:nvPr/>
        </p:nvSpPr>
        <p:spPr>
          <a:xfrm>
            <a:off x="-8937643" y="7117529"/>
            <a:ext cx="20890185" cy="7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34134"/>
            <a:ext cx="14189751" cy="6770050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4038600" y="7391400"/>
            <a:ext cx="2514600" cy="1900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47;p24"/>
          <p:cNvSpPr/>
          <p:nvPr/>
        </p:nvSpPr>
        <p:spPr>
          <a:xfrm>
            <a:off x="3048000" y="4821642"/>
            <a:ext cx="3124200" cy="1900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" name="Google Shape;135;p23"/>
          <p:cNvCxnSpPr/>
          <p:nvPr/>
        </p:nvCxnSpPr>
        <p:spPr>
          <a:xfrm flipH="1" flipV="1">
            <a:off x="4572000" y="6721864"/>
            <a:ext cx="533400" cy="6695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3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13938</TotalTime>
  <Words>660</Words>
  <Application>Microsoft Office PowerPoint</Application>
  <PresentationFormat>사용자 지정</PresentationFormat>
  <Paragraphs>174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Helvetica Neue</vt:lpstr>
      <vt:lpstr>Verdana</vt:lpstr>
      <vt:lpstr>Avenir</vt:lpstr>
      <vt:lpstr>Arial</vt:lpstr>
      <vt:lpstr>New_Template7</vt:lpstr>
      <vt:lpstr>기본 프로그래밍 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387</cp:revision>
  <dcterms:modified xsi:type="dcterms:W3CDTF">2022-03-10T23:31:29Z</dcterms:modified>
</cp:coreProperties>
</file>