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7" r:id="rId10"/>
    <p:sldId id="262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0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3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23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3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6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2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1E5E-DC87-4C10-8207-B533910A028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3A4B-514E-4C20-B060-C615DB31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ACEB-4CC6-4C3F-A482-194C59A3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43939"/>
            <a:ext cx="10058400" cy="26700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 Historical Stock </a:t>
            </a:r>
            <a:br>
              <a:rPr lang="en-US" dirty="0"/>
            </a:br>
            <a:r>
              <a:rPr lang="en-US" dirty="0"/>
              <a:t>Data Analysis </a:t>
            </a:r>
            <a:br>
              <a:rPr lang="en-US" dirty="0"/>
            </a:br>
            <a:r>
              <a:rPr lang="en-US" sz="3600" dirty="0"/>
              <a:t>with 2 Moving Averages, Bollinger Bands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9538-537C-491B-A76A-5E69BFBA8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632" y="4167223"/>
            <a:ext cx="6451384" cy="1776378"/>
          </a:xfrm>
        </p:spPr>
        <p:txBody>
          <a:bodyPr>
            <a:normAutofit/>
          </a:bodyPr>
          <a:lstStyle/>
          <a:p>
            <a:r>
              <a:rPr lang="en-US" sz="1800" dirty="0"/>
              <a:t>Leung Wing Yan MB95524</a:t>
            </a:r>
          </a:p>
          <a:p>
            <a:r>
              <a:rPr lang="en-US" sz="1800" dirty="0"/>
              <a:t>Lam Tek Hong MB95559</a:t>
            </a:r>
          </a:p>
          <a:p>
            <a:r>
              <a:rPr lang="en-US" sz="1800" dirty="0"/>
              <a:t>Joseph Yen YB87412</a:t>
            </a:r>
          </a:p>
        </p:txBody>
      </p:sp>
    </p:spTree>
    <p:extLst>
      <p:ext uri="{BB962C8B-B14F-4D97-AF65-F5344CB8AC3E}">
        <p14:creationId xmlns:p14="http://schemas.microsoft.com/office/powerpoint/2010/main" val="5188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42EA-C5D1-4697-9CB6-E7A2848B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07" y="26895"/>
            <a:ext cx="8610600" cy="1293028"/>
          </a:xfrm>
        </p:spPr>
        <p:txBody>
          <a:bodyPr/>
          <a:lstStyle/>
          <a:p>
            <a:r>
              <a:rPr lang="en-US" dirty="0"/>
              <a:t>Bollinger band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6DF260-42A7-4EE2-BBEC-DD50035F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835285"/>
            <a:ext cx="11210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7FB2F-D6F9-4E25-85EF-3DFC973C53F8}"/>
              </a:ext>
            </a:extLst>
          </p:cNvPr>
          <p:cNvSpPr txBox="1"/>
          <p:nvPr/>
        </p:nvSpPr>
        <p:spPr>
          <a:xfrm flipH="1">
            <a:off x="8453334" y="1215206"/>
            <a:ext cx="3111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Window = 20 day</a:t>
            </a:r>
          </a:p>
          <a:p>
            <a:pPr algn="r"/>
            <a:r>
              <a:rPr lang="en-US" dirty="0"/>
              <a:t>No. of STD = </a:t>
            </a:r>
            <a:r>
              <a:rPr lang="en-US" b="1" dirty="0">
                <a:solidFill>
                  <a:srgbClr val="FF0000"/>
                </a:solidFill>
              </a:rPr>
              <a:t>2.5</a:t>
            </a:r>
          </a:p>
          <a:p>
            <a:pPr algn="r"/>
            <a:r>
              <a:rPr lang="en-US" dirty="0"/>
              <a:t>timeframe = '2018-01-01'</a:t>
            </a:r>
          </a:p>
        </p:txBody>
      </p:sp>
    </p:spTree>
    <p:extLst>
      <p:ext uri="{BB962C8B-B14F-4D97-AF65-F5344CB8AC3E}">
        <p14:creationId xmlns:p14="http://schemas.microsoft.com/office/powerpoint/2010/main" val="10890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F604-2ECF-4508-ABFB-4B9B1C2F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57832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Regression Analysis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&amp; Polynomial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89884E-2C68-47D0-8DDA-67E871B8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5055752" cy="4242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FE293E-FF3A-430C-A748-E5CE328E8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29" y="2057401"/>
            <a:ext cx="5055752" cy="4242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9A255E-BDD1-444D-A741-9900E17CE0BC}"/>
              </a:ext>
            </a:extLst>
          </p:cNvPr>
          <p:cNvSpPr txBox="1"/>
          <p:nvPr/>
        </p:nvSpPr>
        <p:spPr>
          <a:xfrm>
            <a:off x="723452" y="1326614"/>
            <a:ext cx="241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Scikit</a:t>
            </a:r>
            <a:r>
              <a:rPr lang="en-US" dirty="0"/>
              <a:t>-learn Library</a:t>
            </a:r>
          </a:p>
        </p:txBody>
      </p:sp>
    </p:spTree>
    <p:extLst>
      <p:ext uri="{BB962C8B-B14F-4D97-AF65-F5344CB8AC3E}">
        <p14:creationId xmlns:p14="http://schemas.microsoft.com/office/powerpoint/2010/main" val="3421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C09D4-1291-47C1-B909-037E3AD53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181" y="2962144"/>
            <a:ext cx="4765638" cy="93371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412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0D02-294C-4777-A3E6-BA2023DD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02" y="-3412"/>
            <a:ext cx="10515600" cy="1325563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8C781-09DC-479E-88EA-E6BE9C38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16" y="1066367"/>
            <a:ext cx="7136261" cy="543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45EE6-428B-4455-BEEE-2AE0FB2049CD}"/>
              </a:ext>
            </a:extLst>
          </p:cNvPr>
          <p:cNvSpPr txBox="1"/>
          <p:nvPr/>
        </p:nvSpPr>
        <p:spPr>
          <a:xfrm>
            <a:off x="308641" y="1474028"/>
            <a:ext cx="4331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historical stock prices with earning data</a:t>
            </a:r>
          </a:p>
          <a:p>
            <a:endParaRPr lang="en-US" dirty="0"/>
          </a:p>
          <a:p>
            <a:r>
              <a:rPr lang="en-US" u="sng" dirty="0"/>
              <a:t>Data size</a:t>
            </a:r>
            <a:r>
              <a:rPr lang="en-US" dirty="0"/>
              <a:t>: 	1.7GB</a:t>
            </a:r>
          </a:p>
          <a:p>
            <a:r>
              <a:rPr lang="en-US" u="sng" dirty="0"/>
              <a:t>Stocks</a:t>
            </a:r>
            <a:r>
              <a:rPr lang="en-US" dirty="0"/>
              <a:t>: 		7091</a:t>
            </a:r>
          </a:p>
          <a:p>
            <a:r>
              <a:rPr lang="en-US" u="sng" dirty="0"/>
              <a:t>Period</a:t>
            </a:r>
            <a:r>
              <a:rPr lang="en-US" dirty="0"/>
              <a:t>: 		Jan 2 1998 – Aug 15 2019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739FC-7D73-42A5-9BED-377042BE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1" y="3782352"/>
            <a:ext cx="5295502" cy="2703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53CE0-E972-47D1-B72E-E284A7FBA7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5903" r="4226" b="6960"/>
          <a:stretch/>
        </p:blipFill>
        <p:spPr>
          <a:xfrm>
            <a:off x="1807141" y="4504788"/>
            <a:ext cx="2102079" cy="1429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B5177-28AA-4897-B7A2-1B48002CF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268" y="5524296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FBCE-8C14-4717-A799-A2B5B163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81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3777-D9D4-416C-9A9A-5408FC16C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3" y="1394854"/>
            <a:ext cx="6432955" cy="1620720"/>
          </a:xfrm>
        </p:spPr>
        <p:txBody>
          <a:bodyPr>
            <a:normAutofit/>
          </a:bodyPr>
          <a:lstStyle/>
          <a:p>
            <a:r>
              <a:rPr lang="en-US" dirty="0"/>
              <a:t>Using Pandas and </a:t>
            </a:r>
            <a:r>
              <a:rPr lang="en-US" dirty="0" err="1"/>
              <a:t>Dask</a:t>
            </a:r>
            <a:r>
              <a:rPr lang="en-US" dirty="0"/>
              <a:t> Library</a:t>
            </a:r>
          </a:p>
          <a:p>
            <a:r>
              <a:rPr lang="en-US" b="1" dirty="0" err="1"/>
              <a:t>Dask</a:t>
            </a:r>
            <a:r>
              <a:rPr lang="en-US" b="1" dirty="0"/>
              <a:t> Library </a:t>
            </a:r>
            <a:r>
              <a:rPr lang="en-US" dirty="0"/>
              <a:t>produces the same result and offloads data to </a:t>
            </a:r>
            <a:r>
              <a:rPr lang="en-US" b="1" dirty="0"/>
              <a:t>hard disk</a:t>
            </a:r>
            <a:r>
              <a:rPr lang="en-US" dirty="0"/>
              <a:t> instead of </a:t>
            </a:r>
            <a:r>
              <a:rPr lang="en-US" b="1" dirty="0"/>
              <a:t>RAM</a:t>
            </a:r>
          </a:p>
          <a:p>
            <a:r>
              <a:rPr lang="en-US" dirty="0"/>
              <a:t>2.1 million rows x 9 columns.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4D90-58F3-4E8A-85D5-95047867DE35}"/>
              </a:ext>
            </a:extLst>
          </p:cNvPr>
          <p:cNvSpPr txBox="1"/>
          <p:nvPr/>
        </p:nvSpPr>
        <p:spPr>
          <a:xfrm>
            <a:off x="7568118" y="1485107"/>
            <a:ext cx="450016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print(Data.info(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='deep’))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[8 rows x 7 columns]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21170358 entries, 0 to 21170357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columns (total 9 columns):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    object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              object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             float64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             float64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              float64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       float64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close_adjusted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         int64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split_coefficient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float64(6), int64(1), object(2)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GB</a:t>
            </a:r>
            <a:endParaRPr lang="en-US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8E447-CB0D-41AE-AA60-374748492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97"/>
          <a:stretch/>
        </p:blipFill>
        <p:spPr>
          <a:xfrm>
            <a:off x="609054" y="3510942"/>
            <a:ext cx="6432955" cy="2238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5906B-E12A-428B-BDB3-A774E130BE4F}"/>
              </a:ext>
            </a:extLst>
          </p:cNvPr>
          <p:cNvSpPr txBox="1"/>
          <p:nvPr/>
        </p:nvSpPr>
        <p:spPr>
          <a:xfrm>
            <a:off x="609053" y="5919168"/>
            <a:ext cx="60983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Pandas: 	</a:t>
            </a:r>
            <a:r>
              <a:rPr lang="en-US" dirty="0" err="1"/>
              <a:t>data.describe</a:t>
            </a:r>
            <a:r>
              <a:rPr lang="en-US" dirty="0"/>
              <a:t>()				</a:t>
            </a:r>
            <a:r>
              <a:rPr lang="en-US" b="1" dirty="0">
                <a:solidFill>
                  <a:srgbClr val="FF0000"/>
                </a:solidFill>
              </a:rPr>
              <a:t>35 seconds</a:t>
            </a:r>
          </a:p>
          <a:p>
            <a:r>
              <a:rPr lang="en-US" dirty="0" err="1"/>
              <a:t>Dask</a:t>
            </a:r>
            <a:r>
              <a:rPr lang="en-US" dirty="0"/>
              <a:t>:		</a:t>
            </a:r>
            <a:r>
              <a:rPr lang="en-US" dirty="0" err="1"/>
              <a:t>data.describe</a:t>
            </a:r>
            <a:r>
              <a:rPr lang="en-US" dirty="0"/>
              <a:t>().compute()   </a:t>
            </a:r>
            <a:r>
              <a:rPr lang="en-US" b="1" dirty="0">
                <a:solidFill>
                  <a:srgbClr val="FF0000"/>
                </a:solidFill>
              </a:rPr>
              <a:t>13 seconds</a:t>
            </a:r>
          </a:p>
        </p:txBody>
      </p:sp>
    </p:spTree>
    <p:extLst>
      <p:ext uri="{BB962C8B-B14F-4D97-AF65-F5344CB8AC3E}">
        <p14:creationId xmlns:p14="http://schemas.microsoft.com/office/powerpoint/2010/main" val="37169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4DA3-00BF-4368-88D5-6A5A87D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72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Exploring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244B93-8C70-454C-9E0A-695DE5BB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r="3194" b="42081"/>
          <a:stretch/>
        </p:blipFill>
        <p:spPr>
          <a:xfrm>
            <a:off x="405203" y="2210146"/>
            <a:ext cx="5457716" cy="152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AA4DE-522C-4CC2-BCC9-C5F2014B9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" b="50719"/>
          <a:stretch/>
        </p:blipFill>
        <p:spPr>
          <a:xfrm>
            <a:off x="6272710" y="4332111"/>
            <a:ext cx="5457645" cy="1566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00E05-3581-499E-A574-544BAE1434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4108" b="47161"/>
          <a:stretch/>
        </p:blipFill>
        <p:spPr>
          <a:xfrm>
            <a:off x="6272711" y="2185608"/>
            <a:ext cx="5457645" cy="1603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806C9A-34A1-4C9D-9CFF-F2C64C4C8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b="48804"/>
          <a:stretch/>
        </p:blipFill>
        <p:spPr>
          <a:xfrm>
            <a:off x="322725" y="4371988"/>
            <a:ext cx="5622672" cy="1487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47BAD3-C14C-4477-B0ED-FFDB215BCC39}"/>
              </a:ext>
            </a:extLst>
          </p:cNvPr>
          <p:cNvSpPr txBox="1"/>
          <p:nvPr/>
        </p:nvSpPr>
        <p:spPr>
          <a:xfrm>
            <a:off x="2376541" y="3723521"/>
            <a:ext cx="126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469BF5-7FEC-4FEF-A087-24146726629C}"/>
              </a:ext>
            </a:extLst>
          </p:cNvPr>
          <p:cNvSpPr txBox="1"/>
          <p:nvPr/>
        </p:nvSpPr>
        <p:spPr>
          <a:xfrm>
            <a:off x="2163626" y="5898870"/>
            <a:ext cx="199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Minimum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7EABF-A3AC-4294-A113-1A546507F1C2}"/>
              </a:ext>
            </a:extLst>
          </p:cNvPr>
          <p:cNvSpPr txBox="1"/>
          <p:nvPr/>
        </p:nvSpPr>
        <p:spPr>
          <a:xfrm>
            <a:off x="8202342" y="3789067"/>
            <a:ext cx="126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CFEDD-9D1C-4A27-8075-A615BE141E1C}"/>
              </a:ext>
            </a:extLst>
          </p:cNvPr>
          <p:cNvSpPr txBox="1"/>
          <p:nvPr/>
        </p:nvSpPr>
        <p:spPr>
          <a:xfrm>
            <a:off x="8025945" y="5918694"/>
            <a:ext cx="195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Maximum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A26EE-2CBD-4717-8114-023617536F5A}"/>
              </a:ext>
            </a:extLst>
          </p:cNvPr>
          <p:cNvSpPr txBox="1"/>
          <p:nvPr/>
        </p:nvSpPr>
        <p:spPr>
          <a:xfrm flipH="1">
            <a:off x="652625" y="1407531"/>
            <a:ext cx="25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Pandas: </a:t>
            </a:r>
            <a:r>
              <a:rPr lang="en-US" b="1" dirty="0">
                <a:solidFill>
                  <a:srgbClr val="FF0000"/>
                </a:solidFill>
              </a:rPr>
              <a:t>57 Seconds</a:t>
            </a:r>
          </a:p>
          <a:p>
            <a:r>
              <a:rPr lang="en-US" dirty="0" err="1"/>
              <a:t>Dask</a:t>
            </a:r>
            <a:r>
              <a:rPr lang="en-US" dirty="0"/>
              <a:t>:	</a:t>
            </a:r>
            <a:r>
              <a:rPr lang="en-US" b="1" dirty="0">
                <a:solidFill>
                  <a:srgbClr val="FF0000"/>
                </a:solidFill>
              </a:rPr>
              <a:t>189 Seconds</a:t>
            </a:r>
          </a:p>
        </p:txBody>
      </p:sp>
    </p:spTree>
    <p:extLst>
      <p:ext uri="{BB962C8B-B14F-4D97-AF65-F5344CB8AC3E}">
        <p14:creationId xmlns:p14="http://schemas.microsoft.com/office/powerpoint/2010/main" val="40860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CB2F-A9DB-4FCE-B8EE-5CAB8ED2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268" y="419616"/>
            <a:ext cx="10515600" cy="1325563"/>
          </a:xfrm>
        </p:spPr>
        <p:txBody>
          <a:bodyPr/>
          <a:lstStyle/>
          <a:p>
            <a:r>
              <a:rPr lang="en-US" dirty="0"/>
              <a:t>Data cleaning and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3DB6-5637-45D9-B916-E4162F31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2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were </a:t>
            </a:r>
            <a:r>
              <a:rPr lang="en-US" b="1" dirty="0"/>
              <a:t>negative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. Replaced all negative stock values to 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b="1" dirty="0"/>
              <a:t>no missing values</a:t>
            </a:r>
            <a:r>
              <a:rPr lang="en-US" dirty="0"/>
              <a:t>. However, Saturday and Sunday data are not present because the stock market closes on those days.</a:t>
            </a:r>
          </a:p>
          <a:p>
            <a:r>
              <a:rPr lang="en-US" dirty="0"/>
              <a:t>To speed up testing, a 5% sample was created to debugging</a:t>
            </a:r>
          </a:p>
          <a:p>
            <a:pPr marL="457200" lvl="1" indent="0">
              <a:buNone/>
            </a:pPr>
            <a:r>
              <a:rPr lang="en-US" dirty="0"/>
              <a:t>(It still failed to load in excel.)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9DCEE23-A02B-421B-8422-B197352BF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97"/>
          <a:stretch/>
        </p:blipFill>
        <p:spPr>
          <a:xfrm>
            <a:off x="2481411" y="2482930"/>
            <a:ext cx="6253827" cy="2176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58C55-0C2B-4FA5-88ED-2BAD9AB5B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2340" r="6448" b="39687"/>
          <a:stretch/>
        </p:blipFill>
        <p:spPr>
          <a:xfrm>
            <a:off x="2481411" y="2488848"/>
            <a:ext cx="6253827" cy="218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2ED898-4022-416C-9414-B9E164DDF0B6}"/>
              </a:ext>
            </a:extLst>
          </p:cNvPr>
          <p:cNvSpPr/>
          <p:nvPr/>
        </p:nvSpPr>
        <p:spPr>
          <a:xfrm>
            <a:off x="3420932" y="3544647"/>
            <a:ext cx="3566160" cy="23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2581-EFE1-43EC-97DC-471D64D2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310" y="283554"/>
            <a:ext cx="10058400" cy="1353448"/>
          </a:xfrm>
        </p:spPr>
        <p:txBody>
          <a:bodyPr/>
          <a:lstStyle/>
          <a:p>
            <a:r>
              <a:rPr lang="en-US" dirty="0"/>
              <a:t>Data Selection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D7A2-02EB-452F-8794-1766901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2" y="1832692"/>
            <a:ext cx="6970955" cy="3916520"/>
          </a:xfrm>
        </p:spPr>
        <p:txBody>
          <a:bodyPr/>
          <a:lstStyle/>
          <a:p>
            <a:r>
              <a:rPr lang="en-US" b="1" dirty="0"/>
              <a:t>Best-performing Tech Stocks </a:t>
            </a:r>
            <a:r>
              <a:rPr lang="en-US" dirty="0"/>
              <a:t>(FAANG Stocks)</a:t>
            </a:r>
          </a:p>
          <a:p>
            <a:pPr lvl="1"/>
            <a:r>
              <a:rPr lang="en-US" dirty="0"/>
              <a:t>Stocks including Facebook, Apple, Amazon, Netflix, and Google</a:t>
            </a:r>
          </a:p>
          <a:p>
            <a:r>
              <a:rPr lang="en-US" b="1" dirty="0"/>
              <a:t>Manual selection</a:t>
            </a:r>
            <a:r>
              <a:rPr lang="en-US" dirty="0"/>
              <a:t>: input stock of interest to run analysis</a:t>
            </a:r>
          </a:p>
          <a:p>
            <a:r>
              <a:rPr lang="en-US" b="1" dirty="0"/>
              <a:t>Data reduction</a:t>
            </a:r>
          </a:p>
          <a:p>
            <a:pPr lvl="1"/>
            <a:r>
              <a:rPr lang="en-US" u="sng" dirty="0"/>
              <a:t>Kept</a:t>
            </a:r>
            <a:r>
              <a:rPr lang="en-US" dirty="0"/>
              <a:t>: time, symbol, and </a:t>
            </a:r>
            <a:r>
              <a:rPr lang="en-US" dirty="0" err="1"/>
              <a:t>close_adjusted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u="sng" dirty="0"/>
              <a:t>Dropped</a:t>
            </a:r>
            <a:r>
              <a:rPr lang="en-US" dirty="0"/>
              <a:t>: high, low, open, close, and </a:t>
            </a:r>
            <a:r>
              <a:rPr lang="en-US" dirty="0" err="1"/>
              <a:t>split_coefficient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5F83D-3FD3-4EAE-B141-C26995307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41" y="1832692"/>
            <a:ext cx="4197783" cy="3916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64A98-BB44-4413-A572-313D9ED82AAF}"/>
              </a:ext>
            </a:extLst>
          </p:cNvPr>
          <p:cNvSpPr txBox="1"/>
          <p:nvPr/>
        </p:nvSpPr>
        <p:spPr>
          <a:xfrm>
            <a:off x="7395767" y="5865610"/>
            <a:ext cx="38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Investopedia.com</a:t>
            </a:r>
          </a:p>
        </p:txBody>
      </p:sp>
    </p:spTree>
    <p:extLst>
      <p:ext uri="{BB962C8B-B14F-4D97-AF65-F5344CB8AC3E}">
        <p14:creationId xmlns:p14="http://schemas.microsoft.com/office/powerpoint/2010/main" val="3228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9BE-41D1-488B-930B-18946E37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-69394"/>
            <a:ext cx="10515600" cy="1325563"/>
          </a:xfrm>
        </p:spPr>
        <p:txBody>
          <a:bodyPr/>
          <a:lstStyle/>
          <a:p>
            <a:r>
              <a:rPr lang="en-US" dirty="0"/>
              <a:t>Stock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282F-D7B7-4315-BD3D-B64C993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15" y="1636847"/>
            <a:ext cx="5546464" cy="462776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Death and Golden Cross</a:t>
            </a:r>
          </a:p>
          <a:p>
            <a:pPr lvl="1"/>
            <a:r>
              <a:rPr lang="en-US" sz="2000" dirty="0"/>
              <a:t>Using a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50 and 200 day moving average lines</a:t>
            </a:r>
            <a:r>
              <a:rPr lang="en-US" sz="2000" dirty="0"/>
              <a:t>, we detect major changes in the stock price movements.</a:t>
            </a:r>
          </a:p>
          <a:p>
            <a:pPr lvl="1"/>
            <a:r>
              <a:rPr lang="en-US" sz="2000" dirty="0"/>
              <a:t>Golden cross – Rising market</a:t>
            </a:r>
          </a:p>
          <a:p>
            <a:pPr lvl="1"/>
            <a:r>
              <a:rPr lang="en-US" sz="2000" dirty="0"/>
              <a:t>Death cross – Falling market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/>
              <a:t>Bollinger Band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Rolling window</a:t>
            </a:r>
            <a:r>
              <a:rPr lang="en-US" sz="2000" dirty="0"/>
              <a:t>, then offset vertically by a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 deviation of 2 </a:t>
            </a:r>
            <a:r>
              <a:rPr lang="en-US" sz="2000" dirty="0"/>
              <a:t>above and below the line. </a:t>
            </a:r>
          </a:p>
          <a:p>
            <a:pPr lvl="1"/>
            <a:r>
              <a:rPr lang="en-US" sz="2000" dirty="0"/>
              <a:t>when the stock price crosses upper threshold, it is an indicator to buy</a:t>
            </a:r>
          </a:p>
          <a:p>
            <a:pPr lvl="1"/>
            <a:r>
              <a:rPr lang="en-US" sz="2000" dirty="0"/>
              <a:t>When the stock crosses the lower threshold, it is an indicator to sell.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1F082-921F-4414-A678-51FDF96BE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45" b="23474"/>
          <a:stretch/>
        </p:blipFill>
        <p:spPr>
          <a:xfrm>
            <a:off x="6908781" y="1063373"/>
            <a:ext cx="4911700" cy="2458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04BF9-275D-4837-897D-05FFFCCDC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1628" r="9892" b="3757"/>
          <a:stretch/>
        </p:blipFill>
        <p:spPr>
          <a:xfrm>
            <a:off x="6908781" y="3657600"/>
            <a:ext cx="4968240" cy="2979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BC406-1AC3-418B-A20B-E97DFE5700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72707" r="84026" b="6287"/>
          <a:stretch/>
        </p:blipFill>
        <p:spPr>
          <a:xfrm>
            <a:off x="7531144" y="6048090"/>
            <a:ext cx="1476936" cy="4914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18AE44-DC9A-4A4E-85EA-7487F3B8D848}"/>
              </a:ext>
            </a:extLst>
          </p:cNvPr>
          <p:cNvSpPr/>
          <p:nvPr/>
        </p:nvSpPr>
        <p:spPr>
          <a:xfrm>
            <a:off x="314979" y="5989063"/>
            <a:ext cx="6432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Reference:</a:t>
            </a:r>
          </a:p>
          <a:p>
            <a:r>
              <a:rPr lang="en-US" sz="1000" dirty="0">
                <a:solidFill>
                  <a:srgbClr val="0070C0"/>
                </a:solidFill>
              </a:rPr>
              <a:t>https://www.bigtrends.com/education/moving-averages-golden-cross-death-cross-in-technical-analysis/</a:t>
            </a:r>
          </a:p>
          <a:p>
            <a:r>
              <a:rPr lang="en-US" sz="1000" dirty="0">
                <a:solidFill>
                  <a:srgbClr val="0070C0"/>
                </a:solidFill>
              </a:rPr>
              <a:t>https://www.pythonforfinance.net/2017/07/31/bollinger-band-trading-strategy-backtest-in-python/</a:t>
            </a:r>
          </a:p>
        </p:txBody>
      </p:sp>
    </p:spTree>
    <p:extLst>
      <p:ext uri="{BB962C8B-B14F-4D97-AF65-F5344CB8AC3E}">
        <p14:creationId xmlns:p14="http://schemas.microsoft.com/office/powerpoint/2010/main" val="37498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8FAD-AD6E-4117-BF3F-CB6895C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287" y="170986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Golden</a:t>
            </a:r>
            <a:r>
              <a:rPr lang="en-US" dirty="0"/>
              <a:t> and </a:t>
            </a:r>
            <a:r>
              <a:rPr lang="en-US" b="1" dirty="0"/>
              <a:t>Death</a:t>
            </a:r>
            <a:r>
              <a:rPr lang="en-US" dirty="0"/>
              <a:t> cross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30D87A8-DCAD-463B-A39B-C789BC52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94749"/>
            <a:ext cx="111823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3DC21-2B2A-4FCE-9745-90B44B4594FC}"/>
              </a:ext>
            </a:extLst>
          </p:cNvPr>
          <p:cNvSpPr txBox="1"/>
          <p:nvPr/>
        </p:nvSpPr>
        <p:spPr>
          <a:xfrm>
            <a:off x="9824632" y="2120630"/>
            <a:ext cx="184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50 day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/>
                </a:solidFill>
              </a:rPr>
              <a:t>200 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67F0-7A09-4D62-8861-202AF913608F}"/>
              </a:ext>
            </a:extLst>
          </p:cNvPr>
          <p:cNvSpPr/>
          <p:nvPr/>
        </p:nvSpPr>
        <p:spPr>
          <a:xfrm>
            <a:off x="8793573" y="1279348"/>
            <a:ext cx="287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timeframe = '2018-01-01'</a:t>
            </a:r>
          </a:p>
        </p:txBody>
      </p:sp>
    </p:spTree>
    <p:extLst>
      <p:ext uri="{BB962C8B-B14F-4D97-AF65-F5344CB8AC3E}">
        <p14:creationId xmlns:p14="http://schemas.microsoft.com/office/powerpoint/2010/main" val="34193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42EA-C5D1-4697-9CB6-E7A2848B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07" y="0"/>
            <a:ext cx="8610600" cy="1293028"/>
          </a:xfrm>
        </p:spPr>
        <p:txBody>
          <a:bodyPr/>
          <a:lstStyle/>
          <a:p>
            <a:r>
              <a:rPr lang="en-US" dirty="0"/>
              <a:t>Bollinger band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53BF1E-830A-492A-829E-1C880D58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840020"/>
            <a:ext cx="11210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68C41-601F-4728-A69A-197127531200}"/>
              </a:ext>
            </a:extLst>
          </p:cNvPr>
          <p:cNvSpPr txBox="1"/>
          <p:nvPr/>
        </p:nvSpPr>
        <p:spPr>
          <a:xfrm flipH="1">
            <a:off x="8453334" y="1215206"/>
            <a:ext cx="3111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Window = 20 day</a:t>
            </a:r>
          </a:p>
          <a:p>
            <a:pPr algn="r"/>
            <a:r>
              <a:rPr lang="en-US" dirty="0"/>
              <a:t>No. of STD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  <a:p>
            <a:pPr algn="r"/>
            <a:r>
              <a:rPr lang="en-US" dirty="0"/>
              <a:t>timeframe = '2018-01-01'</a:t>
            </a:r>
          </a:p>
        </p:txBody>
      </p:sp>
    </p:spTree>
    <p:extLst>
      <p:ext uri="{BB962C8B-B14F-4D97-AF65-F5344CB8AC3E}">
        <p14:creationId xmlns:p14="http://schemas.microsoft.com/office/powerpoint/2010/main" val="1562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784</TotalTime>
  <Words>504</Words>
  <Application>Microsoft Office PowerPoint</Application>
  <PresentationFormat>寬螢幕</PresentationFormat>
  <Paragraphs>87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US Historical Stock  Data Analysis  with 2 Moving Averages, Bollinger Bands and Regression</vt:lpstr>
      <vt:lpstr>Data Source</vt:lpstr>
      <vt:lpstr>Data analysis</vt:lpstr>
      <vt:lpstr>Exploring the data</vt:lpstr>
      <vt:lpstr>Data cleaning and sampling</vt:lpstr>
      <vt:lpstr>Data Selection process</vt:lpstr>
      <vt:lpstr>Stock analysis:</vt:lpstr>
      <vt:lpstr>Golden and Death cross</vt:lpstr>
      <vt:lpstr>Bollinger band</vt:lpstr>
      <vt:lpstr>Bollinger band</vt:lpstr>
      <vt:lpstr>Regression Analysis Linear &amp; Polynomial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Joseph Yen</dc:creator>
  <cp:lastModifiedBy>Jay Lam</cp:lastModifiedBy>
  <cp:revision>66</cp:revision>
  <dcterms:created xsi:type="dcterms:W3CDTF">2019-12-15T09:46:30Z</dcterms:created>
  <dcterms:modified xsi:type="dcterms:W3CDTF">2019-12-18T13:04:25Z</dcterms:modified>
</cp:coreProperties>
</file>