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A5DB4-C789-4DBB-0F27-8BFA9CDE6FB2}" v="374" dt="2024-11-03T03:36:40.696"/>
    <p1510:client id="{23A0D569-C6F5-197A-073E-4B38AF1DE42C}" v="22" dt="2024-11-04T00:47:42.943"/>
    <p1510:client id="{2F13EBFE-D236-CCBF-9891-6E0DDF52D79D}" v="689" dt="2024-11-02T02:22:49.984"/>
    <p1510:client id="{4201E9FD-F520-208E-0501-A9A2C8B90A5C}" v="249" dt="2024-11-03T02:06:01.186"/>
    <p1510:client id="{9BFF9255-69D3-7D11-FB22-68E19D8B8597}" v="7" dt="2024-11-04T00:48:48.645"/>
    <p1510:client id="{9E3734AC-97E4-248C-557E-567919C47927}" v="368" dt="2024-11-04T00:26:38.798"/>
    <p1510:client id="{A9FA2689-5D27-83A1-1BC3-05F0A75CA8C0}" v="540" dt="2024-11-02T18:36:3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yutzy.github.io/analise_critic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117"/>
            <a:ext cx="9144000" cy="1994108"/>
          </a:xfrm>
        </p:spPr>
        <p:txBody>
          <a:bodyPr>
            <a:normAutofit fontScale="90000"/>
          </a:bodyPr>
          <a:lstStyle/>
          <a:p>
            <a:r>
              <a:rPr lang="en-US" noProof="1"/>
              <a:t>Detec</a:t>
            </a:r>
            <a:r>
              <a:rPr lang="en-US" noProof="1">
                <a:ea typeface="+mj-lt"/>
                <a:cs typeface="+mj-lt"/>
              </a:rPr>
              <a:t>ção</a:t>
            </a:r>
            <a:r>
              <a:rPr lang="en-US" noProof="1"/>
              <a:t> e Tradução de Sinais </a:t>
            </a:r>
            <a:r>
              <a:rPr lang="en-US" noProof="1">
                <a:ea typeface="+mj-lt"/>
                <a:cs typeface="+mj-lt"/>
              </a:rPr>
              <a:t>de Mão em Inputs Pré-definidos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2432"/>
            <a:ext cx="9144000" cy="2255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Uma apresentação por:</a:t>
            </a:r>
            <a:endParaRPr lang="en-US"/>
          </a:p>
          <a:p>
            <a:pPr marL="342900" indent="-342900">
              <a:buChar char="•"/>
            </a:pPr>
            <a:r>
              <a:rPr lang="en-US" noProof="1"/>
              <a:t>André Luiz Kovalski</a:t>
            </a:r>
          </a:p>
          <a:p>
            <a:pPr marL="342900" indent="-342900">
              <a:buChar char="•"/>
            </a:pPr>
            <a:r>
              <a:rPr lang="en-US" noProof="1"/>
              <a:t>Cesar Cunha Ziobro</a:t>
            </a:r>
          </a:p>
          <a:p>
            <a:pPr marL="342900" indent="-342900">
              <a:buChar char="•"/>
            </a:pPr>
            <a:r>
              <a:rPr lang="en-US" noProof="1"/>
              <a:t>Marco Vinicius Costódio Pellizzaro</a:t>
            </a:r>
          </a:p>
          <a:p>
            <a:pPr marL="342900" indent="-342900">
              <a:buChar char="•"/>
            </a:pPr>
            <a:r>
              <a:rPr lang="en-US" noProof="1"/>
              <a:t>Thiago Krügel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Rodando o Detector</a:t>
            </a:r>
            <a:endParaRPr lang="en-US"/>
          </a:p>
        </p:txBody>
      </p:sp>
      <p:pic>
        <p:nvPicPr>
          <p:cNvPr id="3" name="Picture 2" descr="A person&amp;#39;s hand with a sign on a glass surface&#10;&#10;Description automatically generated">
            <a:extLst>
              <a:ext uri="{FF2B5EF4-FFF2-40B4-BE49-F238E27FC236}">
                <a16:creationId xmlns:a16="http://schemas.microsoft.com/office/drawing/2014/main" id="{F0585163-DE06-7CCF-1025-53AA937C9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3" y="2054121"/>
            <a:ext cx="3724275" cy="2762250"/>
          </a:xfrm>
          <a:prstGeom prst="rect">
            <a:avLst/>
          </a:prstGeom>
        </p:spPr>
      </p:pic>
      <p:pic>
        <p:nvPicPr>
          <p:cNvPr id="7" name="Picture 6" descr="A person holding a fist up">
            <a:extLst>
              <a:ext uri="{FF2B5EF4-FFF2-40B4-BE49-F238E27FC236}">
                <a16:creationId xmlns:a16="http://schemas.microsoft.com/office/drawing/2014/main" id="{60B9E1E1-94F8-CF3D-F46B-E44060801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067" y="2049359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Análise dos Resultados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D2C49-0E90-882A-4E02-E37EB2DC25A4}"/>
              </a:ext>
            </a:extLst>
          </p:cNvPr>
          <p:cNvSpPr txBox="1"/>
          <p:nvPr/>
        </p:nvSpPr>
        <p:spPr>
          <a:xfrm>
            <a:off x="1501516" y="1398659"/>
            <a:ext cx="9245182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en-US" sz="2000" noProof="1">
                <a:cs typeface="Arial"/>
              </a:rPr>
              <a:t>Apresentou altas taxas de precisão no período de treino e teste, porém tem dificuldades na detecção em tempo real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en-US" sz="2000" noProof="1">
                <a:cs typeface="Arial"/>
              </a:rPr>
              <a:t>Avaliando posteriormente, a razão desta dificuldade vem da baixa habilidade do modelo diferenciar o fundo da câmera</a:t>
            </a:r>
          </a:p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en-US" sz="2000" noProof="1">
                <a:cs typeface="Arial"/>
              </a:rPr>
              <a:t>Porém, testado em um cenário com poucos objetos/cores, a detecção se torna mais certeira e precisa</a:t>
            </a:r>
          </a:p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en-US" sz="2000" noProof="1">
                <a:cs typeface="Arial"/>
              </a:rPr>
              <a:t>Evidencia a dificuldade da aplicação de detectores de componentes em tempo real sem um treinamento apropriado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C8C1D-69C2-5B2C-841C-E08986287011}"/>
              </a:ext>
            </a:extLst>
          </p:cNvPr>
          <p:cNvSpPr txBox="1"/>
          <p:nvPr/>
        </p:nvSpPr>
        <p:spPr>
          <a:xfrm>
            <a:off x="3642382" y="5637437"/>
            <a:ext cx="4973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hlinkClick r:id="rId4"/>
              </a:rPr>
              <a:t>Análise critica completa aqui!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9118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08691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Obrigado pela atenção!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O Contexto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640" y="1634581"/>
            <a:ext cx="9618688" cy="359199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Avaliar a viabilidade de usar sinais de mão para executar inputs de teclado e/ou controle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Visando a ampliação de cenários acessíveis para deficientes, tanto para jogabilidade quanto para uso geral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Dataset diferente de Libras, apresentado a seguir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Uso da conexão do XInput para o estágio de testes, possivelmente para implementação futura</a:t>
            </a:r>
          </a:p>
        </p:txBody>
      </p:sp>
    </p:spTree>
    <p:extLst>
      <p:ext uri="{BB962C8B-B14F-4D97-AF65-F5344CB8AC3E}">
        <p14:creationId xmlns:p14="http://schemas.microsoft.com/office/powerpoint/2010/main" val="425769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O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640" y="1634581"/>
            <a:ext cx="9618688" cy="466628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b="1" u="sng" noProof="1"/>
              <a:t>Dataset autoral!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Cerca de 5500 amostras, com os diferentes sinais definidos pela equipe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Pré-processamento e Labeling com Bounding Boxes feitos via Roboflow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11 classes presentes, mirando no uso de um controle de PSP para prova de conceito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Detecção será feita via rede neural YOLOv11-N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92% para treino, 5% para validação e 3% para teste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8448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0381" y="3123"/>
            <a:ext cx="12878594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 fontScale="90000"/>
          </a:bodyPr>
          <a:lstStyle/>
          <a:p>
            <a:r>
              <a:rPr lang="en-US" u="sng" noProof="1"/>
              <a:t>Exemplo do Pré-processamento</a:t>
            </a:r>
          </a:p>
        </p:txBody>
      </p:sp>
      <p:pic>
        <p:nvPicPr>
          <p:cNvPr id="3" name="Picture 2" descr="A collage of images of hands&#10;&#10;Description automatically generated">
            <a:extLst>
              <a:ext uri="{FF2B5EF4-FFF2-40B4-BE49-F238E27FC236}">
                <a16:creationId xmlns:a16="http://schemas.microsoft.com/office/drawing/2014/main" id="{5167EDA2-2F26-90E9-AEA9-9CC904CF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78" y="1371600"/>
            <a:ext cx="4140843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5D2E2-EA81-2E07-B09C-E004A61ED8B1}"/>
              </a:ext>
            </a:extLst>
          </p:cNvPr>
          <p:cNvSpPr txBox="1"/>
          <p:nvPr/>
        </p:nvSpPr>
        <p:spPr>
          <a:xfrm>
            <a:off x="3000304" y="5719883"/>
            <a:ext cx="61860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/>
              <a:t>Aplicação de um mosaico no treino, visando ampliar a eficácia de detecção do modelo em diferentes posições e iluminações do cenário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Fluxo de Execução</a:t>
            </a:r>
          </a:p>
        </p:txBody>
      </p:sp>
      <p:pic>
        <p:nvPicPr>
          <p:cNvPr id="5" name="Picture 4" descr="A hand making a hand gesture">
            <a:extLst>
              <a:ext uri="{FF2B5EF4-FFF2-40B4-BE49-F238E27FC236}">
                <a16:creationId xmlns:a16="http://schemas.microsoft.com/office/drawing/2014/main" id="{1E2C0A01-5893-6DB5-6D28-02B84066D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42" y="1714236"/>
            <a:ext cx="1998737" cy="2156300"/>
          </a:xfrm>
          <a:prstGeom prst="rect">
            <a:avLst/>
          </a:prstGeom>
        </p:spPr>
      </p:pic>
      <p:pic>
        <p:nvPicPr>
          <p:cNvPr id="8" name="Picture 7" descr="Sony - PlayStation Portable (PPSSPP) - Libretro Docs">
            <a:extLst>
              <a:ext uri="{FF2B5EF4-FFF2-40B4-BE49-F238E27FC236}">
                <a16:creationId xmlns:a16="http://schemas.microsoft.com/office/drawing/2014/main" id="{D70C4733-C0A0-1BA1-511E-B3B0FDEF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86" y="1992106"/>
            <a:ext cx="3476713" cy="1600557"/>
          </a:xfrm>
          <a:prstGeom prst="rect">
            <a:avLst/>
          </a:prstGeom>
        </p:spPr>
      </p:pic>
      <p:pic>
        <p:nvPicPr>
          <p:cNvPr id="9" name="Picture 8" descr="https://preview.redd.it/ah09asfqiop41.png?width=1920&amp;format=png&amp;auto=webp&amp;s=5b490514e0e8570f24f35d971cd67ddd663bcd8e">
            <a:extLst>
              <a:ext uri="{FF2B5EF4-FFF2-40B4-BE49-F238E27FC236}">
                <a16:creationId xmlns:a16="http://schemas.microsoft.com/office/drawing/2014/main" id="{D5566D57-66A8-CA76-8EA5-058DD2FDD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493" y="2023545"/>
            <a:ext cx="2743200" cy="1543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EC31A-67C0-39E2-2C5F-7BEB024239AF}"/>
              </a:ext>
            </a:extLst>
          </p:cNvPr>
          <p:cNvSpPr txBox="1"/>
          <p:nvPr/>
        </p:nvSpPr>
        <p:spPr>
          <a:xfrm>
            <a:off x="176169" y="4297764"/>
            <a:ext cx="2620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/>
              <a:t>Detecção do sinal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6D8F3-A86A-FB04-C1A6-470E5A71B2FB}"/>
              </a:ext>
            </a:extLst>
          </p:cNvPr>
          <p:cNvSpPr txBox="1"/>
          <p:nvPr/>
        </p:nvSpPr>
        <p:spPr>
          <a:xfrm>
            <a:off x="4334130" y="4297765"/>
            <a:ext cx="3361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/>
              <a:t>Interpretação do sinal em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1E5F1-36E4-1B53-41B5-526ADC30506A}"/>
              </a:ext>
            </a:extLst>
          </p:cNvPr>
          <p:cNvSpPr txBox="1"/>
          <p:nvPr/>
        </p:nvSpPr>
        <p:spPr>
          <a:xfrm>
            <a:off x="4434824" y="3765636"/>
            <a:ext cx="3154822" cy="220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noProof="1"/>
              <a:t>Fonte: Documentação oficial do Libretro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6C888-3FB6-8F07-71BB-364AFB0F8B5D}"/>
              </a:ext>
            </a:extLst>
          </p:cNvPr>
          <p:cNvSpPr txBox="1"/>
          <p:nvPr/>
        </p:nvSpPr>
        <p:spPr>
          <a:xfrm>
            <a:off x="9099403" y="3768380"/>
            <a:ext cx="259222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Fonte: Wipeout Pure (2005)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307AF-A93E-15AC-9B4E-34AE8B8B73E4}"/>
              </a:ext>
            </a:extLst>
          </p:cNvPr>
          <p:cNvSpPr txBox="1"/>
          <p:nvPr/>
        </p:nvSpPr>
        <p:spPr>
          <a:xfrm>
            <a:off x="8714841" y="4160354"/>
            <a:ext cx="33613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/>
              <a:t>Reconhecimento do input na aplicação</a:t>
            </a:r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97F6FF-48F4-6281-8884-0B6F158565BC}"/>
              </a:ext>
            </a:extLst>
          </p:cNvPr>
          <p:cNvSpPr/>
          <p:nvPr/>
        </p:nvSpPr>
        <p:spPr>
          <a:xfrm>
            <a:off x="2960557" y="2478163"/>
            <a:ext cx="925794" cy="6338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CCE894-7C52-EB94-FA5B-22F7707CA31B}"/>
              </a:ext>
            </a:extLst>
          </p:cNvPr>
          <p:cNvSpPr/>
          <p:nvPr/>
        </p:nvSpPr>
        <p:spPr>
          <a:xfrm>
            <a:off x="7885887" y="2478162"/>
            <a:ext cx="925794" cy="6338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6284C-8982-8A7F-B3BC-E777DCC799E2}"/>
              </a:ext>
            </a:extLst>
          </p:cNvPr>
          <p:cNvSpPr txBox="1"/>
          <p:nvPr/>
        </p:nvSpPr>
        <p:spPr>
          <a:xfrm>
            <a:off x="4360775" y="1069525"/>
            <a:ext cx="3519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noProof="1"/>
              <a:t>Prova de Conceito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D3F87-7522-B3DB-E6AF-E2203F4FACDB}"/>
              </a:ext>
            </a:extLst>
          </p:cNvPr>
          <p:cNvSpPr txBox="1"/>
          <p:nvPr/>
        </p:nvSpPr>
        <p:spPr>
          <a:xfrm>
            <a:off x="3488734" y="5382150"/>
            <a:ext cx="521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noProof="1"/>
              <a:t>Métricas de avaliação obtidas via </a:t>
            </a:r>
            <a:r>
              <a:rPr lang="en-US" sz="2000" i="1" noProof="1"/>
              <a:t>Ultralytics, </a:t>
            </a:r>
            <a:r>
              <a:rPr lang="en-US" sz="2000" noProof="1"/>
              <a:t>biblioteca de validação do modelo YOLO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2742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Arquitetura da Rede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640" y="1341023"/>
            <a:ext cx="9618688" cy="392302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Como apresentado anteriormente, foi selecionada a Rede Neural YOLOv11-N, notável no campo de detecção de imagem em tempo real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A versão N foi selecionada por ser leve e rápida, porém adepta para nosso cenário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319 camadas, 2.591.985 parâmetros treináveis</a:t>
            </a:r>
            <a:endParaRPr lang="en-US" dirty="0"/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r>
              <a:rPr lang="en-US" noProof="1"/>
              <a:t>Ênfase nas </a:t>
            </a:r>
            <a:r>
              <a:rPr lang="en-US" b="1" noProof="1"/>
              <a:t>camadas convolucionais</a:t>
            </a:r>
            <a:r>
              <a:rPr lang="en-US" noProof="1"/>
              <a:t>, obtendo características de diferentes resoluções; e nas </a:t>
            </a:r>
            <a:r>
              <a:rPr lang="en-US" b="1" noProof="1"/>
              <a:t>camadas de PSA</a:t>
            </a:r>
            <a:r>
              <a:rPr lang="en-US" noProof="1"/>
              <a:t> (</a:t>
            </a:r>
            <a:r>
              <a:rPr lang="en-US" i="1" noProof="1"/>
              <a:t>Partial Self-Attention</a:t>
            </a:r>
            <a:r>
              <a:rPr lang="en-US" noProof="1"/>
              <a:t>), incorporando módulos de atenção própria para um aprendizado global melhorado</a:t>
            </a:r>
          </a:p>
          <a:p>
            <a:pPr marL="342900" indent="-342900" algn="l">
              <a:lnSpc>
                <a:spcPct val="150000"/>
              </a:lnSpc>
              <a:buFont typeface="Calibri" panose="020B0604020202020204" pitchFamily="34" charset="0"/>
              <a:buChar char="-"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801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Predições e Resultados</a:t>
            </a:r>
            <a:endParaRPr lang="en-US"/>
          </a:p>
        </p:txBody>
      </p:sp>
      <p:pic>
        <p:nvPicPr>
          <p:cNvPr id="3" name="Picture 2" descr="A collage of a hand gestures&#10;&#10;Description automatically generated">
            <a:extLst>
              <a:ext uri="{FF2B5EF4-FFF2-40B4-BE49-F238E27FC236}">
                <a16:creationId xmlns:a16="http://schemas.microsoft.com/office/drawing/2014/main" id="{5D8A55D6-ADAD-2E86-9201-90404B16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15" y="1377846"/>
            <a:ext cx="4114800" cy="4114800"/>
          </a:xfrm>
          <a:prstGeom prst="rect">
            <a:avLst/>
          </a:prstGeom>
        </p:spPr>
      </p:pic>
      <p:pic>
        <p:nvPicPr>
          <p:cNvPr id="5" name="Picture 4" descr="A collage of a hand gestures&#10;&#10;Description automatically generated">
            <a:extLst>
              <a:ext uri="{FF2B5EF4-FFF2-40B4-BE49-F238E27FC236}">
                <a16:creationId xmlns:a16="http://schemas.microsoft.com/office/drawing/2014/main" id="{D8EBF2D5-F17C-721A-CACB-AD18CC748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502" y="1371600"/>
            <a:ext cx="4114800" cy="41148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0B1104-207F-4372-978B-798E83E39851}"/>
              </a:ext>
            </a:extLst>
          </p:cNvPr>
          <p:cNvSpPr/>
          <p:nvPr/>
        </p:nvSpPr>
        <p:spPr>
          <a:xfrm>
            <a:off x="5662193" y="3115472"/>
            <a:ext cx="925794" cy="6338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4952E-22A9-69B6-7A86-414E899AFB02}"/>
              </a:ext>
            </a:extLst>
          </p:cNvPr>
          <p:cNvSpPr txBox="1"/>
          <p:nvPr/>
        </p:nvSpPr>
        <p:spPr>
          <a:xfrm>
            <a:off x="4585854" y="5881254"/>
            <a:ext cx="3082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/>
              <a:t>Acurácia obtida foi de </a:t>
            </a:r>
            <a:r>
              <a:rPr lang="en-US" b="1" noProof="1"/>
              <a:t>96,9%</a:t>
            </a:r>
            <a:r>
              <a:rPr lang="en-US" noProof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844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Matriz de Confusão</a:t>
            </a:r>
            <a:endParaRPr lang="en-US"/>
          </a:p>
        </p:txBody>
      </p:sp>
      <p:pic>
        <p:nvPicPr>
          <p:cNvPr id="3" name="Picture 2" descr="A graph of blue squares&#10;&#10;Description automatically generated">
            <a:extLst>
              <a:ext uri="{FF2B5EF4-FFF2-40B4-BE49-F238E27FC236}">
                <a16:creationId xmlns:a16="http://schemas.microsoft.com/office/drawing/2014/main" id="{E5E51709-41BE-47FE-A1FA-75BDD9BF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43" y="1252928"/>
            <a:ext cx="6897973" cy="51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ireframe of a machine&#10;&#10;Description automatically generated">
            <a:extLst>
              <a:ext uri="{FF2B5EF4-FFF2-40B4-BE49-F238E27FC236}">
                <a16:creationId xmlns:a16="http://schemas.microsoft.com/office/drawing/2014/main" id="{9ACBC4A3-7A92-D706-D3D7-359FA4EB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23"/>
            <a:ext cx="12248213" cy="68580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16"/>
            <a:ext cx="9144000" cy="1050977"/>
          </a:xfrm>
        </p:spPr>
        <p:txBody>
          <a:bodyPr>
            <a:normAutofit/>
          </a:bodyPr>
          <a:lstStyle/>
          <a:p>
            <a:r>
              <a:rPr lang="en-US" u="sng" noProof="1"/>
              <a:t>Outras Informações</a:t>
            </a:r>
            <a:endParaRPr lang="en-US"/>
          </a:p>
        </p:txBody>
      </p:sp>
      <p:pic>
        <p:nvPicPr>
          <p:cNvPr id="5" name="Picture 4" descr="A colorful bar graph with white text">
            <a:extLst>
              <a:ext uri="{FF2B5EF4-FFF2-40B4-BE49-F238E27FC236}">
                <a16:creationId xmlns:a16="http://schemas.microsoft.com/office/drawing/2014/main" id="{F7CA919F-7267-5E76-2397-6045C68C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25" y="1371600"/>
            <a:ext cx="402631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1E25F-3A62-C53A-1F52-78D5D20A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08" y="1905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Detecção e Tradução de Sinais de Mão em Inputs Pré-definidos</vt:lpstr>
      <vt:lpstr>O Contexto</vt:lpstr>
      <vt:lpstr>O Dataset</vt:lpstr>
      <vt:lpstr>Exemplo do Pré-processamento</vt:lpstr>
      <vt:lpstr>Fluxo de Execução</vt:lpstr>
      <vt:lpstr>Arquitetura da Rede</vt:lpstr>
      <vt:lpstr>Predições e Resultados</vt:lpstr>
      <vt:lpstr>Matriz de Confusão</vt:lpstr>
      <vt:lpstr>Outras Informações</vt:lpstr>
      <vt:lpstr>Rodando o Detector</vt:lpstr>
      <vt:lpstr>Análise dos Resultados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137</cp:revision>
  <dcterms:created xsi:type="dcterms:W3CDTF">2024-11-02T01:19:27Z</dcterms:created>
  <dcterms:modified xsi:type="dcterms:W3CDTF">2024-11-04T00:56:50Z</dcterms:modified>
</cp:coreProperties>
</file>