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1" r:id="rId11"/>
    <p:sldId id="266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s" id="{E75E278A-FF0E-49A4-B170-79828D63BBAD}">
          <p14:sldIdLst>
            <p14:sldId id="256"/>
            <p14:sldId id="257"/>
            <p14:sldId id="258"/>
            <p14:sldId id="259"/>
            <p14:sldId id="260"/>
            <p14:sldId id="264"/>
            <p14:sldId id="262"/>
            <p14:sldId id="263"/>
            <p14:sldId id="265"/>
            <p14:sldId id="261"/>
            <p14:sldId id="266"/>
          </p14:sldIdLst>
        </p14:section>
        <p14:section name="Design, Transformar, Anotação, Trabalhe em Conjunto, Diga-me" id="{B9B51309-D148-4332-87C2-07BE32FBCA3B}">
          <p14:sldIdLst/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29/03/2022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29/03/2022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29/03/2022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dasaudavel.einstein.br/sequenciamento-genetic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5759772-4D8B-4EE5-BA07-9F46A9387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6" y="266647"/>
            <a:ext cx="11609049" cy="63293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675" y="261992"/>
            <a:ext cx="10068677" cy="2033533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8000" b="1" u="sng" dirty="0">
                <a:solidFill>
                  <a:schemeClr val="bg2">
                    <a:lumMod val="10000"/>
                  </a:schemeClr>
                </a:solidFill>
              </a:rPr>
              <a:t>TRANSHUMANISMO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447675" y="5490510"/>
            <a:ext cx="9754564" cy="822960"/>
          </a:xfrm>
        </p:spPr>
        <p:txBody>
          <a:bodyPr rtlCol="0">
            <a:normAutofit lnSpcReduction="10000"/>
          </a:bodyPr>
          <a:lstStyle/>
          <a:p>
            <a:pPr marL="0" indent="0" algn="ctr" rtl="0">
              <a:buNone/>
            </a:pPr>
            <a:r>
              <a:rPr lang="pt-BR" sz="3600" b="1" dirty="0">
                <a:solidFill>
                  <a:srgbClr val="000000"/>
                </a:solidFill>
                <a:latin typeface="Apercu"/>
              </a:rPr>
              <a:t>T</a:t>
            </a:r>
            <a:r>
              <a:rPr lang="pt-BR" sz="3600" b="1" i="0" dirty="0">
                <a:solidFill>
                  <a:srgbClr val="000000"/>
                </a:solidFill>
                <a:effectLst/>
                <a:latin typeface="Apercu"/>
              </a:rPr>
              <a:t>ecnologia e aperfeiçoamento humano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FD09-ABAF-4811-B825-212B525E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Alcançaremos a imortalidade?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451B5D-C9B3-4BE1-B065-D68E0CC309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00650" y="1485900"/>
            <a:ext cx="6499226" cy="48006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24FA66-A090-444D-B964-CD657136291A}"/>
              </a:ext>
            </a:extLst>
          </p:cNvPr>
          <p:cNvSpPr txBox="1"/>
          <p:nvPr/>
        </p:nvSpPr>
        <p:spPr>
          <a:xfrm>
            <a:off x="521207" y="1485900"/>
            <a:ext cx="47715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Avanço tecnológico em nossos corpos.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Imortalidade.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Super população.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Controle total de natalidade.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Falta de recursos(Alimentos).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Limitação de ideias.</a:t>
            </a:r>
          </a:p>
        </p:txBody>
      </p:sp>
    </p:spTree>
    <p:extLst>
      <p:ext uri="{BB962C8B-B14F-4D97-AF65-F5344CB8AC3E}">
        <p14:creationId xmlns:p14="http://schemas.microsoft.com/office/powerpoint/2010/main" val="358374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CC9BC31-6AF8-42E6-A892-72EACA9B9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" y="256854"/>
            <a:ext cx="11671443" cy="63597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F7487E-7D1B-4002-829F-875D319E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743" y="359597"/>
            <a:ext cx="8496729" cy="1541122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Grupo</a:t>
            </a:r>
            <a:r>
              <a:rPr lang="pt-BR" sz="66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7AAD4F-D61F-47F8-9A98-5E587A8C9161}"/>
              </a:ext>
            </a:extLst>
          </p:cNvPr>
          <p:cNvSpPr txBox="1"/>
          <p:nvPr/>
        </p:nvSpPr>
        <p:spPr>
          <a:xfrm>
            <a:off x="92468" y="1704092"/>
            <a:ext cx="7623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2">
                    <a:lumMod val="75000"/>
                  </a:schemeClr>
                </a:solidFill>
              </a:rPr>
              <a:t>André Luiz</a:t>
            </a:r>
          </a:p>
          <a:p>
            <a:pPr algn="ctr"/>
            <a:r>
              <a:rPr lang="pt-BR" sz="3200" b="1" dirty="0" err="1">
                <a:solidFill>
                  <a:schemeClr val="accent2">
                    <a:lumMod val="75000"/>
                  </a:schemeClr>
                </a:solidFill>
              </a:rPr>
              <a:t>Geremias</a:t>
            </a:r>
            <a:endParaRPr lang="pt-BR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3200" b="1" dirty="0">
                <a:solidFill>
                  <a:schemeClr val="accent2">
                    <a:lumMod val="75000"/>
                  </a:schemeClr>
                </a:solidFill>
              </a:rPr>
              <a:t>Guilherme </a:t>
            </a:r>
          </a:p>
          <a:p>
            <a:pPr algn="ctr"/>
            <a:r>
              <a:rPr lang="pt-BR" sz="3200" b="1" dirty="0">
                <a:solidFill>
                  <a:schemeClr val="accent2">
                    <a:lumMod val="75000"/>
                  </a:schemeClr>
                </a:solidFill>
              </a:rPr>
              <a:t>Leonardo</a:t>
            </a:r>
          </a:p>
          <a:p>
            <a:pPr algn="ctr"/>
            <a:r>
              <a:rPr lang="pt-BR" sz="3200" b="1" dirty="0" err="1">
                <a:solidFill>
                  <a:schemeClr val="accent2">
                    <a:lumMod val="75000"/>
                  </a:schemeClr>
                </a:solidFill>
              </a:rPr>
              <a:t>Patricia</a:t>
            </a:r>
            <a:endParaRPr lang="pt-BR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8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E5665-C96B-473B-AD2E-786BCC65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2118" cy="640080"/>
          </a:xfrm>
        </p:spPr>
        <p:txBody>
          <a:bodyPr>
            <a:noAutofit/>
          </a:bodyPr>
          <a:lstStyle/>
          <a:p>
            <a:r>
              <a:rPr lang="pt-BR" sz="4000" b="1" dirty="0"/>
              <a:t>Mas, o que é TRANSHUMANISMO?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1700205-A901-4E44-B2D1-65864F281B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667625" y="1323976"/>
            <a:ext cx="3933825" cy="5238750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BD5135B-5203-4F50-B884-12E9243EB350}"/>
              </a:ext>
            </a:extLst>
          </p:cNvPr>
          <p:cNvSpPr txBox="1"/>
          <p:nvPr/>
        </p:nvSpPr>
        <p:spPr>
          <a:xfrm>
            <a:off x="590550" y="1638300"/>
            <a:ext cx="66770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/>
              <a:t>Foi criado pelo biólogo: JULIAN HUXLEY.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Ele definiu que “A inteligência humana, não faz o ser humano superior, mas o torna o responsável e com deveres diante das outras espécies no planeta”.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Visão otimista em relação a humanidade.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Propostas do </a:t>
            </a:r>
            <a:r>
              <a:rPr lang="pt-BR" sz="2400" dirty="0" err="1"/>
              <a:t>transhumanismo</a:t>
            </a:r>
            <a:r>
              <a:rPr lang="pt-BR" sz="2400" dirty="0"/>
              <a:t>.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Tecnologia é uma ferramenta neutra. </a:t>
            </a:r>
          </a:p>
          <a:p>
            <a:pPr marL="342900" indent="-342900">
              <a:buFontTx/>
              <a:buChar char="-"/>
            </a:pPr>
            <a:endParaRPr lang="pt-BR" sz="2000" b="1" dirty="0"/>
          </a:p>
          <a:p>
            <a:pPr marL="342900" indent="-342900">
              <a:buFontTx/>
              <a:buChar char="-"/>
            </a:pPr>
            <a:endParaRPr lang="pt-BR" sz="2000" b="1" dirty="0"/>
          </a:p>
          <a:p>
            <a:pPr marL="342900" indent="-342900">
              <a:buFontTx/>
              <a:buChar char="-"/>
            </a:pPr>
            <a:endParaRPr lang="pt-BR" sz="2000" b="1" dirty="0"/>
          </a:p>
          <a:p>
            <a:pPr marL="342900" indent="-342900">
              <a:buFontTx/>
              <a:buChar char="-"/>
            </a:pPr>
            <a:endParaRPr lang="pt-BR" sz="2000" b="1" dirty="0"/>
          </a:p>
          <a:p>
            <a:pPr marL="342900" indent="-342900">
              <a:buFontTx/>
              <a:buChar char="-"/>
            </a:pPr>
            <a:endParaRPr lang="pt-BR" sz="2000" b="1" dirty="0"/>
          </a:p>
          <a:p>
            <a:pPr marL="342900" indent="-342900">
              <a:buFontTx/>
              <a:buChar char="-"/>
            </a:pP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64288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EE354-5F59-484B-99BD-CF0C85D5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108568" cy="640080"/>
          </a:xfrm>
        </p:spPr>
        <p:txBody>
          <a:bodyPr>
            <a:noAutofit/>
          </a:bodyPr>
          <a:lstStyle/>
          <a:p>
            <a:r>
              <a:rPr lang="pt-BR" sz="4000" b="1" dirty="0"/>
              <a:t>Drogas que melhoram o desempenho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130B81-AC14-40E0-B472-19E9EBBA61B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34325" y="1363662"/>
            <a:ext cx="3676649" cy="5199063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A752C2-3B39-44C4-9502-B686DFB92D20}"/>
              </a:ext>
            </a:extLst>
          </p:cNvPr>
          <p:cNvSpPr txBox="1"/>
          <p:nvPr/>
        </p:nvSpPr>
        <p:spPr>
          <a:xfrm>
            <a:off x="521207" y="1638299"/>
            <a:ext cx="6838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inicio dos anos 1960, o cientista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Corneliu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Giurgea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pesquisava uma substancia química que tivesse efeito calmante e combatesse a ansiedade. Porém o remédio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Piracetam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não teve o efeito pretendido inicialmente. Após testes, foi dito que o produto </a:t>
            </a:r>
            <a:r>
              <a:rPr lang="pt-BR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ajuda na memória, na concentração, e no bem-estar geral. Assim surgiu os medicamentos </a:t>
            </a:r>
            <a:r>
              <a:rPr lang="pt-BR" i="0" dirty="0">
                <a:solidFill>
                  <a:srgbClr val="3F3F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i="0" dirty="0" err="1">
                <a:solidFill>
                  <a:srgbClr val="3F3F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nootrópicos</a:t>
            </a:r>
            <a:r>
              <a:rPr lang="pt-BR" i="0" dirty="0">
                <a:solidFill>
                  <a:srgbClr val="3F3F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“. </a:t>
            </a:r>
            <a:r>
              <a:rPr lang="pt-BR" dirty="0">
                <a:solidFill>
                  <a:srgbClr val="3F3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substâncias que, apesar de potencializar as capacidades cognitivas, não são tóxicas, viciantes ou provocam efeitos colaterais significativos.</a:t>
            </a:r>
            <a:r>
              <a:rPr lang="pt-BR" dirty="0">
                <a:solidFill>
                  <a:srgbClr val="3F3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3F3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3F3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 por soldados para se manter alerta, pessoas que necessitam manter atenção em uma atividade por horas seguidas(Estudantes, Empresários).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3F3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3F3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resultado podem gerar mais desigualdade? 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69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31704-3F88-4EAB-8A2C-E91034E4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Biotecnologia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95C0C6-7418-49D0-90FE-0DDDCF86E14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734050" y="1590675"/>
            <a:ext cx="5905500" cy="44862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0C2F3B-82DA-4C5B-836F-EA582D344575}"/>
              </a:ext>
            </a:extLst>
          </p:cNvPr>
          <p:cNvSpPr txBox="1"/>
          <p:nvPr/>
        </p:nvSpPr>
        <p:spPr>
          <a:xfrm>
            <a:off x="495300" y="1428750"/>
            <a:ext cx="61717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Definição: 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estudo e desenvolvimento de </a:t>
            </a:r>
          </a:p>
          <a:p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organismos geneticamente modificados e </a:t>
            </a:r>
          </a:p>
          <a:p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sua utilização para fins produtivos.</a:t>
            </a:r>
            <a:endParaRPr lang="pt-BR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pt-BR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pt-BR" dirty="0"/>
          </a:p>
          <a:p>
            <a:r>
              <a:rPr lang="pt-BR" dirty="0"/>
              <a:t>A descoberta da estrutura química do DNA, </a:t>
            </a:r>
          </a:p>
          <a:p>
            <a:r>
              <a:rPr lang="pt-BR" dirty="0"/>
              <a:t>no ano de 1953, abriu um mundo de </a:t>
            </a:r>
          </a:p>
          <a:p>
            <a:r>
              <a:rPr lang="pt-BR" dirty="0"/>
              <a:t>possibilidades no universo da Biologia. </a:t>
            </a:r>
          </a:p>
          <a:p>
            <a:r>
              <a:rPr lang="pt-BR" dirty="0"/>
              <a:t>Afinal, o sequenciamento genético ajuda a </a:t>
            </a:r>
          </a:p>
          <a:p>
            <a:r>
              <a:rPr lang="pt-BR" dirty="0"/>
              <a:t>revelar uma série de características do ser vivo, </a:t>
            </a:r>
          </a:p>
          <a:p>
            <a:r>
              <a:rPr lang="pt-BR" dirty="0"/>
              <a:t>o que contribui tanto para o tratamento de </a:t>
            </a:r>
          </a:p>
          <a:p>
            <a:r>
              <a:rPr lang="pt-BR" dirty="0"/>
              <a:t>doenças no presente quanto para a prevenção </a:t>
            </a:r>
          </a:p>
          <a:p>
            <a:r>
              <a:rPr lang="pt-BR" dirty="0"/>
              <a:t>de patologias cujo organismo tenha tendência </a:t>
            </a:r>
          </a:p>
          <a:p>
            <a:r>
              <a:rPr lang="pt-BR" dirty="0"/>
              <a:t>a desenvolver futuramente.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https://vidasaudavel.einstein.br/sequenciamento-genetico/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53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B5894-05E7-4024-8B83-57EF642A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937243" cy="640080"/>
          </a:xfrm>
        </p:spPr>
        <p:txBody>
          <a:bodyPr>
            <a:normAutofit fontScale="90000"/>
          </a:bodyPr>
          <a:lstStyle/>
          <a:p>
            <a:r>
              <a:rPr lang="pt-BR" sz="4000" b="1" dirty="0"/>
              <a:t>Procedimentos</a:t>
            </a:r>
            <a:r>
              <a:rPr lang="pt-BR" b="1" dirty="0"/>
              <a:t> </a:t>
            </a:r>
            <a:r>
              <a:rPr lang="pt-BR" sz="4400" b="1" dirty="0"/>
              <a:t>que alterem a aparência física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8ED6D4-9AB3-4EAB-8E94-961376D92F1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924676" y="1295400"/>
            <a:ext cx="4686300" cy="511454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BF4C03-1274-4B9B-98BA-763A33C2C1FB}"/>
              </a:ext>
            </a:extLst>
          </p:cNvPr>
          <p:cNvSpPr txBox="1"/>
          <p:nvPr/>
        </p:nvSpPr>
        <p:spPr>
          <a:xfrm>
            <a:off x="933449" y="2752725"/>
            <a:ext cx="5338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Os procedimentos que já conhecemos hoje de cirurgia plástica(Fins estéticos), </a:t>
            </a:r>
            <a:r>
              <a:rPr lang="pt-BR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redesignação sexual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(Pessoas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trânsgênero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Tx/>
              <a:buChar char="-"/>
            </a:pPr>
            <a:endParaRPr lang="pt-BR" sz="24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funcionarão no futuro?</a:t>
            </a:r>
          </a:p>
        </p:txBody>
      </p:sp>
    </p:spTree>
    <p:extLst>
      <p:ext uri="{BB962C8B-B14F-4D97-AF65-F5344CB8AC3E}">
        <p14:creationId xmlns:p14="http://schemas.microsoft.com/office/powerpoint/2010/main" val="365226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24BAA-953F-473C-A200-94A5BF0E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Objetos que nos auxiliam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648268-F0F2-4B6F-A85E-7298CC2EB6B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591175" y="1533524"/>
            <a:ext cx="6118226" cy="469582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07CC2B-370D-4ECD-BB52-5594B3FCF4D7}"/>
              </a:ext>
            </a:extLst>
          </p:cNvPr>
          <p:cNvSpPr txBox="1"/>
          <p:nvPr/>
        </p:nvSpPr>
        <p:spPr>
          <a:xfrm>
            <a:off x="521207" y="1934114"/>
            <a:ext cx="61182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Melhorar qualidade de vida com tecnologia.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Extensões físicas que se tornam indispensáveis.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Extensões intelectuais.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Enfraquecimento da memória.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73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3BA6E-8703-4D5C-8EC8-312803AF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A dependência da tecnologia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5CF96A-DA7D-4C68-9CD2-5482844DB56D}"/>
              </a:ext>
            </a:extLst>
          </p:cNvPr>
          <p:cNvSpPr txBox="1"/>
          <p:nvPr/>
        </p:nvSpPr>
        <p:spPr>
          <a:xfrm>
            <a:off x="704851" y="2383065"/>
            <a:ext cx="501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Consequências agora e futuramente da dependência da tecnologia.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Problemas do uso inadequado da internet.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60ED46FC-B1ED-41D9-A33C-79880F3BE60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936814" y="1439862"/>
            <a:ext cx="4645586" cy="5151438"/>
          </a:xfrm>
        </p:spPr>
      </p:pic>
    </p:spTree>
    <p:extLst>
      <p:ext uri="{BB962C8B-B14F-4D97-AF65-F5344CB8AC3E}">
        <p14:creationId xmlns:p14="http://schemas.microsoft.com/office/powerpoint/2010/main" val="279040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810AD-243F-4535-A143-917586D8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Consequências futuras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173F4C-3C91-47D0-B981-67368B8C775A}"/>
              </a:ext>
            </a:extLst>
          </p:cNvPr>
          <p:cNvSpPr txBox="1"/>
          <p:nvPr/>
        </p:nvSpPr>
        <p:spPr>
          <a:xfrm>
            <a:off x="902207" y="3162300"/>
            <a:ext cx="4552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Quais as consequências disso para as próximas gerações?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C071A1E8-D22F-4833-ADEA-D796208BD69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6000" y="1257300"/>
            <a:ext cx="5495925" cy="5286375"/>
          </a:xfrm>
        </p:spPr>
      </p:pic>
    </p:spTree>
    <p:extLst>
      <p:ext uri="{BB962C8B-B14F-4D97-AF65-F5344CB8AC3E}">
        <p14:creationId xmlns:p14="http://schemas.microsoft.com/office/powerpoint/2010/main" val="308275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80B58-6429-4E23-A2D8-6360A088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Homem máquina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6D205D8-CF1F-4978-A283-AC89A201F02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953125" y="1657350"/>
            <a:ext cx="5727701" cy="442912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DA5E85-DE09-4EAB-95E2-37038FF19345}"/>
              </a:ext>
            </a:extLst>
          </p:cNvPr>
          <p:cNvSpPr txBox="1"/>
          <p:nvPr/>
        </p:nvSpPr>
        <p:spPr>
          <a:xfrm>
            <a:off x="615950" y="1905506"/>
            <a:ext cx="53371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Superar os limites impostos pelo corpo humano.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Obtenção de informações.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Gradativamente o homem perdendo suas características humanas.</a:t>
            </a:r>
          </a:p>
        </p:txBody>
      </p:sp>
    </p:spTree>
    <p:extLst>
      <p:ext uri="{BB962C8B-B14F-4D97-AF65-F5344CB8AC3E}">
        <p14:creationId xmlns:p14="http://schemas.microsoft.com/office/powerpoint/2010/main" val="4025396322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{ED0A36CB-D654-45B1-BC2C-5127362F4EC0}tf10001108_win32</Template>
  <TotalTime>1526</TotalTime>
  <Words>426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Apercu</vt:lpstr>
      <vt:lpstr>Arial</vt:lpstr>
      <vt:lpstr>Arial</vt:lpstr>
      <vt:lpstr>Arial Black</vt:lpstr>
      <vt:lpstr>Calibri</vt:lpstr>
      <vt:lpstr>Segoe UI</vt:lpstr>
      <vt:lpstr>Segoe UI Light</vt:lpstr>
      <vt:lpstr>DocBoas-vindas</vt:lpstr>
      <vt:lpstr>TRANSHUMANISMO</vt:lpstr>
      <vt:lpstr>Mas, o que é TRANSHUMANISMO?</vt:lpstr>
      <vt:lpstr>Drogas que melhoram o desempenho</vt:lpstr>
      <vt:lpstr>Biotecnologia</vt:lpstr>
      <vt:lpstr>Procedimentos que alterem a aparência física</vt:lpstr>
      <vt:lpstr>Objetos que nos auxiliam</vt:lpstr>
      <vt:lpstr>A dependência da tecnologia</vt:lpstr>
      <vt:lpstr>Consequências futuras </vt:lpstr>
      <vt:lpstr>Homem máquina</vt:lpstr>
      <vt:lpstr>Alcançaremos a imortalidade?</vt:lpstr>
      <vt:lpstr>Grupo: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TRANSHUMANISMO</dc:title>
  <dc:creator>Gere</dc:creator>
  <cp:keywords/>
  <cp:lastModifiedBy>Gere</cp:lastModifiedBy>
  <cp:revision>4</cp:revision>
  <dcterms:created xsi:type="dcterms:W3CDTF">2022-03-28T19:38:18Z</dcterms:created>
  <dcterms:modified xsi:type="dcterms:W3CDTF">2022-03-29T21:05:50Z</dcterms:modified>
  <cp:version/>
</cp:coreProperties>
</file>