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5" name="Gustavo Henriqu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9-15T13:27:49.208">
    <p:pos x="6000" y="0"/>
    <p:text>Gustavo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3" dt="2022-09-15T13:24:13.347">
    <p:pos x="107" y="72"/>
    <p:text>André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4" dt="2022-09-15T13:24:23.965">
    <p:pos x="167" y="725"/>
    <p:text>Todos se quiser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5" dt="2022-09-15T13:25:07.092">
    <p:pos x="290" y="1405"/>
    <p:text>Gustavo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9-15T13:28:26.758">
    <p:pos x="3913" y="821"/>
    <p:text>Leonardo</p:text>
  </p:cm>
  <p:cm authorId="0" idx="3" dt="2022-09-15T13:22:03.362">
    <p:pos x="2135" y="821"/>
    <p:text>André</p:text>
  </p:cm>
  <p:cm authorId="0" idx="4" dt="2022-09-15T13:21:54.470">
    <p:pos x="319" y="821"/>
    <p:text>Pedro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09-15T13:22:54.704">
    <p:pos x="3262" y="821"/>
    <p:text>André</p:text>
  </p:cm>
  <p:cm authorId="0" idx="6" dt="2022-09-15T13:22:45.781">
    <p:pos x="272" y="914"/>
    <p:text>Pedro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09-15T13:23:10.330">
    <p:pos x="155" y="941"/>
    <p:text>Gustavo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2-09-15T13:23:17.112">
    <p:pos x="3006" y="853"/>
    <p:text>Leonardo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2-09-15T13:23:24.085">
    <p:pos x="430" y="686"/>
    <p:text>Gustavo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2-09-15T13:23:40.655">
    <p:pos x="167" y="725"/>
    <p:text>Gustavo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2-09-15T13:23:55.969">
    <p:pos x="430" y="607"/>
    <p:text>Leonardo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2" dt="2022-09-15T13:24:03.461">
    <p:pos x="107" y="72"/>
    <p:text>Pedro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528070333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52807033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528070333_0_2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52807033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52807033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5280703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528070333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5280703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528070333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52807033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1.xml"/><Relationship Id="rId4" Type="http://schemas.openxmlformats.org/officeDocument/2006/relationships/hyperlink" Target="https://guiadoestudante.abril.com.br/coluna/atualidades-vestibular/entenda-como-e-feito-o-calculo-do-pib/" TargetMode="External"/><Relationship Id="rId9" Type="http://schemas.openxmlformats.org/officeDocument/2006/relationships/hyperlink" Target="https://pt.wikipedia.org/wiki/Lista_de_pa%C3%ADses_por_%C3%8Dndice_de_Desenvolvimento_Humano" TargetMode="External"/><Relationship Id="rId5" Type="http://schemas.openxmlformats.org/officeDocument/2006/relationships/hyperlink" Target="https://www.stoodi.com.br/blog/geografia/idh-o-que-e-e-como-e-calculado/#Como_e_calculado_o_IDH" TargetMode="External"/><Relationship Id="rId6" Type="http://schemas.openxmlformats.org/officeDocument/2006/relationships/hyperlink" Target="https://guiadoestudante.abril.com.br/coluna/atualidades-vestibular/entenda-como-e-feito-o-calculo-do-pib/" TargetMode="External"/><Relationship Id="rId7" Type="http://schemas.openxmlformats.org/officeDocument/2006/relationships/hyperlink" Target="https://www.stoodi.com.br/blog/geografia/idh-o-que-e-e-como-e-calculado/#Como_e_calculado_o_IDH" TargetMode="External"/><Relationship Id="rId8" Type="http://schemas.openxmlformats.org/officeDocument/2006/relationships/hyperlink" Target="https://www.poder360.com.br/economia/brasil-volta-ao-top-10-no-ranking-de-maiores-economias-do-mund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6.xm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8.xm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308655"/>
            <a:ext cx="8222100" cy="23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PIB (</a:t>
            </a:r>
            <a:r>
              <a:rPr lang="pt-BR"/>
              <a:t>Crescimento</a:t>
            </a:r>
            <a:r>
              <a:rPr lang="pt-BR"/>
              <a:t> Econômico) e IDH (Índice de Desenvolvimento Humano)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261349"/>
            <a:ext cx="8222100" cy="15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Gustavo Henrique Ferreira da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</a:t>
            </a:r>
            <a:r>
              <a:rPr lang="pt-BR"/>
              <a:t>André Luiz Veloso Cruz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</a:t>
            </a:r>
            <a:r>
              <a:rPr lang="pt-BR"/>
              <a:t>Leonardo Neves Ziemmer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Pedro Nascimento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171000" y="114800"/>
            <a:ext cx="88617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Ranking IDH de Países </a:t>
            </a:r>
            <a:r>
              <a:rPr lang="pt-BR" sz="2900"/>
              <a:t>Subdesenvolvidos</a:t>
            </a:r>
            <a:r>
              <a:rPr lang="pt-BR" sz="2900"/>
              <a:t> (Mundial) </a:t>
            </a:r>
            <a:endParaRPr sz="2900"/>
          </a:p>
        </p:txBody>
      </p:sp>
      <p:sp>
        <p:nvSpPr>
          <p:cNvPr id="209" name="Google Shape;209;p22"/>
          <p:cNvSpPr/>
          <p:nvPr/>
        </p:nvSpPr>
        <p:spPr>
          <a:xfrm>
            <a:off x="3744751" y="941780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3744763" y="94178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>
            <p:ph idx="4294967295" type="body"/>
          </p:nvPr>
        </p:nvSpPr>
        <p:spPr>
          <a:xfrm>
            <a:off x="3744763" y="941775"/>
            <a:ext cx="1449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1° </a:t>
            </a:r>
            <a:r>
              <a:rPr lang="pt-BR" sz="1000">
                <a:solidFill>
                  <a:schemeClr val="lt1"/>
                </a:solidFill>
              </a:rPr>
              <a:t>Suíça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2" name="Google Shape;212;p22"/>
          <p:cNvSpPr txBox="1"/>
          <p:nvPr>
            <p:ph idx="4294967295" type="body"/>
          </p:nvPr>
        </p:nvSpPr>
        <p:spPr>
          <a:xfrm>
            <a:off x="3744763" y="13497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0,962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1873476" y="2189074"/>
            <a:ext cx="11049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1872405" y="2189072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>
            <p:ph idx="4294967295" type="body"/>
          </p:nvPr>
        </p:nvSpPr>
        <p:spPr>
          <a:xfrm>
            <a:off x="1872519" y="2248323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2° </a:t>
            </a:r>
            <a:r>
              <a:rPr lang="pt-BR" sz="1000">
                <a:solidFill>
                  <a:schemeClr val="lt1"/>
                </a:solidFill>
              </a:rPr>
              <a:t>Noruega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6" name="Google Shape;216;p22"/>
          <p:cNvSpPr txBox="1"/>
          <p:nvPr>
            <p:ph idx="4294967295" type="body"/>
          </p:nvPr>
        </p:nvSpPr>
        <p:spPr>
          <a:xfrm>
            <a:off x="1872510" y="2597162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0,961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629503" y="3347297"/>
            <a:ext cx="11049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629513" y="3346953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 txBox="1"/>
          <p:nvPr>
            <p:ph idx="4294967295" type="body"/>
          </p:nvPr>
        </p:nvSpPr>
        <p:spPr>
          <a:xfrm>
            <a:off x="629742" y="3406204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4° </a:t>
            </a:r>
            <a:r>
              <a:rPr lang="pt-BR" sz="1000">
                <a:solidFill>
                  <a:schemeClr val="lt1"/>
                </a:solidFill>
              </a:rPr>
              <a:t>Hong Kong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1873485" y="3347472"/>
            <a:ext cx="11049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1873495" y="3347128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>
            <p:ph idx="4294967295" type="body"/>
          </p:nvPr>
        </p:nvSpPr>
        <p:spPr>
          <a:xfrm>
            <a:off x="1873591" y="3406379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5° </a:t>
            </a:r>
            <a:r>
              <a:rPr lang="pt-BR" sz="1000">
                <a:solidFill>
                  <a:schemeClr val="lt1"/>
                </a:solidFill>
              </a:rPr>
              <a:t>Austrália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3258150" y="3346822"/>
            <a:ext cx="11049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3258209" y="3346478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 txBox="1"/>
          <p:nvPr>
            <p:ph idx="4294967295" type="body"/>
          </p:nvPr>
        </p:nvSpPr>
        <p:spPr>
          <a:xfrm>
            <a:off x="3258219" y="3405729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6° </a:t>
            </a:r>
            <a:r>
              <a:rPr lang="pt-BR" sz="1000">
                <a:solidFill>
                  <a:schemeClr val="lt1"/>
                </a:solidFill>
              </a:rPr>
              <a:t> Dinamarca</a:t>
            </a:r>
            <a:r>
              <a:rPr lang="pt-BR" sz="1000">
                <a:solidFill>
                  <a:schemeClr val="lt1"/>
                </a:solidFill>
              </a:rPr>
              <a:t> 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5908058" y="2189077"/>
            <a:ext cx="1104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908065" y="2189075"/>
            <a:ext cx="11040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>
            <p:ph idx="4294967295" type="body"/>
          </p:nvPr>
        </p:nvSpPr>
        <p:spPr>
          <a:xfrm>
            <a:off x="5908237" y="2248328"/>
            <a:ext cx="11037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3° </a:t>
            </a:r>
            <a:r>
              <a:rPr lang="pt-BR" sz="1000">
                <a:solidFill>
                  <a:schemeClr val="lt1"/>
                </a:solidFill>
              </a:rPr>
              <a:t>Islândia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9" name="Google Shape;229;p22"/>
          <p:cNvSpPr txBox="1"/>
          <p:nvPr>
            <p:ph idx="4294967295" type="body"/>
          </p:nvPr>
        </p:nvSpPr>
        <p:spPr>
          <a:xfrm>
            <a:off x="5907085" y="2597177"/>
            <a:ext cx="11037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0,959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4641559" y="3346795"/>
            <a:ext cx="11046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4641536" y="3346700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 txBox="1"/>
          <p:nvPr>
            <p:ph idx="4294967295" type="body"/>
          </p:nvPr>
        </p:nvSpPr>
        <p:spPr>
          <a:xfrm>
            <a:off x="4641659" y="3405952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7° </a:t>
            </a:r>
            <a:r>
              <a:rPr lang="pt-BR" sz="1000">
                <a:solidFill>
                  <a:schemeClr val="lt1"/>
                </a:solidFill>
              </a:rPr>
              <a:t>Suécia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5918670" y="3347495"/>
            <a:ext cx="11046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5918563" y="3347413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 txBox="1"/>
          <p:nvPr>
            <p:ph idx="4294967295" type="body"/>
          </p:nvPr>
        </p:nvSpPr>
        <p:spPr>
          <a:xfrm>
            <a:off x="5918629" y="3406651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8° </a:t>
            </a:r>
            <a:r>
              <a:rPr lang="pt-BR" sz="1000">
                <a:solidFill>
                  <a:schemeClr val="lt1"/>
                </a:solidFill>
              </a:rPr>
              <a:t>Irlanda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236" name="Google Shape;236;p22"/>
          <p:cNvCxnSpPr>
            <a:stCxn id="209" idx="2"/>
            <a:endCxn id="228" idx="0"/>
          </p:cNvCxnSpPr>
          <p:nvPr/>
        </p:nvCxnSpPr>
        <p:spPr>
          <a:xfrm flipH="1" rot="-5400000">
            <a:off x="5160301" y="948380"/>
            <a:ext cx="609000" cy="1990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2"/>
          <p:cNvCxnSpPr>
            <a:stCxn id="209" idx="2"/>
            <a:endCxn id="215" idx="0"/>
          </p:cNvCxnSpPr>
          <p:nvPr/>
        </p:nvCxnSpPr>
        <p:spPr>
          <a:xfrm rot="5400000">
            <a:off x="3142651" y="921530"/>
            <a:ext cx="609000" cy="2044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2"/>
          <p:cNvSpPr/>
          <p:nvPr/>
        </p:nvSpPr>
        <p:spPr>
          <a:xfrm>
            <a:off x="7287093" y="3346845"/>
            <a:ext cx="11046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7286985" y="3346763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 txBox="1"/>
          <p:nvPr>
            <p:ph idx="4294967295" type="body"/>
          </p:nvPr>
        </p:nvSpPr>
        <p:spPr>
          <a:xfrm>
            <a:off x="7287052" y="3406002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9° </a:t>
            </a:r>
            <a:r>
              <a:rPr lang="pt-BR" sz="1000">
                <a:solidFill>
                  <a:schemeClr val="lt1"/>
                </a:solidFill>
              </a:rPr>
              <a:t>Alemanha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3744601" y="4338730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3744613" y="4338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 txBox="1"/>
          <p:nvPr>
            <p:ph idx="4294967295" type="body"/>
          </p:nvPr>
        </p:nvSpPr>
        <p:spPr>
          <a:xfrm>
            <a:off x="3744613" y="4338725"/>
            <a:ext cx="1449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10° </a:t>
            </a:r>
            <a:r>
              <a:rPr lang="pt-BR" sz="1000">
                <a:solidFill>
                  <a:schemeClr val="lt1"/>
                </a:solidFill>
              </a:rPr>
              <a:t>Países Baixos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4" name="Google Shape;244;p22"/>
          <p:cNvSpPr txBox="1"/>
          <p:nvPr>
            <p:ph idx="4294967295" type="body"/>
          </p:nvPr>
        </p:nvSpPr>
        <p:spPr>
          <a:xfrm>
            <a:off x="3744613" y="474672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0,941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45" name="Google Shape;245;p22"/>
          <p:cNvCxnSpPr>
            <a:stCxn id="213" idx="2"/>
            <a:endCxn id="225" idx="0"/>
          </p:cNvCxnSpPr>
          <p:nvPr/>
        </p:nvCxnSpPr>
        <p:spPr>
          <a:xfrm flipH="1" rot="-5400000">
            <a:off x="2858376" y="2453824"/>
            <a:ext cx="519600" cy="13845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2"/>
          <p:cNvSpPr txBox="1"/>
          <p:nvPr>
            <p:ph idx="4294967295" type="body"/>
          </p:nvPr>
        </p:nvSpPr>
        <p:spPr>
          <a:xfrm>
            <a:off x="3256635" y="3736900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0,948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7" name="Google Shape;247;p22"/>
          <p:cNvSpPr txBox="1"/>
          <p:nvPr>
            <p:ph idx="4294967295" type="body"/>
          </p:nvPr>
        </p:nvSpPr>
        <p:spPr>
          <a:xfrm>
            <a:off x="1873635" y="3737550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0,951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8" name="Google Shape;248;p22"/>
          <p:cNvSpPr txBox="1"/>
          <p:nvPr>
            <p:ph idx="4294967295" type="body"/>
          </p:nvPr>
        </p:nvSpPr>
        <p:spPr>
          <a:xfrm>
            <a:off x="631347" y="3757425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0,952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9" name="Google Shape;249;p22"/>
          <p:cNvSpPr txBox="1"/>
          <p:nvPr>
            <p:ph idx="4294967295" type="body"/>
          </p:nvPr>
        </p:nvSpPr>
        <p:spPr>
          <a:xfrm>
            <a:off x="4733066" y="3756753"/>
            <a:ext cx="9219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0,947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0" name="Google Shape;250;p22"/>
          <p:cNvSpPr txBox="1"/>
          <p:nvPr>
            <p:ph idx="4294967295" type="body"/>
          </p:nvPr>
        </p:nvSpPr>
        <p:spPr>
          <a:xfrm>
            <a:off x="6010066" y="3757416"/>
            <a:ext cx="9219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0,947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1" name="Google Shape;251;p22"/>
          <p:cNvSpPr txBox="1"/>
          <p:nvPr>
            <p:ph idx="4294967295" type="body"/>
          </p:nvPr>
        </p:nvSpPr>
        <p:spPr>
          <a:xfrm>
            <a:off x="7378403" y="3757428"/>
            <a:ext cx="9219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0,942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52" name="Google Shape;252;p22"/>
          <p:cNvCxnSpPr>
            <a:stCxn id="213" idx="2"/>
            <a:endCxn id="219" idx="0"/>
          </p:cNvCxnSpPr>
          <p:nvPr/>
        </p:nvCxnSpPr>
        <p:spPr>
          <a:xfrm rot="5400000">
            <a:off x="1544076" y="2524324"/>
            <a:ext cx="519900" cy="1243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2"/>
          <p:cNvCxnSpPr>
            <a:stCxn id="226" idx="2"/>
            <a:endCxn id="231" idx="0"/>
          </p:cNvCxnSpPr>
          <p:nvPr/>
        </p:nvCxnSpPr>
        <p:spPr>
          <a:xfrm rot="5400000">
            <a:off x="5596808" y="2483527"/>
            <a:ext cx="460500" cy="1266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2"/>
          <p:cNvCxnSpPr>
            <a:stCxn id="226" idx="2"/>
            <a:endCxn id="239" idx="0"/>
          </p:cNvCxnSpPr>
          <p:nvPr/>
        </p:nvCxnSpPr>
        <p:spPr>
          <a:xfrm flipH="1" rot="-5400000">
            <a:off x="6919508" y="2426827"/>
            <a:ext cx="460500" cy="1379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2"/>
          <p:cNvCxnSpPr>
            <a:stCxn id="221" idx="0"/>
            <a:endCxn id="213" idx="2"/>
          </p:cNvCxnSpPr>
          <p:nvPr/>
        </p:nvCxnSpPr>
        <p:spPr>
          <a:xfrm rot="10800000">
            <a:off x="2425945" y="2886328"/>
            <a:ext cx="0" cy="460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2"/>
          <p:cNvCxnSpPr>
            <a:stCxn id="226" idx="2"/>
            <a:endCxn id="234" idx="0"/>
          </p:cNvCxnSpPr>
          <p:nvPr/>
        </p:nvCxnSpPr>
        <p:spPr>
          <a:xfrm>
            <a:off x="6460058" y="2886277"/>
            <a:ext cx="11100" cy="461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2"/>
          <p:cNvSpPr/>
          <p:nvPr/>
        </p:nvSpPr>
        <p:spPr>
          <a:xfrm>
            <a:off x="7839451" y="4239130"/>
            <a:ext cx="11037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7839460" y="4239137"/>
            <a:ext cx="11037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 txBox="1"/>
          <p:nvPr>
            <p:ph idx="4294967295" type="body"/>
          </p:nvPr>
        </p:nvSpPr>
        <p:spPr>
          <a:xfrm>
            <a:off x="7839460" y="4239125"/>
            <a:ext cx="1103400" cy="3084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87</a:t>
            </a:r>
            <a:r>
              <a:rPr lang="pt-BR" sz="1000">
                <a:solidFill>
                  <a:schemeClr val="lt1"/>
                </a:solidFill>
              </a:rPr>
              <a:t>° Brasil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0" name="Google Shape;260;p22"/>
          <p:cNvSpPr txBox="1"/>
          <p:nvPr>
            <p:ph idx="4294967295" type="body"/>
          </p:nvPr>
        </p:nvSpPr>
        <p:spPr>
          <a:xfrm>
            <a:off x="7839460" y="4647119"/>
            <a:ext cx="11034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0,754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66" name="Google Shape;266;p23"/>
          <p:cNvSpPr txBox="1"/>
          <p:nvPr/>
        </p:nvSpPr>
        <p:spPr>
          <a:xfrm>
            <a:off x="4873075" y="1009225"/>
            <a:ext cx="4045200" cy="2955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Entenda como é feito o cálculo do PIB | Guia do Estudante (abril.com.br)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IDH: o que é e como é calculado! - Blog do Stoodi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Entenda como é feito o cálculo do PIB | Guia do Estudante (abril.com.br)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IDH: o que é e como é calculado! - Blog do Stoodi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Brasil volta ao top 10 no ranking de maiores economias do mundo (poder360.com.br)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Lista de países por Índice de Desenvolvimento Humano – Wikipédia, a enciclopédia livre (wikipedia.org)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ctrTitle"/>
          </p:nvPr>
        </p:nvSpPr>
        <p:spPr>
          <a:xfrm>
            <a:off x="460950" y="2231851"/>
            <a:ext cx="8222100" cy="7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PIB e IDH?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PIB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300"/>
              <a:t>O PIB é a soma do valor de todos os bens e serviços produzidos, distribuídos e consumidos em uma região durante um período determinado. É a principal medida usada para avaliar o tamanho de uma economia e compará-la com outras. </a:t>
            </a:r>
            <a:r>
              <a:rPr lang="pt-BR" sz="1300"/>
              <a:t>O “PIB” do</a:t>
            </a:r>
            <a:r>
              <a:rPr lang="pt-BR" sz="1300"/>
              <a:t> Brasil em 2021, por exemplo, foi de R$ 8,7 trilhões.</a:t>
            </a:r>
            <a:endParaRPr sz="13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IDH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300"/>
              <a:t>O Índice de Desenvolvimento Humano (IDH) é um dado estatístico criado pelo Programa das Nações Unidas para o Desenvolvimento (PNUD). para contrapor os dados puramente econômicos utilizados para medir a riqueza dos países e analisar o desenvolvimento a partir da inclusão de outros fatores.</a:t>
            </a:r>
            <a:endParaRPr sz="11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12550" y="1304875"/>
            <a:ext cx="26289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 Crescimento X Desenvolvimento </a:t>
            </a:r>
            <a:r>
              <a:rPr b="1" lang="pt-BR" sz="1100">
                <a:solidFill>
                  <a:schemeClr val="lt1"/>
                </a:solidFill>
              </a:rPr>
              <a:t>Econômico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Crescimento é quando há um aumento quantitativo na produtividade, gerando enriquecimento que pode ser medido por métricas como o produto interno bruto (PIB).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300"/>
              <a:t>Desenvolvimento econômico é medido através de métricas de saúde, educação, segurança e tantos outros fatores sociais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 o PIB e o IDH?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36207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PIB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3955500" cy="28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rgbClr val="FFFFFF"/>
                </a:highlight>
              </a:rPr>
              <a:t>O valor absoluto e a taxa de elevação do PIB servem como referenciais importantes do desempenho econômico do país, mas não podem ser vistos como medida de nível de </a:t>
            </a:r>
            <a:r>
              <a:rPr lang="pt-BR" sz="1300">
                <a:highlight>
                  <a:srgbClr val="FFFFFF"/>
                </a:highlight>
              </a:rPr>
              <a:t>desenvolvimento, embora</a:t>
            </a:r>
            <a:r>
              <a:rPr lang="pt-BR" sz="1300">
                <a:highlight>
                  <a:srgbClr val="FFFFFF"/>
                </a:highlight>
              </a:rPr>
              <a:t> o crescimento da economia seja base para a melhoria da qualidade de vida, não é uma condição suficiente.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rgbClr val="FFFFFF"/>
                </a:highlight>
              </a:rPr>
              <a:t>O desenvolvimento se associa à forma como os frutos do crescimento são distribuídos na sociedade e aos impactos positivos que manifestam no ambiente.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5" name="Google Shape;115;p15"/>
          <p:cNvSpPr/>
          <p:nvPr/>
        </p:nvSpPr>
        <p:spPr>
          <a:xfrm>
            <a:off x="5178575" y="1304875"/>
            <a:ext cx="35700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54847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IDH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5178575" y="2024075"/>
            <a:ext cx="3570000" cy="28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Criado para auxiliar na compreensão e análise de uma série de fatores relacionados ao desenvolvimento de uma sociedade, nos quesitos de saúde, educação e renda, têm-se o “Índice de Desenvolvimento Humano”. Este índice, mais conhecido como “IDH” é uma unidade de medida que permite comparar a realidade de países distintos de forma a envolver variáveis que vão além das questões econômicas, permitindo uma atuação mais clara a partir desses elementos.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246725" y="1493850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</a:t>
            </a:r>
            <a:r>
              <a:rPr lang="pt-BR"/>
              <a:t> é calculado o PIB?</a:t>
            </a:r>
            <a:endParaRPr/>
          </a:p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4731300" y="350550"/>
            <a:ext cx="4274700" cy="4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O cálculo do PIB pelo lado da oferta é baseado naquilo que é produzido, bastando totalizar a soma das riquezas de cada um dos três setores no período: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/>
              <a:t>Indústria + Serviços + Agropecuária. 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/>
              <a:t>Serviços: este grupo de atividades que inclui comércio, transportes e etc... 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/>
              <a:t>Demanda: O cálculo do PIB pelo lado da demanda leva em consideração tudo o que é gasto no Brasil. Ele é feito a partir da fórmula: PIB = C + I + G + (X - M)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/>
              <a:t>C: consumo das famílias em bens e serviços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/>
              <a:t>I: investimento das empresas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/>
              <a:t>G: gastos do governo em bens e serviços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100"/>
              <a:t>(X - M): balança comercial </a:t>
            </a:r>
            <a:endParaRPr b="1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2" type="body"/>
          </p:nvPr>
        </p:nvSpPr>
        <p:spPr>
          <a:xfrm>
            <a:off x="160000" y="322800"/>
            <a:ext cx="4274700" cy="4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O IDH leva em consideração três indicadores principais para sua composição: educação, saúde e renda. Esses três pontos foram escolhidos de forma estratégica para compor o IDH, já que todos os cidadãos de qualquer sociedade, em alguma medida, são impactados ou alcançados por uma ou mais dessas três variáveis. 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/>
              <a:t>O indicador de educação considera a quantidade média de anos de estudo de determinada população, considerando que quanto maior for o tempo de permanência de uma população no meio educacional, maiores são as chances de desenvolvimento da mesma. 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100"/>
              <a:t>Ele também considera as políticas públicas e o comprometimento da gestão política com a educação. 7 Já no indicador de renda, é avaliado o valor médio dos rendimentos dos cidadãos da sociedade, com base na média do Produto Interno Bruto, considerando a soma de todas as riquezas produzidas pela sociedade em determinado período, dividida pelo número de habitantes</a:t>
            </a:r>
            <a:endParaRPr b="1" sz="1100"/>
          </a:p>
        </p:txBody>
      </p:sp>
      <p:sp>
        <p:nvSpPr>
          <p:cNvPr id="129" name="Google Shape;129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4772625" y="1355575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</a:t>
            </a:r>
            <a:r>
              <a:rPr lang="pt-BR"/>
              <a:t> é calculado o IDH?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683850" y="187900"/>
            <a:ext cx="78144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Números do PIB no Brasil (Anos 70 a 2022)</a:t>
            </a:r>
            <a:endParaRPr sz="2700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25" y="1090275"/>
            <a:ext cx="7814499" cy="390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 </a:t>
            </a:r>
            <a:r>
              <a:rPr lang="pt-BR"/>
              <a:t>do</a:t>
            </a:r>
            <a:r>
              <a:rPr lang="pt-BR"/>
              <a:t> PIB detalhados.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5508175" y="168375"/>
            <a:ext cx="3202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1960 - 15 bilhões.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1970 - 42 bilhões.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1980 - 235 bilhões.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1990 - 462 bilhões.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2000 - 1,19 trilhão.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2010 - 3,88 trilhões.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2011 - 4,37 trilhões.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2012 - 4,81 trilhões.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2013 - 5,33 trilhões.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2014 - 5,77 trilhões.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2015 - 5,99 trilhões.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2016 - 6,26 trilhões.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2017 - 6,28 trilhões.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2018 - 7,04 trilhões.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2019 - 7,1 trilhões.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2020 - 7,4 trilhões.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2021 - 8,7 trilhões.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➢"/>
            </a:pP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2022 - 2,4 trilhões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683850" y="170000"/>
            <a:ext cx="78144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Números do IDH no Brasil desde (1990 a 2019)</a:t>
            </a:r>
            <a:endParaRPr sz="27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50" y="964500"/>
            <a:ext cx="7814400" cy="39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71000" y="114800"/>
            <a:ext cx="88617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Ranking PIB </a:t>
            </a:r>
            <a:r>
              <a:rPr lang="pt-BR"/>
              <a:t>de Países </a:t>
            </a:r>
            <a:r>
              <a:rPr lang="pt-BR"/>
              <a:t>Subdesenvolvidos</a:t>
            </a:r>
            <a:r>
              <a:rPr lang="pt-BR"/>
              <a:t> (Mundial) 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774601" y="923880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774613" y="92388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3774613" y="923875"/>
            <a:ext cx="1449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1° EUA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3774613" y="13318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25,35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1903326" y="2171174"/>
            <a:ext cx="11049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1902255" y="2171172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idx="4294967295" type="body"/>
          </p:nvPr>
        </p:nvSpPr>
        <p:spPr>
          <a:xfrm>
            <a:off x="1902369" y="2230423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2° China 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1" name="Google Shape;161;p21"/>
          <p:cNvSpPr txBox="1"/>
          <p:nvPr>
            <p:ph idx="4294967295" type="body"/>
          </p:nvPr>
        </p:nvSpPr>
        <p:spPr>
          <a:xfrm>
            <a:off x="1902360" y="2579262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19,91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659353" y="3329397"/>
            <a:ext cx="11049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659363" y="3329053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>
            <p:ph idx="4294967295" type="body"/>
          </p:nvPr>
        </p:nvSpPr>
        <p:spPr>
          <a:xfrm>
            <a:off x="659592" y="3388304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4° Alemanha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903335" y="3329572"/>
            <a:ext cx="11049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903345" y="3329228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4294967295" type="body"/>
          </p:nvPr>
        </p:nvSpPr>
        <p:spPr>
          <a:xfrm>
            <a:off x="1903441" y="3388479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5° Índia 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288000" y="3328922"/>
            <a:ext cx="11049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3288059" y="3328578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4294967295" type="body"/>
          </p:nvPr>
        </p:nvSpPr>
        <p:spPr>
          <a:xfrm>
            <a:off x="3288069" y="3387829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6° Reino Unido 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5937908" y="2171177"/>
            <a:ext cx="1104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5937915" y="2171175"/>
            <a:ext cx="11040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4294967295" type="body"/>
          </p:nvPr>
        </p:nvSpPr>
        <p:spPr>
          <a:xfrm>
            <a:off x="5938087" y="2230428"/>
            <a:ext cx="11037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3° Japão 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4" name="Google Shape;174;p21"/>
          <p:cNvSpPr txBox="1"/>
          <p:nvPr>
            <p:ph idx="4294967295" type="body"/>
          </p:nvPr>
        </p:nvSpPr>
        <p:spPr>
          <a:xfrm>
            <a:off x="5936935" y="2579277"/>
            <a:ext cx="11037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4,91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4671409" y="3328895"/>
            <a:ext cx="11046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4671386" y="3328800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4294967295" type="body"/>
          </p:nvPr>
        </p:nvSpPr>
        <p:spPr>
          <a:xfrm>
            <a:off x="4671509" y="3388052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7° França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5948520" y="3329595"/>
            <a:ext cx="11046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5948413" y="3329513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4294967295" type="body"/>
          </p:nvPr>
        </p:nvSpPr>
        <p:spPr>
          <a:xfrm>
            <a:off x="5948479" y="3388751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8° Canadá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7252525" y="860625"/>
            <a:ext cx="13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Valores em Trilhões de Dólares.(US$trilhões).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21"/>
          <p:cNvCxnSpPr>
            <a:stCxn id="154" idx="2"/>
            <a:endCxn id="173" idx="0"/>
          </p:cNvCxnSpPr>
          <p:nvPr/>
        </p:nvCxnSpPr>
        <p:spPr>
          <a:xfrm flipH="1" rot="-5400000">
            <a:off x="5190151" y="930480"/>
            <a:ext cx="609000" cy="1990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1"/>
          <p:cNvCxnSpPr>
            <a:stCxn id="154" idx="2"/>
            <a:endCxn id="160" idx="0"/>
          </p:cNvCxnSpPr>
          <p:nvPr/>
        </p:nvCxnSpPr>
        <p:spPr>
          <a:xfrm rot="5400000">
            <a:off x="3172501" y="903630"/>
            <a:ext cx="609000" cy="2044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1"/>
          <p:cNvSpPr/>
          <p:nvPr/>
        </p:nvSpPr>
        <p:spPr>
          <a:xfrm>
            <a:off x="7316943" y="3329770"/>
            <a:ext cx="11046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7316835" y="3329688"/>
            <a:ext cx="11049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4294967295" type="body"/>
          </p:nvPr>
        </p:nvSpPr>
        <p:spPr>
          <a:xfrm>
            <a:off x="7316902" y="3388927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9</a:t>
            </a:r>
            <a:r>
              <a:rPr lang="pt-BR" sz="1000">
                <a:solidFill>
                  <a:schemeClr val="lt1"/>
                </a:solidFill>
              </a:rPr>
              <a:t>° </a:t>
            </a:r>
            <a:r>
              <a:rPr lang="pt-BR" sz="1000">
                <a:solidFill>
                  <a:schemeClr val="lt1"/>
                </a:solidFill>
              </a:rPr>
              <a:t>Itália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3774451" y="4320830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3774463" y="43208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4294967295" type="body"/>
          </p:nvPr>
        </p:nvSpPr>
        <p:spPr>
          <a:xfrm>
            <a:off x="3774463" y="4320825"/>
            <a:ext cx="1449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10</a:t>
            </a:r>
            <a:r>
              <a:rPr lang="pt-BR" sz="1000">
                <a:solidFill>
                  <a:schemeClr val="lt1"/>
                </a:solidFill>
              </a:rPr>
              <a:t>° BRASIL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0" name="Google Shape;190;p21"/>
          <p:cNvSpPr txBox="1"/>
          <p:nvPr>
            <p:ph idx="4294967295" type="body"/>
          </p:nvPr>
        </p:nvSpPr>
        <p:spPr>
          <a:xfrm>
            <a:off x="3774463" y="472882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1,83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91" name="Google Shape;191;p21"/>
          <p:cNvCxnSpPr>
            <a:stCxn id="158" idx="2"/>
            <a:endCxn id="170" idx="0"/>
          </p:cNvCxnSpPr>
          <p:nvPr/>
        </p:nvCxnSpPr>
        <p:spPr>
          <a:xfrm flipH="1" rot="-5400000">
            <a:off x="2888226" y="2435924"/>
            <a:ext cx="519600" cy="13845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1"/>
          <p:cNvSpPr txBox="1"/>
          <p:nvPr>
            <p:ph idx="4294967295" type="body"/>
          </p:nvPr>
        </p:nvSpPr>
        <p:spPr>
          <a:xfrm>
            <a:off x="3286485" y="3719000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3,38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3" name="Google Shape;193;p21"/>
          <p:cNvSpPr txBox="1"/>
          <p:nvPr>
            <p:ph idx="4294967295" type="body"/>
          </p:nvPr>
        </p:nvSpPr>
        <p:spPr>
          <a:xfrm>
            <a:off x="1903485" y="3719650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3,53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4" name="Google Shape;194;p21"/>
          <p:cNvSpPr txBox="1"/>
          <p:nvPr>
            <p:ph idx="4294967295" type="body"/>
          </p:nvPr>
        </p:nvSpPr>
        <p:spPr>
          <a:xfrm>
            <a:off x="661197" y="3739525"/>
            <a:ext cx="11046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4,26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5" name="Google Shape;195;p21"/>
          <p:cNvSpPr txBox="1"/>
          <p:nvPr>
            <p:ph idx="4294967295" type="body"/>
          </p:nvPr>
        </p:nvSpPr>
        <p:spPr>
          <a:xfrm>
            <a:off x="4762916" y="3738853"/>
            <a:ext cx="9219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2,94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6" name="Google Shape;196;p21"/>
          <p:cNvSpPr txBox="1"/>
          <p:nvPr>
            <p:ph idx="4294967295" type="body"/>
          </p:nvPr>
        </p:nvSpPr>
        <p:spPr>
          <a:xfrm>
            <a:off x="6039916" y="3739516"/>
            <a:ext cx="9219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2,22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7" name="Google Shape;197;p21"/>
          <p:cNvSpPr txBox="1"/>
          <p:nvPr>
            <p:ph idx="4294967295" type="body"/>
          </p:nvPr>
        </p:nvSpPr>
        <p:spPr>
          <a:xfrm>
            <a:off x="7408341" y="3739678"/>
            <a:ext cx="9219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2,06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98" name="Google Shape;198;p21"/>
          <p:cNvCxnSpPr>
            <a:stCxn id="158" idx="2"/>
            <a:endCxn id="164" idx="0"/>
          </p:cNvCxnSpPr>
          <p:nvPr/>
        </p:nvCxnSpPr>
        <p:spPr>
          <a:xfrm rot="5400000">
            <a:off x="1573926" y="2506424"/>
            <a:ext cx="519900" cy="1243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1"/>
          <p:cNvCxnSpPr>
            <a:stCxn id="171" idx="2"/>
            <a:endCxn id="176" idx="0"/>
          </p:cNvCxnSpPr>
          <p:nvPr/>
        </p:nvCxnSpPr>
        <p:spPr>
          <a:xfrm rot="5400000">
            <a:off x="5626658" y="2465627"/>
            <a:ext cx="460500" cy="1266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1"/>
          <p:cNvCxnSpPr>
            <a:stCxn id="171" idx="2"/>
            <a:endCxn id="185" idx="0"/>
          </p:cNvCxnSpPr>
          <p:nvPr/>
        </p:nvCxnSpPr>
        <p:spPr>
          <a:xfrm flipH="1" rot="-5400000">
            <a:off x="6948908" y="2409377"/>
            <a:ext cx="461400" cy="13794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1"/>
          <p:cNvCxnSpPr>
            <a:stCxn id="166" idx="0"/>
            <a:endCxn id="158" idx="2"/>
          </p:cNvCxnSpPr>
          <p:nvPr/>
        </p:nvCxnSpPr>
        <p:spPr>
          <a:xfrm rot="10800000">
            <a:off x="2455795" y="2868428"/>
            <a:ext cx="0" cy="460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1"/>
          <p:cNvCxnSpPr>
            <a:stCxn id="154" idx="2"/>
            <a:endCxn id="189" idx="0"/>
          </p:cNvCxnSpPr>
          <p:nvPr/>
        </p:nvCxnSpPr>
        <p:spPr>
          <a:xfrm flipH="1">
            <a:off x="4498951" y="1621380"/>
            <a:ext cx="300" cy="269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1"/>
          <p:cNvCxnSpPr>
            <a:stCxn id="171" idx="2"/>
            <a:endCxn id="179" idx="0"/>
          </p:cNvCxnSpPr>
          <p:nvPr/>
        </p:nvCxnSpPr>
        <p:spPr>
          <a:xfrm>
            <a:off x="6489908" y="2868377"/>
            <a:ext cx="11100" cy="461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