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0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6399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6399" y="424587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4950"/>
            <a:ext cx="9144000" cy="4378960"/>
          </a:xfrm>
          <a:custGeom>
            <a:avLst/>
            <a:gdLst/>
            <a:ahLst/>
            <a:cxnLst/>
            <a:rect l="l" t="t" r="r" b="b"/>
            <a:pathLst>
              <a:path w="9144000" h="4378960">
                <a:moveTo>
                  <a:pt x="0" y="4378549"/>
                </a:moveTo>
                <a:lnTo>
                  <a:pt x="9143999" y="4378549"/>
                </a:lnTo>
                <a:lnTo>
                  <a:pt x="9143999" y="0"/>
                </a:lnTo>
                <a:lnTo>
                  <a:pt x="0" y="0"/>
                </a:lnTo>
                <a:lnTo>
                  <a:pt x="0" y="437854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56350"/>
            <a:ext cx="9143999" cy="10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275" y="157743"/>
            <a:ext cx="88014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799" y="799275"/>
            <a:ext cx="862040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96641"/>
            <a:ext cx="9144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4800" b="1" spc="-60" dirty="0">
                <a:latin typeface="Arial" panose="020B0604020202020204" pitchFamily="34" charset="0"/>
                <a:cs typeface="Arial" panose="020B0604020202020204" pitchFamily="34" charset="0"/>
              </a:rPr>
              <a:t>Testes</a:t>
            </a:r>
            <a:r>
              <a:rPr lang="pt-BR" sz="48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spc="-5" dirty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48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PHPUnit</a:t>
            </a:r>
            <a:endParaRPr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" y="742950"/>
            <a:ext cx="8305800" cy="456984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da pasta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dunk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testes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5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b="1" dirty="0">
                <a:latin typeface="Roboto"/>
                <a:cs typeface="Roboto"/>
              </a:rPr>
              <a:t>	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dusk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2065">
              <a:lnSpc>
                <a:spcPct val="15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Instalação da pasta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dunk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Altere o ultimo “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” do arquivo “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ChromeDriverCommand.php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379095" indent="-367030"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Apenas em caso de erros.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C59EC-D349-8E88-1F9B-EB9C330ECCFF}"/>
              </a:ext>
            </a:extLst>
          </p:cNvPr>
          <p:cNvSpPr txBox="1"/>
          <p:nvPr/>
        </p:nvSpPr>
        <p:spPr>
          <a:xfrm>
            <a:off x="171275" y="157743"/>
            <a:ext cx="280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47149F-B25C-DE91-F583-860C33B13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47750"/>
            <a:ext cx="4800600" cy="5098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E74F00-80E7-A81B-A2AF-9857A005F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419350"/>
            <a:ext cx="3810000" cy="5098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953A3B-4306-2965-AD5B-EC791B4DD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14749"/>
            <a:ext cx="6391275" cy="6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" y="742950"/>
            <a:ext cx="8305800" cy="3307956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Verifique a versão do seu navegador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5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b="1" dirty="0">
                <a:latin typeface="Roboto"/>
                <a:cs typeface="Roboto"/>
              </a:rPr>
              <a:t>	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Adicione a versão junto ao comando.</a:t>
            </a:r>
          </a:p>
          <a:p>
            <a:pPr marL="379095" indent="-367030"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C59EC-D349-8E88-1F9B-EB9C330ECCFF}"/>
              </a:ext>
            </a:extLst>
          </p:cNvPr>
          <p:cNvSpPr txBox="1"/>
          <p:nvPr/>
        </p:nvSpPr>
        <p:spPr>
          <a:xfrm>
            <a:off x="171275" y="157743"/>
            <a:ext cx="280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649B08-237E-A8E6-8E8E-7A8BE575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47882"/>
            <a:ext cx="4953000" cy="10559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843DA6A-CC6F-E0D2-6DA3-14CF757B1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2811023"/>
            <a:ext cx="49286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" y="742950"/>
            <a:ext cx="8305800" cy="190757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arquivo de teste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gerado pelo comando</a:t>
            </a:r>
            <a:r>
              <a:rPr lang="pt-BR" dirty="0">
                <a:latin typeface="Roboto"/>
                <a:cs typeface="Roboto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C59EC-D349-8E88-1F9B-EB9C330ECCFF}"/>
              </a:ext>
            </a:extLst>
          </p:cNvPr>
          <p:cNvSpPr txBox="1"/>
          <p:nvPr/>
        </p:nvSpPr>
        <p:spPr>
          <a:xfrm>
            <a:off x="171275" y="157743"/>
            <a:ext cx="28022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1800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9ABE7B-F202-8C7F-EC98-F4453A35A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7" y="1103877"/>
            <a:ext cx="4352925" cy="457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81A493-4D2F-993F-8CC7-D050F437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6" y="2376583"/>
            <a:ext cx="4352925" cy="21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" y="742950"/>
            <a:ext cx="8305800" cy="3169456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Execução do servidor: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Execução de todos os teste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C59EC-D349-8E88-1F9B-EB9C330ECCFF}"/>
              </a:ext>
            </a:extLst>
          </p:cNvPr>
          <p:cNvSpPr txBox="1"/>
          <p:nvPr/>
        </p:nvSpPr>
        <p:spPr>
          <a:xfrm>
            <a:off x="171275" y="157743"/>
            <a:ext cx="280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0F38D5-3CAA-BABA-2731-EE85CDB3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26998"/>
            <a:ext cx="3810001" cy="457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C540E5-3727-88A3-A423-6BE68B2E7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412260"/>
            <a:ext cx="6534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386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20" dirty="0">
                <a:latin typeface="Arial" panose="020B0604020202020204" pitchFamily="34" charset="0"/>
                <a:cs typeface="Arial" panose="020B0604020202020204" pitchFamily="34" charset="0"/>
              </a:rPr>
              <a:t>Criando o primeiro projeto</a:t>
            </a:r>
            <a:endParaRPr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180" y="789799"/>
            <a:ext cx="7927340" cy="227882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490"/>
              </a:spcBef>
              <a:buFont typeface="Tahoma"/>
              <a:buChar char="●"/>
              <a:tabLst>
                <a:tab pos="371475" algn="l"/>
                <a:tab pos="372110" algn="l"/>
              </a:tabLst>
            </a:pPr>
            <a:endParaRPr lang="pt-BR" sz="1700" spc="-10" dirty="0">
              <a:latin typeface="Roboto"/>
              <a:cs typeface="Roboto"/>
            </a:endParaRPr>
          </a:p>
          <a:p>
            <a:pPr marL="371475" indent="-359410">
              <a:spcBef>
                <a:spcPts val="490"/>
              </a:spcBef>
              <a:buFont typeface="Tahoma"/>
              <a:buChar char="●"/>
              <a:tabLst>
                <a:tab pos="371475" algn="l"/>
                <a:tab pos="372110" algn="l"/>
              </a:tabLst>
            </a:pPr>
            <a:r>
              <a:rPr lang="pt-BR" sz="1600" spc="-10" dirty="0">
                <a:latin typeface="Arial" panose="020B0604020202020204" pitchFamily="34" charset="0"/>
                <a:cs typeface="Arial" panose="020B0604020202020204" pitchFamily="34" charset="0"/>
              </a:rPr>
              <a:t>Primeiro </a:t>
            </a:r>
            <a:r>
              <a:rPr lang="pt-BR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Passo:Criação</a:t>
            </a:r>
            <a:r>
              <a:rPr lang="pt-BR" sz="1600" spc="-10" dirty="0">
                <a:latin typeface="Arial" panose="020B0604020202020204" pitchFamily="34" charset="0"/>
                <a:cs typeface="Arial" panose="020B0604020202020204" pitchFamily="34" charset="0"/>
              </a:rPr>
              <a:t> do Projeto”.</a:t>
            </a:r>
          </a:p>
          <a:p>
            <a:pPr marL="371475" indent="-359410">
              <a:spcBef>
                <a:spcPts val="490"/>
              </a:spcBef>
              <a:buFont typeface="Tahoma"/>
              <a:buChar char="●"/>
              <a:tabLst>
                <a:tab pos="371475" algn="l"/>
                <a:tab pos="372110" algn="l"/>
              </a:tabLst>
            </a:pPr>
            <a:endParaRPr lang="pt-BR" sz="16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475" indent="-359410">
              <a:spcBef>
                <a:spcPts val="490"/>
              </a:spcBef>
              <a:buFont typeface="Tahoma"/>
              <a:buChar char="●"/>
              <a:tabLst>
                <a:tab pos="371475" algn="l"/>
                <a:tab pos="372110" algn="l"/>
              </a:tabLst>
            </a:pPr>
            <a:endParaRPr lang="pt-BR" sz="16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475" indent="-359410">
              <a:lnSpc>
                <a:spcPct val="100000"/>
              </a:lnSpc>
              <a:spcBef>
                <a:spcPts val="490"/>
              </a:spcBef>
              <a:buFont typeface="Tahoma"/>
              <a:buChar char="●"/>
              <a:tabLst>
                <a:tab pos="371475" algn="l"/>
                <a:tab pos="372110" algn="l"/>
              </a:tabLst>
            </a:pPr>
            <a:endParaRPr lang="pt-BR" sz="16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475" indent="-359410">
              <a:lnSpc>
                <a:spcPct val="100000"/>
              </a:lnSpc>
              <a:spcBef>
                <a:spcPts val="490"/>
              </a:spcBef>
              <a:buFont typeface="Tahoma"/>
              <a:buChar char="●"/>
              <a:tabLst>
                <a:tab pos="371475" algn="l"/>
                <a:tab pos="372110" algn="l"/>
              </a:tabLst>
            </a:pPr>
            <a:r>
              <a:rPr lang="pt-BR" sz="1600" spc="-10" dirty="0">
                <a:latin typeface="Arial" panose="020B0604020202020204" pitchFamily="34" charset="0"/>
                <a:cs typeface="Arial" panose="020B0604020202020204" pitchFamily="34" charset="0"/>
              </a:rPr>
              <a:t>Segundo Passo: Instalar o </a:t>
            </a:r>
            <a:r>
              <a:rPr lang="pt-BR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pt-BR" sz="16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265" lvl="1">
              <a:spcBef>
                <a:spcPts val="490"/>
              </a:spcBef>
              <a:tabLst>
                <a:tab pos="371475" algn="l"/>
                <a:tab pos="372110" algn="l"/>
              </a:tabLst>
            </a:pPr>
            <a:endParaRPr lang="pt-BR" sz="1700" spc="-10" dirty="0">
              <a:latin typeface="Roboto"/>
              <a:cs typeface="Robo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63ADA5-7084-60F9-DFA3-164457C6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537748"/>
            <a:ext cx="3581400" cy="457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09C8B5-5CF3-F4F6-CF37-936D7559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76394"/>
            <a:ext cx="3581399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3105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Preparando para os testes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803" y="768002"/>
            <a:ext cx="8305800" cy="88421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Libere os dois itens que estão comentados. Para que possam ser u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tilizados na criação de um banco de dados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apenas em memória, sendo apagado após a sua utilização.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A5B1C5-0199-4D92-CFBB-64441E12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1652217"/>
            <a:ext cx="4191000" cy="16383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BB405F7C-545E-8F4A-4278-921BBA479205}"/>
              </a:ext>
            </a:extLst>
          </p:cNvPr>
          <p:cNvSpPr txBox="1"/>
          <p:nvPr/>
        </p:nvSpPr>
        <p:spPr>
          <a:xfrm>
            <a:off x="621205" y="3298899"/>
            <a:ext cx="4191000" cy="23788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79095" algn="l"/>
                <a:tab pos="379730" algn="l"/>
              </a:tabLst>
            </a:pPr>
            <a:r>
              <a:rPr lang="pt-BR" sz="1200" b="1" spc="-10" dirty="0">
                <a:latin typeface="Arial" panose="020B0604020202020204" pitchFamily="34" charset="0"/>
                <a:cs typeface="Arial" panose="020B0604020202020204" pitchFamily="34" charset="0"/>
              </a:rPr>
              <a:t>Arquivo “phpunit.xml”.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8244" y="895350"/>
            <a:ext cx="8305800" cy="33021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Adicione o endereço “:8000” a porta (http://localhost:8000).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0CD7228-5EDE-D1BA-8944-F40DD9C7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25568"/>
            <a:ext cx="4029456" cy="98612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EFFCC23B-33C9-A58B-2CF3-D50B23458B2D}"/>
              </a:ext>
            </a:extLst>
          </p:cNvPr>
          <p:cNvSpPr txBox="1"/>
          <p:nvPr/>
        </p:nvSpPr>
        <p:spPr>
          <a:xfrm>
            <a:off x="171275" y="157743"/>
            <a:ext cx="310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Preparando para os testes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" y="742950"/>
            <a:ext cx="8305800" cy="285398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Utilizado para testes de recursos.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APIs.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Unit: Utilizado para testes de unidades.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Models.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Browser: Utilizado para testes de funcionalidade.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Formulários.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Roboto"/>
              <a:cs typeface="Roboto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C59EC-D349-8E88-1F9B-EB9C330ECCFF}"/>
              </a:ext>
            </a:extLst>
          </p:cNvPr>
          <p:cNvSpPr txBox="1"/>
          <p:nvPr/>
        </p:nvSpPr>
        <p:spPr>
          <a:xfrm>
            <a:off x="171275" y="157743"/>
            <a:ext cx="280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testes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2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" y="742950"/>
            <a:ext cx="8305800" cy="190757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arquivo de teste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gerado pelo comando</a:t>
            </a:r>
            <a:r>
              <a:rPr lang="pt-BR" dirty="0">
                <a:latin typeface="Roboto"/>
                <a:cs typeface="Roboto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C59EC-D349-8E88-1F9B-EB9C330ECCFF}"/>
              </a:ext>
            </a:extLst>
          </p:cNvPr>
          <p:cNvSpPr txBox="1"/>
          <p:nvPr/>
        </p:nvSpPr>
        <p:spPr>
          <a:xfrm>
            <a:off x="171275" y="157743"/>
            <a:ext cx="280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b="1" spc="-2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1CFD5C-1229-5C83-0169-B4BBF7234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4429125" cy="457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C82830-EC7B-0784-BCC3-B844AF9E0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43151"/>
            <a:ext cx="442912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" y="742950"/>
            <a:ext cx="8305800" cy="190757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arquivo de teste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gerado pelo comando</a:t>
            </a:r>
            <a:r>
              <a:rPr lang="pt-BR" dirty="0">
                <a:latin typeface="Roboto"/>
                <a:cs typeface="Roboto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C59EC-D349-8E88-1F9B-EB9C330ECCFF}"/>
              </a:ext>
            </a:extLst>
          </p:cNvPr>
          <p:cNvSpPr txBox="1"/>
          <p:nvPr/>
        </p:nvSpPr>
        <p:spPr>
          <a:xfrm>
            <a:off x="171275" y="157743"/>
            <a:ext cx="280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3624B8-E131-67A4-AE8F-54298B28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23950"/>
            <a:ext cx="4857750" cy="457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1059D1-5934-E6AB-DC66-3FFDE146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14052"/>
            <a:ext cx="4857750" cy="20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" y="742950"/>
            <a:ext cx="8305800" cy="533928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sz="1800" dirty="0">
                <a:latin typeface="Roboto"/>
                <a:cs typeface="Roboto"/>
              </a:rPr>
              <a:t>Teste </a:t>
            </a:r>
            <a:r>
              <a:rPr lang="pt-BR" dirty="0">
                <a:latin typeface="Roboto"/>
                <a:cs typeface="Roboto"/>
              </a:rPr>
              <a:t>implementado</a:t>
            </a:r>
            <a:r>
              <a:rPr lang="pt-BR" sz="1800" dirty="0">
                <a:latin typeface="Roboto"/>
                <a:cs typeface="Roboto"/>
              </a:rPr>
              <a:t>: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2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sz="1800" dirty="0">
                <a:latin typeface="Roboto"/>
                <a:cs typeface="Roboto"/>
              </a:rPr>
              <a:t>	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Necessário a adição de (use App\Models\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;).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C59EC-D349-8E88-1F9B-EB9C330ECCFF}"/>
              </a:ext>
            </a:extLst>
          </p:cNvPr>
          <p:cNvSpPr txBox="1"/>
          <p:nvPr/>
        </p:nvSpPr>
        <p:spPr>
          <a:xfrm>
            <a:off x="171275" y="157743"/>
            <a:ext cx="280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08D725-0E48-86EB-57C1-F6B542FA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83659"/>
            <a:ext cx="4895850" cy="31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0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" y="742950"/>
            <a:ext cx="8305800" cy="443134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Execução de todos os testes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Execução de apenas um teste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sz="1800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endParaRPr lang="pt-BR" dirty="0"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79095" algn="l"/>
                <a:tab pos="379730" algn="l"/>
              </a:tabLst>
            </a:pPr>
            <a:r>
              <a:rPr lang="pt-BR" dirty="0">
                <a:latin typeface="Roboto"/>
                <a:cs typeface="Roboto"/>
              </a:rPr>
              <a:t>	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C59EC-D349-8E88-1F9B-EB9C330ECCFF}"/>
              </a:ext>
            </a:extLst>
          </p:cNvPr>
          <p:cNvSpPr txBox="1"/>
          <p:nvPr/>
        </p:nvSpPr>
        <p:spPr>
          <a:xfrm>
            <a:off x="171275" y="157743"/>
            <a:ext cx="280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E448AD-3534-C1B9-AA50-31817823F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47857"/>
            <a:ext cx="5991225" cy="18048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4EDF87-E998-21BC-A404-02228450B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559302"/>
            <a:ext cx="5991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2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276</Words>
  <Application>Microsoft Office PowerPoint</Application>
  <PresentationFormat>Apresentação na tela (16:9)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Roboto</vt:lpstr>
      <vt:lpstr>Tahoma</vt:lpstr>
      <vt:lpstr>Office Theme</vt:lpstr>
      <vt:lpstr>Testes com PHPUnit</vt:lpstr>
      <vt:lpstr>Criando o primeiro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Aplicações Web</dc:title>
  <cp:lastModifiedBy>Kyuuji Vinsmoke</cp:lastModifiedBy>
  <cp:revision>16</cp:revision>
  <dcterms:created xsi:type="dcterms:W3CDTF">2023-07-14T02:58:14Z</dcterms:created>
  <dcterms:modified xsi:type="dcterms:W3CDTF">2023-07-14T05:46:22Z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