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946"/>
    <a:srgbClr val="E60C69"/>
    <a:srgbClr val="AB254E"/>
    <a:srgbClr val="8A2A2A"/>
    <a:srgbClr val="5F5F5F"/>
    <a:srgbClr val="292929"/>
    <a:srgbClr val="A13131"/>
    <a:srgbClr val="C64242"/>
    <a:srgbClr val="2CC6A9"/>
    <a:srgbClr val="260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4" autoAdjust="0"/>
  </p:normalViewPr>
  <p:slideViewPr>
    <p:cSldViewPr snapToGrid="0">
      <p:cViewPr varScale="1">
        <p:scale>
          <a:sx n="71" d="100"/>
          <a:sy n="71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D9C5-76CE-4DAB-BACD-C86111713171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DA78-56FD-4803-8DD9-4FE8666A35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608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5DA78-56FD-4803-8DD9-4FE8666A354B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5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1171-9A97-6480-D9E4-E40C0F12C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A112DA-2497-EA10-C37D-46A1E520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285B7-20B9-976B-2686-BF349F75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E8D56-A0FF-4DBF-C25F-76AF8D2E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CF37C-74BB-3BA8-74B4-C51F576E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861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4B373-7BE2-34DA-9C02-AF37B108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B9EA0B-B6FE-282F-2236-33F70F84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B20A5-FBD6-DC9D-529B-1A3B5F7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D878D-0738-D51A-AEF3-781266E9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B95D3-D9C9-2FBC-23F5-0D72111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04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BB9A46-9ECE-48DF-2824-AC7281993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3B16EE-7EFE-660B-2249-F55E4A8C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EF4E0-7205-AE0C-69F9-029ED9F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01FE87-C191-A406-D1FD-4484E211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87EED-6C3D-30B4-B74D-DE027595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24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89B67-FDE4-DE81-9DDA-8EE4380C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4B7CF-4692-65E3-4722-C15CF972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7DD00-68AB-0820-E56C-0A73961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B5AA1-8E07-95AA-BABF-87BC6B8A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D1C71-0E2D-9E4A-59A4-450E7FF2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2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F6288-FA59-EE29-F6ED-352A8AC3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9B721-ECF4-D786-8ECB-C2A968E7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E4723-67F1-2602-12A4-BE338546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BD98E-F1F4-CCBF-6900-4495DE5A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60D11-790A-F040-CF4F-EB4BDF4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29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419DD-B769-F04D-50CF-D656F9D9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53CE5-9A1C-2C66-8147-9DC308FDE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CAE16-B39F-00D0-2523-1B42C4442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F544DA-4B0B-E263-1453-D2B7144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DC199F-11A8-5CDC-E9EE-EC2E7ACD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E25BB-54D0-B2D9-3655-0AE978CB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5662-2107-9AEA-9410-470E1F5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A993E-8841-D576-E08B-E4A18791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639D39-14F6-5DBB-C083-C8FA39D8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7C8650-1B48-567C-67D8-FF137AB38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D98DEE-0406-7E89-5559-7DE830C94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8969D-A04C-0B83-5660-71F025D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36C982-67E9-2EB7-E0A2-2C02CDE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4D908-6AAB-3F0F-9BE1-B576045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65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D1765-A16E-FE85-0D93-4BDDFCB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DF1D18-76B8-DDEB-E007-670BD740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36A785-A678-8683-1A47-6CD31F75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C7C9B2-DB5D-6768-3312-8A5CF495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16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264C57-9253-6A83-AB5E-F564654B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08BA9D-8559-7A99-D180-C5C3A46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C4E1B8-EF1F-4071-35FF-8F218E36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F3884-D205-575E-63A3-D45EA82E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7CBBD-D547-4EB8-6A8B-CF37ABDE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3D44B-1101-2401-4BF7-7B123E294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4EC7C-3D77-8F04-8EEF-6B38A24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CC2C7-052C-942E-E045-A4AB1DE5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1942B9-BD61-55DB-6953-49E9BEE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2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024A3-5B87-9392-9F6B-5FD632CA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E35966-E11B-A837-7670-64568EA9D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BD2836-E2F9-8945-9481-5313D13E6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A0345-72F1-070B-41C5-7EFF8D6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AD209-CEA6-9EDB-728A-EE2D088A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985595-645D-179E-C153-00311F1D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34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AD157-3068-EB7B-C6ED-2C633E6A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43776-6DE8-E4E7-D066-04B5FEE6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9AB2D-0F0F-9809-6F3A-D6F64B501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852A-0150-41BA-BC6F-F092CFCAE088}" type="datetimeFigureOut">
              <a:rPr lang="LID4096" smtClean="0"/>
              <a:t>09/22/2022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55193-879A-9240-EC26-3C1E32048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FD1EB-736B-BDE1-59B5-04B1BC4A0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0918-5E86-4688-B3BC-D7C9F2F9CD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3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in/CLR-via-Microsoft-Developer-Reference/dp/073566745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8EF2-BDDD-9FE6-783A-CF57A228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00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CLR - BASICS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52DBD1-98FC-89F0-2A96-9AC4E4CA8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  <a:latin typeface="Gill Sans Ultra Bold" panose="020B0A02020104020203" pitchFamily="34" charset="0"/>
              </a:rPr>
              <a:t>HOW TO WORKS CLR AND ITS COMPONENTS</a:t>
            </a:r>
            <a:endParaRPr lang="LID4096" sz="4800" b="1" dirty="0">
              <a:solidFill>
                <a:srgbClr val="7030A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07F170-C48E-810D-6106-8FF55CF4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4767">
            <a:off x="-3353020" y="297333"/>
            <a:ext cx="7323428" cy="3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4B7715-7BC7-CF99-13DB-97B9DC9B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946C6475-4082-73C9-A098-27CAFF98062B}"/>
              </a:ext>
            </a:extLst>
          </p:cNvPr>
          <p:cNvSpPr/>
          <p:nvPr/>
        </p:nvSpPr>
        <p:spPr>
          <a:xfrm>
            <a:off x="5862320" y="2804160"/>
            <a:ext cx="1310640" cy="1960880"/>
          </a:xfrm>
          <a:prstGeom prst="rightBrace">
            <a:avLst/>
          </a:prstGeom>
          <a:ln w="31750">
            <a:gradFill flip="none" rotWithShape="1">
              <a:gsLst>
                <a:gs pos="11000">
                  <a:srgbClr val="7B2946"/>
                </a:gs>
                <a:gs pos="23000">
                  <a:schemeClr val="accent2">
                    <a:lumMod val="89000"/>
                  </a:schemeClr>
                </a:gs>
                <a:gs pos="42000">
                  <a:schemeClr val="accent2">
                    <a:lumMod val="75000"/>
                  </a:schemeClr>
                </a:gs>
                <a:gs pos="71000">
                  <a:srgbClr val="7B2946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24FA2-1367-94FB-8457-2EAE1B4A7BF1}"/>
              </a:ext>
            </a:extLst>
          </p:cNvPr>
          <p:cNvSpPr txBox="1"/>
          <p:nvPr/>
        </p:nvSpPr>
        <p:spPr>
          <a:xfrm>
            <a:off x="7172960" y="3579614"/>
            <a:ext cx="519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Ultra Bold" panose="020B0A02020104020203" pitchFamily="34" charset="0"/>
              </a:rPr>
              <a:t>LARGE PUBLIC KEY IN MANIFEST.</a:t>
            </a:r>
          </a:p>
          <a:p>
            <a:r>
              <a:rPr lang="en-US" dirty="0">
                <a:latin typeface="Gill Sans Ultra Bold" panose="020B0A02020104020203" pitchFamily="34" charset="0"/>
              </a:rPr>
              <a:t> FOR HELP ITS, WE CAN PREVENT  	“NIGHTMARE OF DLL”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431800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35F14-4988-0471-A4C5-0EC19C105FA8}"/>
              </a:ext>
            </a:extLst>
          </p:cNvPr>
          <p:cNvSpPr txBox="1"/>
          <p:nvPr/>
        </p:nvSpPr>
        <p:spPr>
          <a:xfrm>
            <a:off x="121445" y="228021"/>
            <a:ext cx="12183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ill Sans Ultra Bold" panose="020B0A02020104020203" pitchFamily="34" charset="0"/>
              </a:rPr>
              <a:t>THANK YOU FOR WATHCING!</a:t>
            </a:r>
            <a:endParaRPr lang="LID4096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1D497-E884-794C-EB45-5C31FABB8A6B}"/>
              </a:ext>
            </a:extLst>
          </p:cNvPr>
          <p:cNvSpPr txBox="1"/>
          <p:nvPr/>
        </p:nvSpPr>
        <p:spPr>
          <a:xfrm>
            <a:off x="671331" y="6045204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Ultra Bold" panose="020B0A020201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3200" dirty="0">
                <a:latin typeface="Gill Sans Ultra Bold" panose="020B0A02020104020203" pitchFamily="34" charset="0"/>
              </a:rPr>
              <a:t>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89152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E1C1D-233C-823F-C679-16540748574C}"/>
              </a:ext>
            </a:extLst>
          </p:cNvPr>
          <p:cNvSpPr txBox="1"/>
          <p:nvPr/>
        </p:nvSpPr>
        <p:spPr>
          <a:xfrm>
            <a:off x="3685532" y="-62359"/>
            <a:ext cx="4820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b="1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Compilation</a:t>
            </a:r>
            <a:endParaRPr lang="LID4096" sz="48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16CECA-98F9-F361-66FF-4330477F5D76}"/>
              </a:ext>
            </a:extLst>
          </p:cNvPr>
          <p:cNvSpPr/>
          <p:nvPr/>
        </p:nvSpPr>
        <p:spPr>
          <a:xfrm>
            <a:off x="516367" y="2148839"/>
            <a:ext cx="3700631" cy="1280161"/>
          </a:xfrm>
          <a:prstGeom prst="rect">
            <a:avLst/>
          </a:prstGeom>
          <a:solidFill>
            <a:srgbClr val="7B2946"/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69B42-FB28-F0D6-6EFF-1BDFFB10EEEC}"/>
              </a:ext>
            </a:extLst>
          </p:cNvPr>
          <p:cNvSpPr txBox="1"/>
          <p:nvPr/>
        </p:nvSpPr>
        <p:spPr>
          <a:xfrm>
            <a:off x="1320851" y="1670092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Gill Sans Ultra Bold" panose="020B0A02020104020203" pitchFamily="34" charset="0"/>
              </a:rPr>
              <a:t>CLR HEADER</a:t>
            </a:r>
            <a:endParaRPr lang="LID4096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B62C6-ED3E-DAC3-4065-C08ED4A5DC29}"/>
              </a:ext>
            </a:extLst>
          </p:cNvPr>
          <p:cNvSpPr txBox="1"/>
          <p:nvPr/>
        </p:nvSpPr>
        <p:spPr>
          <a:xfrm>
            <a:off x="529463" y="2192419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MethodDefToken</a:t>
            </a:r>
            <a:r>
              <a:rPr lang="en-US" dirty="0"/>
              <a:t>: 0x000024</a:t>
            </a:r>
            <a:endParaRPr lang="LID4096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AC19EC-A628-8A63-A000-0E9224D03C3E}"/>
              </a:ext>
            </a:extLst>
          </p:cNvPr>
          <p:cNvSpPr/>
          <p:nvPr/>
        </p:nvSpPr>
        <p:spPr>
          <a:xfrm>
            <a:off x="516367" y="4297680"/>
            <a:ext cx="3788933" cy="1721225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54DE2-09E5-CD7B-4D77-E8D520B6FDE8}"/>
              </a:ext>
            </a:extLst>
          </p:cNvPr>
          <p:cNvSpPr txBox="1"/>
          <p:nvPr/>
        </p:nvSpPr>
        <p:spPr>
          <a:xfrm>
            <a:off x="1591470" y="3922365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Gill Sans Ultra Bold" panose="020B0A02020104020203" pitchFamily="34" charset="0"/>
              </a:rPr>
              <a:t>PE FILE</a:t>
            </a:r>
            <a:endParaRPr lang="LID4096" sz="2000" b="1" dirty="0">
              <a:solidFill>
                <a:srgbClr val="002060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E7E6604-3033-C9DB-D550-0DF46A48B01B}"/>
              </a:ext>
            </a:extLst>
          </p:cNvPr>
          <p:cNvCxnSpPr/>
          <p:nvPr/>
        </p:nvCxnSpPr>
        <p:spPr>
          <a:xfrm flipH="1">
            <a:off x="1320851" y="2561751"/>
            <a:ext cx="1103828" cy="1918809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chemeClr val="accent1">
                    <a:lumMod val="45000"/>
                    <a:lumOff val="5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9207E6-0AEF-9950-1F6A-3561FA06A239}"/>
              </a:ext>
            </a:extLst>
          </p:cNvPr>
          <p:cNvSpPr txBox="1"/>
          <p:nvPr/>
        </p:nvSpPr>
        <p:spPr>
          <a:xfrm>
            <a:off x="529463" y="4513124"/>
            <a:ext cx="3539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STATIC VOID </a:t>
            </a:r>
            <a:r>
              <a:rPr lang="en-US" sz="12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MAIN</a:t>
            </a:r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System.</a:t>
            </a:r>
            <a:r>
              <a:rPr lang="en-US" sz="1200" dirty="0" err="1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</a:t>
            </a:r>
            <a:r>
              <a:rPr lang="en-US" sz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sz="12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WriteLine</a:t>
            </a:r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200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“Hello world!”</a:t>
            </a:r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System.</a:t>
            </a:r>
            <a:r>
              <a:rPr lang="en-US" sz="1200" dirty="0" err="1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</a:t>
            </a:r>
            <a:r>
              <a:rPr lang="en-US" sz="12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sz="12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WriteLine</a:t>
            </a:r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200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“I love pizza”</a:t>
            </a:r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LID4096" sz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3AD7E9E-3848-9E42-0C80-9F9AAF767C83}"/>
              </a:ext>
            </a:extLst>
          </p:cNvPr>
          <p:cNvCxnSpPr>
            <a:cxnSpLocks/>
          </p:cNvCxnSpPr>
          <p:nvPr/>
        </p:nvCxnSpPr>
        <p:spPr>
          <a:xfrm>
            <a:off x="3855720" y="5234940"/>
            <a:ext cx="1188720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540D2D-A515-B9DD-3C5B-5360EC993120}"/>
              </a:ext>
            </a:extLst>
          </p:cNvPr>
          <p:cNvSpPr/>
          <p:nvPr/>
        </p:nvSpPr>
        <p:spPr>
          <a:xfrm>
            <a:off x="5189220" y="3581458"/>
            <a:ext cx="3398520" cy="3139315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51E18-AFC6-3DBE-DED6-BDD6CF856B6F}"/>
              </a:ext>
            </a:extLst>
          </p:cNvPr>
          <p:cNvSpPr txBox="1"/>
          <p:nvPr/>
        </p:nvSpPr>
        <p:spPr>
          <a:xfrm>
            <a:off x="6096000" y="3228945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Gill Sans Ultra Bold" panose="020B0A02020104020203" pitchFamily="34" charset="0"/>
              </a:rPr>
              <a:t>IL CODE</a:t>
            </a:r>
            <a:endParaRPr lang="LID4096" sz="2000" b="1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9D9D5-3869-A9FA-9624-1C463B277EEC}"/>
              </a:ext>
            </a:extLst>
          </p:cNvPr>
          <p:cNvSpPr txBox="1"/>
          <p:nvPr/>
        </p:nvSpPr>
        <p:spPr>
          <a:xfrm>
            <a:off x="5189220" y="3581459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8000"/>
                </a:solidFill>
                <a:effectLst/>
              </a:rPr>
              <a:t>// Out.WriteLine(value);</a:t>
            </a:r>
            <a:br>
              <a:rPr lang="cs-CZ" dirty="0"/>
            </a:br>
            <a:r>
              <a:rPr lang="cs-CZ" dirty="0"/>
              <a:t>    IL_0000: </a:t>
            </a:r>
            <a:r>
              <a:rPr lang="cs-CZ" dirty="0">
                <a:solidFill>
                  <a:srgbClr val="0000FF"/>
                </a:solidFill>
                <a:effectLst/>
              </a:rPr>
              <a:t>call</a:t>
            </a:r>
            <a:r>
              <a:rPr lang="cs-CZ" dirty="0"/>
              <a:t> </a:t>
            </a:r>
            <a:r>
              <a:rPr lang="cs-CZ" b="1" dirty="0">
                <a:solidFill>
                  <a:srgbClr val="0000FF"/>
                </a:solidFill>
                <a:effectLst/>
              </a:rPr>
              <a:t>class</a:t>
            </a:r>
            <a:r>
              <a:rPr lang="cs-CZ" dirty="0"/>
              <a:t> [System.Runtime]System.IO.TextWriter System.Console::get_Out()</a:t>
            </a:r>
            <a:br>
              <a:rPr lang="cs-CZ" dirty="0"/>
            </a:br>
            <a:r>
              <a:rPr lang="cs-CZ" dirty="0"/>
              <a:t>    IL_0005: </a:t>
            </a:r>
            <a:r>
              <a:rPr lang="cs-CZ" dirty="0">
                <a:solidFill>
                  <a:srgbClr val="0000FF"/>
                </a:solidFill>
                <a:effectLst/>
              </a:rPr>
              <a:t>ldarg.0</a:t>
            </a:r>
            <a:br>
              <a:rPr lang="cs-CZ" dirty="0"/>
            </a:br>
            <a:r>
              <a:rPr lang="cs-CZ" dirty="0"/>
              <a:t>    IL_0006: </a:t>
            </a:r>
            <a:r>
              <a:rPr lang="cs-CZ" dirty="0">
                <a:solidFill>
                  <a:srgbClr val="0000FF"/>
                </a:solidFill>
                <a:effectLst/>
              </a:rPr>
              <a:t>callvirt</a:t>
            </a:r>
            <a:r>
              <a:rPr lang="cs-CZ" dirty="0"/>
              <a:t> </a:t>
            </a:r>
            <a:r>
              <a:rPr lang="cs-CZ" b="1" dirty="0">
                <a:solidFill>
                  <a:srgbClr val="0000FF"/>
                </a:solidFill>
                <a:effectLst/>
              </a:rPr>
              <a:t>instance</a:t>
            </a:r>
            <a:r>
              <a:rPr lang="cs-CZ" dirty="0"/>
              <a:t> </a:t>
            </a:r>
            <a:r>
              <a:rPr lang="cs-CZ" b="1" dirty="0">
                <a:solidFill>
                  <a:srgbClr val="0000FF"/>
                </a:solidFill>
                <a:effectLst/>
              </a:rPr>
              <a:t>void</a:t>
            </a:r>
            <a:r>
              <a:rPr lang="cs-CZ" dirty="0"/>
              <a:t> [System.Runtime]System.IO.TextWriter::WriteLine(</a:t>
            </a:r>
            <a:r>
              <a:rPr lang="cs-CZ" b="1" dirty="0">
                <a:solidFill>
                  <a:srgbClr val="0000FF"/>
                </a:solidFill>
                <a:effectLst/>
              </a:rPr>
              <a:t>string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    </a:t>
            </a:r>
            <a:r>
              <a:rPr lang="cs-CZ" dirty="0">
                <a:solidFill>
                  <a:srgbClr val="008000"/>
                </a:solidFill>
                <a:effectLst/>
              </a:rPr>
              <a:t>// }</a:t>
            </a:r>
            <a:endParaRPr lang="LID4096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EF87644-6E5E-F786-209B-6C5583C46BF6}"/>
              </a:ext>
            </a:extLst>
          </p:cNvPr>
          <p:cNvCxnSpPr>
            <a:cxnSpLocks/>
          </p:cNvCxnSpPr>
          <p:nvPr/>
        </p:nvCxnSpPr>
        <p:spPr>
          <a:xfrm>
            <a:off x="8197327" y="5234940"/>
            <a:ext cx="1021977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EB2DE8-B7C9-604C-F397-778041160699}"/>
              </a:ext>
            </a:extLst>
          </p:cNvPr>
          <p:cNvSpPr txBox="1"/>
          <p:nvPr/>
        </p:nvSpPr>
        <p:spPr>
          <a:xfrm>
            <a:off x="9219304" y="5034885"/>
            <a:ext cx="232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Gill Sans Ultra Bold" panose="020B0A02020104020203" pitchFamily="34" charset="0"/>
              </a:rPr>
              <a:t>JIT-COMPILER</a:t>
            </a:r>
            <a:endParaRPr lang="LID4096" sz="2000" b="1" dirty="0">
              <a:solidFill>
                <a:srgbClr val="002060"/>
              </a:solidFill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90CF6E0-79F3-39F7-1CB4-D433E0575A8A}"/>
              </a:ext>
            </a:extLst>
          </p:cNvPr>
          <p:cNvCxnSpPr/>
          <p:nvPr/>
        </p:nvCxnSpPr>
        <p:spPr>
          <a:xfrm flipV="1">
            <a:off x="10413402" y="3521155"/>
            <a:ext cx="0" cy="1309029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B0A56242-4223-69FC-16E1-EAA09CCCD401}"/>
              </a:ext>
            </a:extLst>
          </p:cNvPr>
          <p:cNvSpPr/>
          <p:nvPr/>
        </p:nvSpPr>
        <p:spPr>
          <a:xfrm>
            <a:off x="8905385" y="1423005"/>
            <a:ext cx="2770246" cy="1696714"/>
          </a:xfrm>
          <a:custGeom>
            <a:avLst/>
            <a:gdLst>
              <a:gd name="connsiteX0" fmla="*/ 11603 w 1499421"/>
              <a:gd name="connsiteY0" fmla="*/ 462578 h 882127"/>
              <a:gd name="connsiteX1" fmla="*/ 205241 w 1499421"/>
              <a:gd name="connsiteY1" fmla="*/ 182880 h 882127"/>
              <a:gd name="connsiteX2" fmla="*/ 506455 w 1499421"/>
              <a:gd name="connsiteY2" fmla="*/ 0 h 882127"/>
              <a:gd name="connsiteX3" fmla="*/ 603274 w 1499421"/>
              <a:gd name="connsiteY3" fmla="*/ 10757 h 882127"/>
              <a:gd name="connsiteX4" fmla="*/ 624789 w 1499421"/>
              <a:gd name="connsiteY4" fmla="*/ 32273 h 882127"/>
              <a:gd name="connsiteX5" fmla="*/ 657062 w 1499421"/>
              <a:gd name="connsiteY5" fmla="*/ 204395 h 882127"/>
              <a:gd name="connsiteX6" fmla="*/ 721608 w 1499421"/>
              <a:gd name="connsiteY6" fmla="*/ 419548 h 882127"/>
              <a:gd name="connsiteX7" fmla="*/ 775396 w 1499421"/>
              <a:gd name="connsiteY7" fmla="*/ 333487 h 882127"/>
              <a:gd name="connsiteX8" fmla="*/ 882973 w 1499421"/>
              <a:gd name="connsiteY8" fmla="*/ 258183 h 882127"/>
              <a:gd name="connsiteX9" fmla="*/ 1474643 w 1499421"/>
              <a:gd name="connsiteY9" fmla="*/ 268941 h 882127"/>
              <a:gd name="connsiteX10" fmla="*/ 1420855 w 1499421"/>
              <a:gd name="connsiteY10" fmla="*/ 494851 h 882127"/>
              <a:gd name="connsiteX11" fmla="*/ 1334794 w 1499421"/>
              <a:gd name="connsiteY11" fmla="*/ 710004 h 882127"/>
              <a:gd name="connsiteX12" fmla="*/ 1270248 w 1499421"/>
              <a:gd name="connsiteY12" fmla="*/ 828338 h 882127"/>
              <a:gd name="connsiteX13" fmla="*/ 1162671 w 1499421"/>
              <a:gd name="connsiteY13" fmla="*/ 849854 h 882127"/>
              <a:gd name="connsiteX14" fmla="*/ 958276 w 1499421"/>
              <a:gd name="connsiteY14" fmla="*/ 817581 h 882127"/>
              <a:gd name="connsiteX15" fmla="*/ 839942 w 1499421"/>
              <a:gd name="connsiteY15" fmla="*/ 774550 h 882127"/>
              <a:gd name="connsiteX16" fmla="*/ 538728 w 1499421"/>
              <a:gd name="connsiteY16" fmla="*/ 817581 h 882127"/>
              <a:gd name="connsiteX17" fmla="*/ 409636 w 1499421"/>
              <a:gd name="connsiteY17" fmla="*/ 882127 h 882127"/>
              <a:gd name="connsiteX18" fmla="*/ 269787 w 1499421"/>
              <a:gd name="connsiteY18" fmla="*/ 860611 h 882127"/>
              <a:gd name="connsiteX19" fmla="*/ 205241 w 1499421"/>
              <a:gd name="connsiteY19" fmla="*/ 806823 h 882127"/>
              <a:gd name="connsiteX20" fmla="*/ 162210 w 1499421"/>
              <a:gd name="connsiteY20" fmla="*/ 731520 h 882127"/>
              <a:gd name="connsiteX21" fmla="*/ 129937 w 1499421"/>
              <a:gd name="connsiteY21" fmla="*/ 688489 h 882127"/>
              <a:gd name="connsiteX22" fmla="*/ 86907 w 1499421"/>
              <a:gd name="connsiteY22" fmla="*/ 527124 h 882127"/>
              <a:gd name="connsiteX23" fmla="*/ 43876 w 1499421"/>
              <a:gd name="connsiteY23" fmla="*/ 408790 h 882127"/>
              <a:gd name="connsiteX24" fmla="*/ 11603 w 1499421"/>
              <a:gd name="connsiteY24" fmla="*/ 376517 h 88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99421" h="882127">
                <a:moveTo>
                  <a:pt x="11603" y="462578"/>
                </a:moveTo>
                <a:cubicBezTo>
                  <a:pt x="-11017" y="304233"/>
                  <a:pt x="-23783" y="358303"/>
                  <a:pt x="205241" y="182880"/>
                </a:cubicBezTo>
                <a:cubicBezTo>
                  <a:pt x="298491" y="111454"/>
                  <a:pt x="506455" y="0"/>
                  <a:pt x="506455" y="0"/>
                </a:cubicBezTo>
                <a:cubicBezTo>
                  <a:pt x="538728" y="3586"/>
                  <a:pt x="571947" y="2213"/>
                  <a:pt x="603274" y="10757"/>
                </a:cubicBezTo>
                <a:cubicBezTo>
                  <a:pt x="613059" y="13426"/>
                  <a:pt x="622074" y="22501"/>
                  <a:pt x="624789" y="32273"/>
                </a:cubicBezTo>
                <a:cubicBezTo>
                  <a:pt x="640412" y="88517"/>
                  <a:pt x="644588" y="147370"/>
                  <a:pt x="657062" y="204395"/>
                </a:cubicBezTo>
                <a:cubicBezTo>
                  <a:pt x="693555" y="371220"/>
                  <a:pt x="676473" y="329276"/>
                  <a:pt x="721608" y="419548"/>
                </a:cubicBezTo>
                <a:cubicBezTo>
                  <a:pt x="739537" y="390861"/>
                  <a:pt x="753544" y="359312"/>
                  <a:pt x="775396" y="333487"/>
                </a:cubicBezTo>
                <a:cubicBezTo>
                  <a:pt x="812976" y="289074"/>
                  <a:pt x="837387" y="280976"/>
                  <a:pt x="882973" y="258183"/>
                </a:cubicBezTo>
                <a:cubicBezTo>
                  <a:pt x="1080196" y="261769"/>
                  <a:pt x="1294092" y="189498"/>
                  <a:pt x="1474643" y="268941"/>
                </a:cubicBezTo>
                <a:cubicBezTo>
                  <a:pt x="1545496" y="300116"/>
                  <a:pt x="1444251" y="421063"/>
                  <a:pt x="1420855" y="494851"/>
                </a:cubicBezTo>
                <a:cubicBezTo>
                  <a:pt x="1397509" y="568481"/>
                  <a:pt x="1366586" y="639608"/>
                  <a:pt x="1334794" y="710004"/>
                </a:cubicBezTo>
                <a:cubicBezTo>
                  <a:pt x="1316301" y="750953"/>
                  <a:pt x="1305120" y="800005"/>
                  <a:pt x="1270248" y="828338"/>
                </a:cubicBezTo>
                <a:cubicBezTo>
                  <a:pt x="1241866" y="851398"/>
                  <a:pt x="1198530" y="842682"/>
                  <a:pt x="1162671" y="849854"/>
                </a:cubicBezTo>
                <a:cubicBezTo>
                  <a:pt x="1094539" y="839096"/>
                  <a:pt x="1025447" y="833254"/>
                  <a:pt x="958276" y="817581"/>
                </a:cubicBezTo>
                <a:cubicBezTo>
                  <a:pt x="917402" y="808044"/>
                  <a:pt x="881914" y="774550"/>
                  <a:pt x="839942" y="774550"/>
                </a:cubicBezTo>
                <a:cubicBezTo>
                  <a:pt x="738518" y="774550"/>
                  <a:pt x="639133" y="803237"/>
                  <a:pt x="538728" y="817581"/>
                </a:cubicBezTo>
                <a:cubicBezTo>
                  <a:pt x="531162" y="821904"/>
                  <a:pt x="433822" y="882127"/>
                  <a:pt x="409636" y="882127"/>
                </a:cubicBezTo>
                <a:cubicBezTo>
                  <a:pt x="362471" y="882127"/>
                  <a:pt x="316403" y="867783"/>
                  <a:pt x="269787" y="860611"/>
                </a:cubicBezTo>
                <a:cubicBezTo>
                  <a:pt x="248272" y="842682"/>
                  <a:pt x="223171" y="828338"/>
                  <a:pt x="205241" y="806823"/>
                </a:cubicBezTo>
                <a:cubicBezTo>
                  <a:pt x="186733" y="784614"/>
                  <a:pt x="177731" y="755910"/>
                  <a:pt x="162210" y="731520"/>
                </a:cubicBezTo>
                <a:cubicBezTo>
                  <a:pt x="152584" y="716394"/>
                  <a:pt x="140695" y="702833"/>
                  <a:pt x="129937" y="688489"/>
                </a:cubicBezTo>
                <a:cubicBezTo>
                  <a:pt x="97253" y="525066"/>
                  <a:pt x="125901" y="634358"/>
                  <a:pt x="86907" y="527124"/>
                </a:cubicBezTo>
                <a:cubicBezTo>
                  <a:pt x="80799" y="510328"/>
                  <a:pt x="55495" y="427380"/>
                  <a:pt x="43876" y="408790"/>
                </a:cubicBezTo>
                <a:cubicBezTo>
                  <a:pt x="35813" y="395889"/>
                  <a:pt x="22361" y="387275"/>
                  <a:pt x="11603" y="376517"/>
                </a:cubicBezTo>
              </a:path>
            </a:pathLst>
          </a:cu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FD9A6-B3D0-29BF-45AC-86327C7EDEF1}"/>
              </a:ext>
            </a:extLst>
          </p:cNvPr>
          <p:cNvSpPr txBox="1"/>
          <p:nvPr/>
        </p:nvSpPr>
        <p:spPr>
          <a:xfrm>
            <a:off x="9089578" y="2179520"/>
            <a:ext cx="264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01011001010011101010</a:t>
            </a:r>
          </a:p>
          <a:p>
            <a:r>
              <a:rPr lang="en-US" dirty="0">
                <a:solidFill>
                  <a:srgbClr val="00B050"/>
                </a:solidFill>
              </a:rPr>
              <a:t>0101010010011001100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F7BCC3E-4408-9A75-87D7-72585DB0EDC3}"/>
              </a:ext>
            </a:extLst>
          </p:cNvPr>
          <p:cNvSpPr/>
          <p:nvPr/>
        </p:nvSpPr>
        <p:spPr>
          <a:xfrm>
            <a:off x="6693070" y="1691639"/>
            <a:ext cx="1043491" cy="914400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LID4096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3BE8D90-47C9-A58D-562D-8F1E5E1DA629}"/>
              </a:ext>
            </a:extLst>
          </p:cNvPr>
          <p:cNvCxnSpPr>
            <a:stCxn id="30" idx="24"/>
            <a:endCxn id="34" idx="3"/>
          </p:cNvCxnSpPr>
          <p:nvPr/>
        </p:nvCxnSpPr>
        <p:spPr>
          <a:xfrm flipH="1">
            <a:off x="7736561" y="2147211"/>
            <a:ext cx="1190261" cy="1628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218A5C5-A1BF-2168-EE84-FA0CD80A64B7}"/>
              </a:ext>
            </a:extLst>
          </p:cNvPr>
          <p:cNvCxnSpPr>
            <a:cxnSpLocks/>
          </p:cNvCxnSpPr>
          <p:nvPr/>
        </p:nvCxnSpPr>
        <p:spPr>
          <a:xfrm>
            <a:off x="2256877" y="5746017"/>
            <a:ext cx="0" cy="859178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FE9E19C1-94F9-68C2-56EF-D876F59A814E}"/>
              </a:ext>
            </a:extLst>
          </p:cNvPr>
          <p:cNvCxnSpPr>
            <a:cxnSpLocks/>
          </p:cNvCxnSpPr>
          <p:nvPr/>
        </p:nvCxnSpPr>
        <p:spPr>
          <a:xfrm flipH="1">
            <a:off x="182880" y="6605195"/>
            <a:ext cx="2073997" cy="0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61DA77B9-0651-B1AE-AA2B-ACC12437B194}"/>
              </a:ext>
            </a:extLst>
          </p:cNvPr>
          <p:cNvCxnSpPr>
            <a:cxnSpLocks/>
          </p:cNvCxnSpPr>
          <p:nvPr/>
        </p:nvCxnSpPr>
        <p:spPr>
          <a:xfrm flipV="1">
            <a:off x="182880" y="1398494"/>
            <a:ext cx="0" cy="5206701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75E4725F-0ED5-0802-B3F9-B940B4B4D272}"/>
              </a:ext>
            </a:extLst>
          </p:cNvPr>
          <p:cNvCxnSpPr>
            <a:cxnSpLocks/>
          </p:cNvCxnSpPr>
          <p:nvPr/>
        </p:nvCxnSpPr>
        <p:spPr>
          <a:xfrm>
            <a:off x="182880" y="1398494"/>
            <a:ext cx="7901940" cy="0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6F5A569-4236-D565-285D-4EFEF83383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084820" y="1398494"/>
            <a:ext cx="1199757" cy="376269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90CBBA-F6A1-34C6-3355-4DE8FAA28500}"/>
              </a:ext>
            </a:extLst>
          </p:cNvPr>
          <p:cNvSpPr txBox="1"/>
          <p:nvPr/>
        </p:nvSpPr>
        <p:spPr>
          <a:xfrm>
            <a:off x="4326600" y="227136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1.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88CF39-3463-19F8-B7A5-2A241EE33A95}"/>
              </a:ext>
            </a:extLst>
          </p:cNvPr>
          <p:cNvSpPr txBox="1"/>
          <p:nvPr/>
        </p:nvSpPr>
        <p:spPr>
          <a:xfrm>
            <a:off x="3375948" y="393775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2.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B001D6-DE36-33A6-E657-4704310C541E}"/>
              </a:ext>
            </a:extLst>
          </p:cNvPr>
          <p:cNvSpPr txBox="1"/>
          <p:nvPr/>
        </p:nvSpPr>
        <p:spPr>
          <a:xfrm>
            <a:off x="5415739" y="325972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3.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CE3510-80D4-E91A-C96D-0823A30EC1A1}"/>
              </a:ext>
            </a:extLst>
          </p:cNvPr>
          <p:cNvSpPr txBox="1"/>
          <p:nvPr/>
        </p:nvSpPr>
        <p:spPr>
          <a:xfrm>
            <a:off x="9385405" y="466555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4.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F2004C-17B5-2D94-C53D-F3610BBA7526}"/>
              </a:ext>
            </a:extLst>
          </p:cNvPr>
          <p:cNvSpPr txBox="1"/>
          <p:nvPr/>
        </p:nvSpPr>
        <p:spPr>
          <a:xfrm>
            <a:off x="9622810" y="313430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5.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98B426-2149-34E4-EE23-5D1EF5B2608E}"/>
              </a:ext>
            </a:extLst>
          </p:cNvPr>
          <p:cNvSpPr txBox="1"/>
          <p:nvPr/>
        </p:nvSpPr>
        <p:spPr>
          <a:xfrm>
            <a:off x="7737599" y="229408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6.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67B61A-7C45-C577-19D6-D9A9E8249CDE}"/>
              </a:ext>
            </a:extLst>
          </p:cNvPr>
          <p:cNvSpPr txBox="1"/>
          <p:nvPr/>
        </p:nvSpPr>
        <p:spPr>
          <a:xfrm>
            <a:off x="2418305" y="56821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7.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FFEDBB-1943-FDA2-20F7-F1CC6BC778B1}"/>
              </a:ext>
            </a:extLst>
          </p:cNvPr>
          <p:cNvSpPr txBox="1"/>
          <p:nvPr/>
        </p:nvSpPr>
        <p:spPr>
          <a:xfrm>
            <a:off x="9148000" y="123833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8.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59BD7-BDBA-DCF7-4143-7100684FE158}"/>
              </a:ext>
            </a:extLst>
          </p:cNvPr>
          <p:cNvSpPr txBox="1"/>
          <p:nvPr/>
        </p:nvSpPr>
        <p:spPr>
          <a:xfrm>
            <a:off x="7737599" y="174009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9.</a:t>
            </a: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75A53E9-453C-A8C4-4601-93E70469E51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381802" y="5434995"/>
            <a:ext cx="0" cy="1170200"/>
          </a:xfrm>
          <a:prstGeom prst="straightConnector1">
            <a:avLst/>
          </a:prstGeom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6" grpId="0"/>
      <p:bldP spid="21" grpId="0" animBg="1"/>
      <p:bldP spid="22" grpId="0"/>
      <p:bldP spid="23" grpId="0"/>
      <p:bldP spid="27" grpId="0"/>
      <p:bldP spid="30" grpId="0" animBg="1"/>
      <p:bldP spid="32" grpId="0"/>
      <p:bldP spid="34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84B59-161B-CB25-B3A4-9A867E2E676E}"/>
              </a:ext>
            </a:extLst>
          </p:cNvPr>
          <p:cNvSpPr txBox="1"/>
          <p:nvPr/>
        </p:nvSpPr>
        <p:spPr>
          <a:xfrm>
            <a:off x="0" y="393538"/>
            <a:ext cx="12338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Ultra Bold" panose="020B0A02020104020203" pitchFamily="34" charset="0"/>
              </a:rPr>
              <a:t>JITCompiler</a:t>
            </a:r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 function </a:t>
            </a: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{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In the assembly that implements the type (Console), look up the method (WriteLine) being called in the metadata.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2. From the metadata, get the IL for this method. </a:t>
            </a:r>
          </a:p>
          <a:p>
            <a:endParaRPr lang="en-US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3. Allocate a block of memory.</a:t>
            </a:r>
          </a:p>
          <a:p>
            <a:endParaRPr lang="en-US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 4. Compile the IL into native CPU instructions; the native code is saved in the memory allocated in step 5. </a:t>
            </a:r>
          </a:p>
          <a:p>
            <a:endParaRPr lang="en-US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5. Modify the method’s entry in the Type’s table so that it now points to the memory block allocated in step 8.</a:t>
            </a:r>
          </a:p>
          <a:p>
            <a:endParaRPr lang="en-US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 6. Jump to the native code contained inside the memory block.</a:t>
            </a:r>
          </a:p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}</a:t>
            </a:r>
            <a:endParaRPr lang="LID4096" dirty="0">
              <a:solidFill>
                <a:schemeClr val="bg1"/>
              </a:solidFill>
            </a:endParaRPr>
          </a:p>
          <a:p>
            <a:endParaRPr lang="LID4096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8B970F7-690A-ABC9-8EF5-1F59C7B64F6E}"/>
              </a:ext>
            </a:extLst>
          </p:cNvPr>
          <p:cNvCxnSpPr/>
          <p:nvPr/>
        </p:nvCxnSpPr>
        <p:spPr>
          <a:xfrm flipH="1">
            <a:off x="3738623" y="0"/>
            <a:ext cx="5694744" cy="520861"/>
          </a:xfrm>
          <a:prstGeom prst="straightConnector1">
            <a:avLst/>
          </a:prstGeom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718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3AB0B-E7DE-04E5-010D-A0C83138CD3B}"/>
              </a:ext>
            </a:extLst>
          </p:cNvPr>
          <p:cNvSpPr txBox="1"/>
          <p:nvPr/>
        </p:nvSpPr>
        <p:spPr>
          <a:xfrm>
            <a:off x="1077190" y="0"/>
            <a:ext cx="10037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HOW TO WORK METADATA</a:t>
            </a:r>
            <a:endParaRPr lang="LID4096" sz="4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60DFBD-01FE-7522-8AEC-1F21A013685A}"/>
              </a:ext>
            </a:extLst>
          </p:cNvPr>
          <p:cNvSpPr/>
          <p:nvPr/>
        </p:nvSpPr>
        <p:spPr>
          <a:xfrm>
            <a:off x="365760" y="1096512"/>
            <a:ext cx="4173967" cy="4323389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VOID </a:t>
            </a:r>
            <a:r>
              <a:rPr lang="en-US" dirty="0">
                <a:solidFill>
                  <a:srgbClr val="FFFF00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 err="1">
                <a:solidFill>
                  <a:schemeClr val="bg1"/>
                </a:solidFill>
              </a:rPr>
              <a:t>System.</a:t>
            </a:r>
            <a:r>
              <a:rPr lang="en-US" dirty="0" err="1">
                <a:solidFill>
                  <a:srgbClr val="00B050"/>
                </a:solidFill>
              </a:rPr>
              <a:t>Console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“Hello world!”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Canva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DrawSquare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60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class </a:t>
            </a:r>
            <a:r>
              <a:rPr lang="en-US" dirty="0">
                <a:solidFill>
                  <a:srgbClr val="00B050"/>
                </a:solidFill>
              </a:rPr>
              <a:t>Canva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void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DrawSquare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y)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some code…</a:t>
            </a:r>
          </a:p>
          <a:p>
            <a:r>
              <a:rPr lang="en-US" dirty="0">
                <a:solidFill>
                  <a:schemeClr val="bg1"/>
                </a:solidFill>
              </a:rPr>
              <a:t>    }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ctr"/>
            <a:endParaRPr lang="LID4096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345A3E-3329-9BFA-302F-5D6911536E07}"/>
              </a:ext>
            </a:extLst>
          </p:cNvPr>
          <p:cNvSpPr/>
          <p:nvPr/>
        </p:nvSpPr>
        <p:spPr>
          <a:xfrm>
            <a:off x="4840941" y="1172584"/>
            <a:ext cx="7110805" cy="4247317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AE3D-F621-22F2-07AF-EB57DBD5F7E7}"/>
              </a:ext>
            </a:extLst>
          </p:cNvPr>
          <p:cNvSpPr txBox="1"/>
          <p:nvPr/>
        </p:nvSpPr>
        <p:spPr>
          <a:xfrm>
            <a:off x="6398680" y="798190"/>
            <a:ext cx="399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PE METADATA HEADERS</a:t>
            </a:r>
            <a:endParaRPr lang="LID4096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5F0FF-9971-728C-B6B3-7D596DE84524}"/>
              </a:ext>
            </a:extLst>
          </p:cNvPr>
          <p:cNvSpPr txBox="1"/>
          <p:nvPr/>
        </p:nvSpPr>
        <p:spPr>
          <a:xfrm>
            <a:off x="4840938" y="1113226"/>
            <a:ext cx="73320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			  Name	          </a:t>
            </a:r>
            <a:r>
              <a:rPr lang="en-US" sz="2000" b="1" dirty="0" err="1">
                <a:solidFill>
                  <a:schemeClr val="bg1"/>
                </a:solidFill>
              </a:rPr>
              <a:t>ResolutionScope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MemberRef</a:t>
            </a:r>
            <a:r>
              <a:rPr lang="en-US" sz="2000" dirty="0">
                <a:solidFill>
                  <a:schemeClr val="bg1"/>
                </a:solidFill>
              </a:rPr>
              <a:t>: 		WriteLine	01000001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TypeRef</a:t>
            </a:r>
            <a:r>
              <a:rPr lang="en-US" sz="2000" dirty="0">
                <a:solidFill>
                  <a:schemeClr val="bg1"/>
                </a:solidFill>
              </a:rPr>
              <a:t>:			Console		23000001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AssemblyRef</a:t>
            </a:r>
            <a:r>
              <a:rPr lang="en-US" sz="2000" dirty="0">
                <a:solidFill>
                  <a:schemeClr val="bg1"/>
                </a:solidFill>
              </a:rPr>
              <a:t>:	           </a:t>
            </a:r>
            <a:r>
              <a:rPr lang="en-US" sz="2000" dirty="0" err="1">
                <a:solidFill>
                  <a:schemeClr val="bg1"/>
                </a:solidFill>
              </a:rPr>
              <a:t>System.Runtime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-----------------------------------------------------------------------------------------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	Name		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TypeDef</a:t>
            </a:r>
            <a:r>
              <a:rPr lang="en-US" sz="2000" dirty="0">
                <a:solidFill>
                  <a:schemeClr val="bg1"/>
                </a:solidFill>
              </a:rPr>
              <a:t>:		          	Canva 	 	</a:t>
            </a:r>
            <a:r>
              <a:rPr lang="en-US" sz="2000" dirty="0" err="1">
                <a:solidFill>
                  <a:schemeClr val="bg1"/>
                </a:solidFill>
              </a:rPr>
              <a:t>MethodList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Method:					</a:t>
            </a:r>
            <a:r>
              <a:rPr lang="en-US" sz="2000" dirty="0" err="1">
                <a:solidFill>
                  <a:schemeClr val="bg1"/>
                </a:solidFill>
              </a:rPr>
              <a:t>DrawSquare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Assembly:	       </a:t>
            </a:r>
            <a:r>
              <a:rPr lang="en-US" sz="2000" dirty="0" err="1">
                <a:solidFill>
                  <a:schemeClr val="bg1"/>
                </a:solidFill>
              </a:rPr>
              <a:t>SomeNamespace</a:t>
            </a:r>
            <a:endParaRPr lang="LID4096" sz="2000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F765874-05CD-848D-7243-A4330AC30243}"/>
              </a:ext>
            </a:extLst>
          </p:cNvPr>
          <p:cNvCxnSpPr>
            <a:cxnSpLocks/>
          </p:cNvCxnSpPr>
          <p:nvPr/>
        </p:nvCxnSpPr>
        <p:spPr>
          <a:xfrm flipV="1">
            <a:off x="2571078" y="1603806"/>
            <a:ext cx="2269860" cy="158331"/>
          </a:xfrm>
          <a:prstGeom prst="straightConnector1">
            <a:avLst/>
          </a:prstGeom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4D64E1-BA8E-1A2A-6526-EC882C5DE6DA}"/>
              </a:ext>
            </a:extLst>
          </p:cNvPr>
          <p:cNvSpPr txBox="1"/>
          <p:nvPr/>
        </p:nvSpPr>
        <p:spPr>
          <a:xfrm>
            <a:off x="7418478" y="109651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2000" b="1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1440A1-6698-5537-AB14-75A34E980AF4}"/>
              </a:ext>
            </a:extLst>
          </p:cNvPr>
          <p:cNvCxnSpPr/>
          <p:nvPr/>
        </p:nvCxnSpPr>
        <p:spPr>
          <a:xfrm>
            <a:off x="8154296" y="1762137"/>
            <a:ext cx="0" cy="32484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F718013-9210-3408-7DDA-200BC58F29C1}"/>
              </a:ext>
            </a:extLst>
          </p:cNvPr>
          <p:cNvCxnSpPr/>
          <p:nvPr/>
        </p:nvCxnSpPr>
        <p:spPr>
          <a:xfrm>
            <a:off x="8154296" y="2463501"/>
            <a:ext cx="0" cy="258184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83770A-DA42-B654-C2DE-3E74AA9F8268}"/>
              </a:ext>
            </a:extLst>
          </p:cNvPr>
          <p:cNvCxnSpPr>
            <a:cxnSpLocks/>
          </p:cNvCxnSpPr>
          <p:nvPr/>
        </p:nvCxnSpPr>
        <p:spPr>
          <a:xfrm>
            <a:off x="9961581" y="1762137"/>
            <a:ext cx="0" cy="32484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29F6CFA-910E-F75F-54A4-DB0FE7D53D07}"/>
              </a:ext>
            </a:extLst>
          </p:cNvPr>
          <p:cNvCxnSpPr/>
          <p:nvPr/>
        </p:nvCxnSpPr>
        <p:spPr>
          <a:xfrm flipH="1">
            <a:off x="9319672" y="2463501"/>
            <a:ext cx="641909" cy="258184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FF7F3FC-3A93-F60B-6080-3581943AE959}"/>
              </a:ext>
            </a:extLst>
          </p:cNvPr>
          <p:cNvCxnSpPr>
            <a:cxnSpLocks/>
          </p:cNvCxnSpPr>
          <p:nvPr/>
        </p:nvCxnSpPr>
        <p:spPr>
          <a:xfrm>
            <a:off x="2230419" y="3542300"/>
            <a:ext cx="2610519" cy="158331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246B0A9-EABB-3074-C21B-5D627806CD3B}"/>
              </a:ext>
            </a:extLst>
          </p:cNvPr>
          <p:cNvCxnSpPr>
            <a:cxnSpLocks/>
          </p:cNvCxnSpPr>
          <p:nvPr/>
        </p:nvCxnSpPr>
        <p:spPr>
          <a:xfrm>
            <a:off x="8396342" y="3786692"/>
            <a:ext cx="1005842" cy="55939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4503AED-84D1-6138-6791-92085AAA406D}"/>
              </a:ext>
            </a:extLst>
          </p:cNvPr>
          <p:cNvCxnSpPr/>
          <p:nvPr/>
        </p:nvCxnSpPr>
        <p:spPr>
          <a:xfrm flipH="1">
            <a:off x="8899263" y="4582758"/>
            <a:ext cx="741363" cy="236668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0E7E7B6-4D2A-5723-8B99-6AC8A0144F6C}"/>
              </a:ext>
            </a:extLst>
          </p:cNvPr>
          <p:cNvCxnSpPr>
            <a:cxnSpLocks/>
          </p:cNvCxnSpPr>
          <p:nvPr/>
        </p:nvCxnSpPr>
        <p:spPr>
          <a:xfrm>
            <a:off x="785308" y="2646381"/>
            <a:ext cx="849854" cy="69924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9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6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C165-F016-3170-1DF1-9919792A3F31}"/>
              </a:ext>
            </a:extLst>
          </p:cNvPr>
          <p:cNvSpPr txBox="1"/>
          <p:nvPr/>
        </p:nvSpPr>
        <p:spPr>
          <a:xfrm>
            <a:off x="1027701" y="942"/>
            <a:ext cx="10551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BLOCK DIAGRAM OF THE METADATA SEARCH ALGORITHM, USING THE CLR FILE OF THE ASSEMBLY, WHERE THE TYPE AND METHOD REFERRED TO BY IL - CODE</a:t>
            </a:r>
            <a:endParaRPr lang="LID4096" sz="1500" dirty="0">
              <a:solidFill>
                <a:schemeClr val="bg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5F49412-6686-35AB-19DD-E3EB2896F0B1}"/>
              </a:ext>
            </a:extLst>
          </p:cNvPr>
          <p:cNvSpPr/>
          <p:nvPr/>
        </p:nvSpPr>
        <p:spPr>
          <a:xfrm>
            <a:off x="6096000" y="554940"/>
            <a:ext cx="1618421" cy="881103"/>
          </a:xfrm>
          <a:prstGeom prst="ellipse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Ultra Bold" panose="020B0A02020104020203" pitchFamily="34" charset="0"/>
              </a:rPr>
              <a:t>IL REFERS TO  A MEMBER</a:t>
            </a:r>
            <a:endParaRPr lang="LID4096" sz="10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C238A3B-75E3-CCDF-FEF3-9C12A0448D66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 flipV="1">
            <a:off x="4627657" y="985360"/>
            <a:ext cx="1468343" cy="10132"/>
          </a:xfrm>
          <a:prstGeom prst="straightConnector1">
            <a:avLst/>
          </a:prstGeom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2F70E99B-B5D1-9A50-E778-397282A56309}"/>
              </a:ext>
            </a:extLst>
          </p:cNvPr>
          <p:cNvSpPr/>
          <p:nvPr/>
        </p:nvSpPr>
        <p:spPr>
          <a:xfrm>
            <a:off x="3009236" y="600465"/>
            <a:ext cx="1618421" cy="769790"/>
          </a:xfrm>
          <a:prstGeom prst="ellipse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Ultra Bold" panose="020B0A02020104020203" pitchFamily="34" charset="0"/>
              </a:rPr>
              <a:t>IL REFERS TO A TYPE</a:t>
            </a:r>
            <a:endParaRPr lang="LID4096" sz="1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668DAC4-C838-22B9-0E59-755C6B1F2A9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3818447" y="1370255"/>
            <a:ext cx="0" cy="511461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204BA43C-A50D-4ED8-3A4C-94F546687048}"/>
              </a:ext>
            </a:extLst>
          </p:cNvPr>
          <p:cNvSpPr/>
          <p:nvPr/>
        </p:nvSpPr>
        <p:spPr>
          <a:xfrm>
            <a:off x="2852646" y="1881716"/>
            <a:ext cx="1931602" cy="1333948"/>
          </a:xfrm>
          <a:prstGeom prst="diamond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Ultra Bold" panose="020B0A02020104020203" pitchFamily="34" charset="0"/>
              </a:rPr>
              <a:t>WHAT DOES TYPEREF ENTRY INDICATE?</a:t>
            </a:r>
            <a:endParaRPr lang="LID4096" sz="10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D40069B-B2FA-76BF-EC3D-A8129B158AA2}"/>
              </a:ext>
            </a:extLst>
          </p:cNvPr>
          <p:cNvCxnSpPr>
            <a:stCxn id="10" idx="3"/>
          </p:cNvCxnSpPr>
          <p:nvPr/>
        </p:nvCxnSpPr>
        <p:spPr>
          <a:xfrm>
            <a:off x="4784248" y="2548690"/>
            <a:ext cx="549752" cy="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87A4D8-4CD8-3AB7-762C-AA9F460EFBC2}"/>
              </a:ext>
            </a:extLst>
          </p:cNvPr>
          <p:cNvSpPr txBox="1"/>
          <p:nvPr/>
        </p:nvSpPr>
        <p:spPr>
          <a:xfrm>
            <a:off x="4525211" y="1443325"/>
            <a:ext cx="1697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Gill Sans Ultra Bold" panose="020B0A02020104020203" pitchFamily="34" charset="0"/>
              </a:rPr>
              <a:t>AssemblyRef</a:t>
            </a:r>
            <a:r>
              <a:rPr lang="en-US" sz="1200" dirty="0">
                <a:latin typeface="Gill Sans Ultra Bold" panose="020B0A02020104020203" pitchFamily="34" charset="0"/>
              </a:rPr>
              <a:t>: Type is in different file, different assembly</a:t>
            </a:r>
            <a:endParaRPr lang="LID4096" sz="1200" dirty="0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4D7E90AC-C777-582A-CD40-A43163569AE4}"/>
              </a:ext>
            </a:extLst>
          </p:cNvPr>
          <p:cNvSpPr/>
          <p:nvPr/>
        </p:nvSpPr>
        <p:spPr>
          <a:xfrm>
            <a:off x="5367937" y="1774140"/>
            <a:ext cx="1931602" cy="1573233"/>
          </a:xfrm>
          <a:prstGeom prst="diamond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1BC75-1BC6-B364-B5D8-F0BEC655B816}"/>
              </a:ext>
            </a:extLst>
          </p:cNvPr>
          <p:cNvSpPr txBox="1"/>
          <p:nvPr/>
        </p:nvSpPr>
        <p:spPr>
          <a:xfrm>
            <a:off x="5664639" y="2215203"/>
            <a:ext cx="1336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WHAT DOES ASSEMBLYREF ENTRY INDICATE?</a:t>
            </a:r>
            <a:endParaRPr lang="LID4096" sz="1000" dirty="0">
              <a:solidFill>
                <a:schemeClr val="bg1"/>
              </a:solidFill>
            </a:endParaRPr>
          </a:p>
          <a:p>
            <a:pPr algn="ctr"/>
            <a:endParaRPr lang="LID4096" sz="1000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33B7624-E545-2116-168B-F440E495EE84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7299539" y="2560756"/>
            <a:ext cx="1346719" cy="1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092499-C549-B1DE-C25F-F240AC95CA18}"/>
              </a:ext>
            </a:extLst>
          </p:cNvPr>
          <p:cNvSpPr txBox="1"/>
          <p:nvPr/>
        </p:nvSpPr>
        <p:spPr>
          <a:xfrm>
            <a:off x="7230608" y="1893176"/>
            <a:ext cx="1618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Ultra Bold" panose="020B0A02020104020203" pitchFamily="34" charset="0"/>
              </a:rPr>
              <a:t>STRONGLY NAMED ASSEMBLY</a:t>
            </a:r>
          </a:p>
          <a:p>
            <a:endParaRPr lang="LID4096" sz="12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7E744B9-4C85-277F-D888-BA4C7C546276}"/>
              </a:ext>
            </a:extLst>
          </p:cNvPr>
          <p:cNvSpPr/>
          <p:nvPr/>
        </p:nvSpPr>
        <p:spPr>
          <a:xfrm>
            <a:off x="8646258" y="1963125"/>
            <a:ext cx="1757288" cy="1195261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Ultra Bold" panose="020B0A02020104020203" pitchFamily="34" charset="0"/>
              </a:rPr>
              <a:t>SEARCH FOR ASSEMBLY IN GAC AND THEN APPBASE</a:t>
            </a:r>
            <a:endParaRPr lang="LID4096" sz="1200" dirty="0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1A5D62BB-F115-9DD4-5D53-401A645C3841}"/>
              </a:ext>
            </a:extLst>
          </p:cNvPr>
          <p:cNvCxnSpPr>
            <a:cxnSpLocks/>
            <a:stCxn id="14" idx="2"/>
            <a:endCxn id="36" idx="1"/>
          </p:cNvCxnSpPr>
          <p:nvPr/>
        </p:nvCxnSpPr>
        <p:spPr>
          <a:xfrm rot="16200000" flipH="1">
            <a:off x="6288699" y="3392411"/>
            <a:ext cx="609582" cy="519505"/>
          </a:xfrm>
          <a:prstGeom prst="bentConnector2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1712A3E-B4D8-7801-BFD5-273C1E180CD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9524902" y="3158386"/>
            <a:ext cx="0" cy="44951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CD3C91C-BE9E-BDA2-8633-383DB5B2E21D}"/>
              </a:ext>
            </a:extLst>
          </p:cNvPr>
          <p:cNvSpPr/>
          <p:nvPr/>
        </p:nvSpPr>
        <p:spPr>
          <a:xfrm>
            <a:off x="8646258" y="3607903"/>
            <a:ext cx="1757288" cy="702228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Ultra Bold" panose="020B0A02020104020203" pitchFamily="34" charset="0"/>
              </a:rPr>
              <a:t>LOAD FILE WITH MANIFEST</a:t>
            </a:r>
            <a:endParaRPr lang="LID4096" sz="1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9E45A10-E765-083F-3637-F21FC26163CD}"/>
              </a:ext>
            </a:extLst>
          </p:cNvPr>
          <p:cNvSpPr/>
          <p:nvPr/>
        </p:nvSpPr>
        <p:spPr>
          <a:xfrm>
            <a:off x="6853243" y="3541456"/>
            <a:ext cx="1269471" cy="830997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Ultra Bold" panose="020B0A02020104020203" pitchFamily="34" charset="0"/>
              </a:rPr>
              <a:t>SEARCH FOR ASSEMBLY IN APPBASE</a:t>
            </a:r>
            <a:endParaRPr lang="LID4096" sz="10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8A4201-3691-62DA-F236-5F93AF4B1258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8122714" y="3956955"/>
            <a:ext cx="523544" cy="2062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30F7A96B-B101-4934-07C4-B2A0F82E9DE0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2375648" y="2548689"/>
            <a:ext cx="476999" cy="1086523"/>
          </a:xfrm>
          <a:prstGeom prst="bentConnector2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02ED8D-AFBA-B12F-CF80-DF460B722BBE}"/>
              </a:ext>
            </a:extLst>
          </p:cNvPr>
          <p:cNvSpPr txBox="1"/>
          <p:nvPr/>
        </p:nvSpPr>
        <p:spPr>
          <a:xfrm>
            <a:off x="932069" y="2525793"/>
            <a:ext cx="140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Ultra Bold" panose="020B0A02020104020203" pitchFamily="34" charset="0"/>
              </a:rPr>
              <a:t>MODULEREF:</a:t>
            </a:r>
          </a:p>
          <a:p>
            <a:r>
              <a:rPr lang="en-US" sz="1200" dirty="0">
                <a:latin typeface="Gill Sans Ultra Bold" panose="020B0A02020104020203" pitchFamily="34" charset="0"/>
              </a:rPr>
              <a:t>TYPE IS IN DIFFERENT</a:t>
            </a:r>
          </a:p>
          <a:p>
            <a:r>
              <a:rPr lang="en-US" sz="1200" dirty="0">
                <a:latin typeface="Gill Sans Ultra Bold" panose="020B0A02020104020203" pitchFamily="34" charset="0"/>
              </a:rPr>
              <a:t>FILE, SAME ASSEMBLY</a:t>
            </a:r>
            <a:endParaRPr lang="LID4096" sz="12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008406A-BE93-0CDE-2082-8D72D4418981}"/>
              </a:ext>
            </a:extLst>
          </p:cNvPr>
          <p:cNvSpPr/>
          <p:nvPr/>
        </p:nvSpPr>
        <p:spPr>
          <a:xfrm>
            <a:off x="1632591" y="3630557"/>
            <a:ext cx="1538344" cy="1015663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ill Sans Ultra Bold" panose="020B0A02020104020203" pitchFamily="34" charset="0"/>
              </a:rPr>
              <a:t>EXAMINE MODULEREF TABLE AND LOAD  APPROPIRATE FILE</a:t>
            </a:r>
            <a:endParaRPr lang="LID4096" sz="1000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F61A778-E318-D7D9-E15E-92BB597CFB62}"/>
              </a:ext>
            </a:extLst>
          </p:cNvPr>
          <p:cNvSpPr/>
          <p:nvPr/>
        </p:nvSpPr>
        <p:spPr>
          <a:xfrm>
            <a:off x="3036063" y="6037372"/>
            <a:ext cx="1538344" cy="702933"/>
          </a:xfrm>
          <a:prstGeom prst="ellipse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A57B1-727C-C7A8-9BBB-0A80842DEEE0}"/>
              </a:ext>
            </a:extLst>
          </p:cNvPr>
          <p:cNvSpPr txBox="1"/>
          <p:nvPr/>
        </p:nvSpPr>
        <p:spPr>
          <a:xfrm>
            <a:off x="3009236" y="6097666"/>
            <a:ext cx="153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Gill Sans Ultra Bold" panose="020B0A02020104020203" pitchFamily="34" charset="0"/>
              </a:rPr>
              <a:t>CREATE INTERNAL TYPE STRUCTURE</a:t>
            </a:r>
            <a:endParaRPr lang="LID4096" sz="1000" dirty="0">
              <a:solidFill>
                <a:schemeClr val="bg1"/>
              </a:solidFill>
            </a:endParaRP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2773BD97-6EE4-9D2C-2658-6671A63FD66B}"/>
              </a:ext>
            </a:extLst>
          </p:cNvPr>
          <p:cNvCxnSpPr>
            <a:stCxn id="43" idx="2"/>
            <a:endCxn id="45" idx="1"/>
          </p:cNvCxnSpPr>
          <p:nvPr/>
        </p:nvCxnSpPr>
        <p:spPr>
          <a:xfrm rot="16200000" flipH="1">
            <a:off x="1841277" y="5206705"/>
            <a:ext cx="1728445" cy="607473"/>
          </a:xfrm>
          <a:prstGeom prst="bentConnector2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AA3017F-CCD7-1205-0DFE-9279DE0DE1B5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 flipH="1">
            <a:off x="3805235" y="3215664"/>
            <a:ext cx="13212" cy="2821708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1E56D6-B1C8-D963-670F-DAA17C00F50D}"/>
              </a:ext>
            </a:extLst>
          </p:cNvPr>
          <p:cNvSpPr txBox="1"/>
          <p:nvPr/>
        </p:nvSpPr>
        <p:spPr>
          <a:xfrm>
            <a:off x="3882603" y="3236005"/>
            <a:ext cx="13836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Ultra Bold" panose="020B0A02020104020203" pitchFamily="34" charset="0"/>
              </a:rPr>
              <a:t>MODULEDEF:</a:t>
            </a:r>
          </a:p>
          <a:p>
            <a:r>
              <a:rPr lang="en-US" sz="1000" dirty="0">
                <a:latin typeface="Gill Sans Ultra Bold" panose="020B0A02020104020203" pitchFamily="34" charset="0"/>
              </a:rPr>
              <a:t>TYPE IS IN THE SAME FILE, </a:t>
            </a:r>
          </a:p>
          <a:p>
            <a:r>
              <a:rPr lang="en-US" sz="1000" dirty="0">
                <a:latin typeface="Gill Sans Ultra Bold" panose="020B0A02020104020203" pitchFamily="34" charset="0"/>
              </a:rPr>
              <a:t>SAME ASSEMBLY</a:t>
            </a:r>
            <a:endParaRPr lang="LID4096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9599EA-5750-6119-279F-F89D326FCF0C}"/>
              </a:ext>
            </a:extLst>
          </p:cNvPr>
          <p:cNvSpPr txBox="1"/>
          <p:nvPr/>
        </p:nvSpPr>
        <p:spPr>
          <a:xfrm>
            <a:off x="5064266" y="3541456"/>
            <a:ext cx="149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ill Sans Ultra Bold" panose="020B0A02020104020203" pitchFamily="34" charset="0"/>
              </a:rPr>
              <a:t>WEAKLY NAMED ASSEMBLY</a:t>
            </a:r>
            <a:endParaRPr lang="LID4096" sz="1200" dirty="0"/>
          </a:p>
        </p:txBody>
      </p:sp>
      <p:sp>
        <p:nvSpPr>
          <p:cNvPr id="71" name="Ромб 70">
            <a:extLst>
              <a:ext uri="{FF2B5EF4-FFF2-40B4-BE49-F238E27FC236}">
                <a16:creationId xmlns:a16="http://schemas.microsoft.com/office/drawing/2014/main" id="{CD71B65E-6631-7215-304C-A253897A1C8E}"/>
              </a:ext>
            </a:extLst>
          </p:cNvPr>
          <p:cNvSpPr/>
          <p:nvPr/>
        </p:nvSpPr>
        <p:spPr>
          <a:xfrm>
            <a:off x="8578574" y="4646219"/>
            <a:ext cx="1892656" cy="1193199"/>
          </a:xfrm>
          <a:prstGeom prst="diamond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BFF3B-7AE9-CFF1-2A19-781E04455C79}"/>
              </a:ext>
            </a:extLst>
          </p:cNvPr>
          <p:cNvSpPr txBox="1"/>
          <p:nvPr/>
        </p:nvSpPr>
        <p:spPr>
          <a:xfrm>
            <a:off x="8591690" y="4957146"/>
            <a:ext cx="1852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Gill Sans Ultra Bold" panose="020B0A02020104020203" pitchFamily="34" charset="0"/>
              </a:rPr>
              <a:t>WHAT DOES EXPORTEDTYPESDEF ENTRY INDICATE?</a:t>
            </a:r>
            <a:endParaRPr lang="LID4096" sz="900" dirty="0">
              <a:solidFill>
                <a:schemeClr val="bg1"/>
              </a:solidFill>
            </a:endParaRPr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6C500AD-896D-3909-6D36-607DD99FA799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>
            <a:off x="9524902" y="4310131"/>
            <a:ext cx="0" cy="336088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4A15634D-1B2F-ACDD-D8D9-B0FDA220F58A}"/>
              </a:ext>
            </a:extLst>
          </p:cNvPr>
          <p:cNvCxnSpPr>
            <a:cxnSpLocks/>
            <a:stCxn id="71" idx="2"/>
            <a:endCxn id="94" idx="0"/>
          </p:cNvCxnSpPr>
          <p:nvPr/>
        </p:nvCxnSpPr>
        <p:spPr>
          <a:xfrm flipH="1">
            <a:off x="9518441" y="5839418"/>
            <a:ext cx="6461" cy="310927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F7212269-D347-5364-6423-6995F2245EF0}"/>
              </a:ext>
            </a:extLst>
          </p:cNvPr>
          <p:cNvSpPr/>
          <p:nvPr/>
        </p:nvSpPr>
        <p:spPr>
          <a:xfrm>
            <a:off x="8711617" y="6150345"/>
            <a:ext cx="1613647" cy="500688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Ultra Bold" panose="020B0A02020104020203" pitchFamily="34" charset="0"/>
              </a:rPr>
              <a:t>LOAD FILE</a:t>
            </a:r>
            <a:endParaRPr lang="LID4096" sz="1400" dirty="0"/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891028F6-3C81-840D-E727-1874E2AFBD24}"/>
              </a:ext>
            </a:extLst>
          </p:cNvPr>
          <p:cNvCxnSpPr>
            <a:stCxn id="94" idx="1"/>
            <a:endCxn id="45" idx="3"/>
          </p:cNvCxnSpPr>
          <p:nvPr/>
        </p:nvCxnSpPr>
        <p:spPr>
          <a:xfrm flipH="1" flipV="1">
            <a:off x="4547580" y="6374665"/>
            <a:ext cx="4164037" cy="26024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C91C7951-29D0-978B-FA79-AD91090CDBEB}"/>
              </a:ext>
            </a:extLst>
          </p:cNvPr>
          <p:cNvCxnSpPr>
            <a:cxnSpLocks/>
            <a:stCxn id="71" idx="1"/>
            <a:endCxn id="44" idx="7"/>
          </p:cNvCxnSpPr>
          <p:nvPr/>
        </p:nvCxnSpPr>
        <p:spPr>
          <a:xfrm rot="10800000" flipV="1">
            <a:off x="4349122" y="5242818"/>
            <a:ext cx="4229452" cy="897495"/>
          </a:xfrm>
          <a:prstGeom prst="bentConnector2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D2DF9A5-7551-0AC7-D548-677DA40EE08A}"/>
              </a:ext>
            </a:extLst>
          </p:cNvPr>
          <p:cNvSpPr txBox="1"/>
          <p:nvPr/>
        </p:nvSpPr>
        <p:spPr>
          <a:xfrm>
            <a:off x="5817882" y="4893419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TYPE IN MANIFEST FILE</a:t>
            </a:r>
            <a:endParaRPr lang="LID4096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2AE901-438C-9CF1-8EFC-3D7852B47872}"/>
              </a:ext>
            </a:extLst>
          </p:cNvPr>
          <p:cNvSpPr txBox="1"/>
          <p:nvPr/>
        </p:nvSpPr>
        <p:spPr>
          <a:xfrm>
            <a:off x="6853243" y="5832851"/>
            <a:ext cx="189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TYPE NOT IN MANIFEST FILE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14867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0" grpId="0" animBg="1"/>
      <p:bldP spid="13" grpId="0"/>
      <p:bldP spid="14" grpId="0" animBg="1"/>
      <p:bldP spid="15" grpId="0"/>
      <p:bldP spid="18" grpId="0"/>
      <p:bldP spid="19" grpId="0" animBg="1"/>
      <p:bldP spid="34" grpId="0" animBg="1"/>
      <p:bldP spid="36" grpId="0" animBg="1"/>
      <p:bldP spid="42" grpId="0"/>
      <p:bldP spid="43" grpId="0" animBg="1"/>
      <p:bldP spid="44" grpId="0" animBg="1"/>
      <p:bldP spid="45" grpId="0"/>
      <p:bldP spid="57" grpId="0"/>
      <p:bldP spid="70" grpId="0"/>
      <p:bldP spid="71" grpId="0" animBg="1"/>
      <p:bldP spid="72" grpId="0"/>
      <p:bldP spid="94" grpId="0" animBg="1"/>
      <p:bldP spid="111" grpId="0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0579B-8518-DDE1-45DC-DE2DAC0CA26F}"/>
              </a:ext>
            </a:extLst>
          </p:cNvPr>
          <p:cNvSpPr txBox="1"/>
          <p:nvPr/>
        </p:nvSpPr>
        <p:spPr>
          <a:xfrm>
            <a:off x="3872753" y="451821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F6747-BA35-3BBD-F8B6-4C3DEA251AC8}"/>
              </a:ext>
            </a:extLst>
          </p:cNvPr>
          <p:cNvSpPr txBox="1"/>
          <p:nvPr/>
        </p:nvSpPr>
        <p:spPr>
          <a:xfrm>
            <a:off x="4057484" y="36322"/>
            <a:ext cx="3756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MODULES</a:t>
            </a:r>
            <a:endParaRPr lang="LID4096" sz="48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B2C8C4-A4AC-F067-4A26-52A03E4E9EDB}"/>
              </a:ext>
            </a:extLst>
          </p:cNvPr>
          <p:cNvSpPr/>
          <p:nvPr/>
        </p:nvSpPr>
        <p:spPr>
          <a:xfrm>
            <a:off x="2103598" y="1425555"/>
            <a:ext cx="4044875" cy="2015696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5DD7-4BF3-DD97-AA0E-755ABBB23178}"/>
              </a:ext>
            </a:extLst>
          </p:cNvPr>
          <p:cNvSpPr txBox="1"/>
          <p:nvPr/>
        </p:nvSpPr>
        <p:spPr>
          <a:xfrm>
            <a:off x="3121756" y="1098809"/>
            <a:ext cx="210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FILE  RUT.CS</a:t>
            </a:r>
            <a:endParaRPr lang="LID4096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F71426-117A-5D67-6734-BEC517D1D3F2}"/>
              </a:ext>
            </a:extLst>
          </p:cNvPr>
          <p:cNvSpPr/>
          <p:nvPr/>
        </p:nvSpPr>
        <p:spPr>
          <a:xfrm>
            <a:off x="6540968" y="1425555"/>
            <a:ext cx="4044875" cy="2015695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DA018-FE1E-E5BC-D34C-DA848ECF5D99}"/>
              </a:ext>
            </a:extLst>
          </p:cNvPr>
          <p:cNvSpPr txBox="1"/>
          <p:nvPr/>
        </p:nvSpPr>
        <p:spPr>
          <a:xfrm>
            <a:off x="7632292" y="1098809"/>
            <a:ext cx="1973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FILE FUT.CS</a:t>
            </a:r>
            <a:endParaRPr lang="LID4096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F6845-C906-8EA8-3613-D12FDABA44B0}"/>
              </a:ext>
            </a:extLst>
          </p:cNvPr>
          <p:cNvSpPr txBox="1"/>
          <p:nvPr/>
        </p:nvSpPr>
        <p:spPr>
          <a:xfrm>
            <a:off x="2103598" y="1357039"/>
            <a:ext cx="411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>
                <a:solidFill>
                  <a:srgbClr val="00B050"/>
                </a:solidFill>
              </a:rPr>
              <a:t>Rut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public Rut(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dataPack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_</a:t>
            </a:r>
            <a:r>
              <a:rPr lang="en-US" dirty="0" err="1">
                <a:solidFill>
                  <a:schemeClr val="bg1"/>
                </a:solidFill>
              </a:rPr>
              <a:t>dataPack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dataPack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private int 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dataPack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2B45-62D2-463B-9FBD-6E2CC6034A29}"/>
              </a:ext>
            </a:extLst>
          </p:cNvPr>
          <p:cNvSpPr txBox="1"/>
          <p:nvPr/>
        </p:nvSpPr>
        <p:spPr>
          <a:xfrm>
            <a:off x="6540968" y="1384100"/>
            <a:ext cx="2874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Fut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b) 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>
                <a:solidFill>
                  <a:srgbClr val="E60C69"/>
                </a:solidFill>
              </a:rPr>
              <a:t>return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LID4096" dirty="0">
              <a:solidFill>
                <a:schemeClr val="bg1"/>
              </a:solidFill>
            </a:endParaRPr>
          </a:p>
          <a:p>
            <a:endParaRPr lang="LID4096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18A52F59-14B9-B9D9-5F5C-D08879410DAA}"/>
              </a:ext>
            </a:extLst>
          </p:cNvPr>
          <p:cNvSpPr/>
          <p:nvPr/>
        </p:nvSpPr>
        <p:spPr>
          <a:xfrm>
            <a:off x="3513094" y="3935697"/>
            <a:ext cx="4905487" cy="957431"/>
          </a:xfrm>
          <a:custGeom>
            <a:avLst/>
            <a:gdLst>
              <a:gd name="connsiteX0" fmla="*/ 118334 w 4905487"/>
              <a:gd name="connsiteY0" fmla="*/ 258184 h 957431"/>
              <a:gd name="connsiteX1" fmla="*/ 301214 w 4905487"/>
              <a:gd name="connsiteY1" fmla="*/ 139850 h 957431"/>
              <a:gd name="connsiteX2" fmla="*/ 408791 w 4905487"/>
              <a:gd name="connsiteY2" fmla="*/ 86062 h 957431"/>
              <a:gd name="connsiteX3" fmla="*/ 537883 w 4905487"/>
              <a:gd name="connsiteY3" fmla="*/ 64546 h 957431"/>
              <a:gd name="connsiteX4" fmla="*/ 580913 w 4905487"/>
              <a:gd name="connsiteY4" fmla="*/ 53789 h 957431"/>
              <a:gd name="connsiteX5" fmla="*/ 1215614 w 4905487"/>
              <a:gd name="connsiteY5" fmla="*/ 258184 h 957431"/>
              <a:gd name="connsiteX6" fmla="*/ 1301676 w 4905487"/>
              <a:gd name="connsiteY6" fmla="*/ 268942 h 957431"/>
              <a:gd name="connsiteX7" fmla="*/ 1678193 w 4905487"/>
              <a:gd name="connsiteY7" fmla="*/ 247426 h 957431"/>
              <a:gd name="connsiteX8" fmla="*/ 1925619 w 4905487"/>
              <a:gd name="connsiteY8" fmla="*/ 96819 h 957431"/>
              <a:gd name="connsiteX9" fmla="*/ 2033196 w 4905487"/>
              <a:gd name="connsiteY9" fmla="*/ 43031 h 957431"/>
              <a:gd name="connsiteX10" fmla="*/ 2076226 w 4905487"/>
              <a:gd name="connsiteY10" fmla="*/ 10758 h 957431"/>
              <a:gd name="connsiteX11" fmla="*/ 2205318 w 4905487"/>
              <a:gd name="connsiteY11" fmla="*/ 0 h 957431"/>
              <a:gd name="connsiteX12" fmla="*/ 2936838 w 4905487"/>
              <a:gd name="connsiteY12" fmla="*/ 75304 h 957431"/>
              <a:gd name="connsiteX13" fmla="*/ 3033657 w 4905487"/>
              <a:gd name="connsiteY13" fmla="*/ 150607 h 957431"/>
              <a:gd name="connsiteX14" fmla="*/ 3098203 w 4905487"/>
              <a:gd name="connsiteY14" fmla="*/ 247426 h 957431"/>
              <a:gd name="connsiteX15" fmla="*/ 3173506 w 4905487"/>
              <a:gd name="connsiteY15" fmla="*/ 301215 h 957431"/>
              <a:gd name="connsiteX16" fmla="*/ 3431690 w 4905487"/>
              <a:gd name="connsiteY16" fmla="*/ 290457 h 957431"/>
              <a:gd name="connsiteX17" fmla="*/ 3646843 w 4905487"/>
              <a:gd name="connsiteY17" fmla="*/ 215153 h 957431"/>
              <a:gd name="connsiteX18" fmla="*/ 3700631 w 4905487"/>
              <a:gd name="connsiteY18" fmla="*/ 193638 h 957431"/>
              <a:gd name="connsiteX19" fmla="*/ 3808207 w 4905487"/>
              <a:gd name="connsiteY19" fmla="*/ 139850 h 957431"/>
              <a:gd name="connsiteX20" fmla="*/ 4281544 w 4905487"/>
              <a:gd name="connsiteY20" fmla="*/ 0 h 957431"/>
              <a:gd name="connsiteX21" fmla="*/ 4658062 w 4905487"/>
              <a:gd name="connsiteY21" fmla="*/ 75304 h 957431"/>
              <a:gd name="connsiteX22" fmla="*/ 4862457 w 4905487"/>
              <a:gd name="connsiteY22" fmla="*/ 182880 h 957431"/>
              <a:gd name="connsiteX23" fmla="*/ 4883972 w 4905487"/>
              <a:gd name="connsiteY23" fmla="*/ 204396 h 957431"/>
              <a:gd name="connsiteX24" fmla="*/ 4905487 w 4905487"/>
              <a:gd name="connsiteY24" fmla="*/ 247426 h 957431"/>
              <a:gd name="connsiteX25" fmla="*/ 4830184 w 4905487"/>
              <a:gd name="connsiteY25" fmla="*/ 527125 h 957431"/>
              <a:gd name="connsiteX26" fmla="*/ 4615031 w 4905487"/>
              <a:gd name="connsiteY26" fmla="*/ 742278 h 957431"/>
              <a:gd name="connsiteX27" fmla="*/ 4442909 w 4905487"/>
              <a:gd name="connsiteY27" fmla="*/ 796066 h 957431"/>
              <a:gd name="connsiteX28" fmla="*/ 3991087 w 4905487"/>
              <a:gd name="connsiteY28" fmla="*/ 763793 h 957431"/>
              <a:gd name="connsiteX29" fmla="*/ 3786692 w 4905487"/>
              <a:gd name="connsiteY29" fmla="*/ 710005 h 957431"/>
              <a:gd name="connsiteX30" fmla="*/ 3722146 w 4905487"/>
              <a:gd name="connsiteY30" fmla="*/ 699247 h 957431"/>
              <a:gd name="connsiteX31" fmla="*/ 2850777 w 4905487"/>
              <a:gd name="connsiteY31" fmla="*/ 785309 h 957431"/>
              <a:gd name="connsiteX32" fmla="*/ 2657139 w 4905487"/>
              <a:gd name="connsiteY32" fmla="*/ 882127 h 957431"/>
              <a:gd name="connsiteX33" fmla="*/ 2420471 w 4905487"/>
              <a:gd name="connsiteY33" fmla="*/ 957431 h 957431"/>
              <a:gd name="connsiteX34" fmla="*/ 1775012 w 4905487"/>
              <a:gd name="connsiteY34" fmla="*/ 892885 h 957431"/>
              <a:gd name="connsiteX35" fmla="*/ 1645920 w 4905487"/>
              <a:gd name="connsiteY35" fmla="*/ 860612 h 957431"/>
              <a:gd name="connsiteX36" fmla="*/ 1516829 w 4905487"/>
              <a:gd name="connsiteY36" fmla="*/ 785309 h 957431"/>
              <a:gd name="connsiteX37" fmla="*/ 935916 w 4905487"/>
              <a:gd name="connsiteY37" fmla="*/ 785309 h 957431"/>
              <a:gd name="connsiteX38" fmla="*/ 118334 w 4905487"/>
              <a:gd name="connsiteY38" fmla="*/ 763793 h 957431"/>
              <a:gd name="connsiteX39" fmla="*/ 43031 w 4905487"/>
              <a:gd name="connsiteY39" fmla="*/ 688490 h 957431"/>
              <a:gd name="connsiteX40" fmla="*/ 21516 w 4905487"/>
              <a:gd name="connsiteY40" fmla="*/ 645459 h 957431"/>
              <a:gd name="connsiteX41" fmla="*/ 0 w 4905487"/>
              <a:gd name="connsiteY41" fmla="*/ 613186 h 957431"/>
              <a:gd name="connsiteX42" fmla="*/ 53789 w 4905487"/>
              <a:gd name="connsiteY42" fmla="*/ 387276 h 957431"/>
              <a:gd name="connsiteX43" fmla="*/ 86062 w 4905487"/>
              <a:gd name="connsiteY43" fmla="*/ 355003 h 957431"/>
              <a:gd name="connsiteX44" fmla="*/ 107577 w 4905487"/>
              <a:gd name="connsiteY44" fmla="*/ 322730 h 957431"/>
              <a:gd name="connsiteX45" fmla="*/ 129092 w 4905487"/>
              <a:gd name="connsiteY45" fmla="*/ 258184 h 957431"/>
              <a:gd name="connsiteX46" fmla="*/ 139850 w 4905487"/>
              <a:gd name="connsiteY46" fmla="*/ 225911 h 957431"/>
              <a:gd name="connsiteX47" fmla="*/ 118334 w 4905487"/>
              <a:gd name="connsiteY47" fmla="*/ 258184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05487" h="957431">
                <a:moveTo>
                  <a:pt x="118334" y="258184"/>
                </a:moveTo>
                <a:cubicBezTo>
                  <a:pt x="200808" y="192205"/>
                  <a:pt x="174452" y="208992"/>
                  <a:pt x="301214" y="139850"/>
                </a:cubicBezTo>
                <a:cubicBezTo>
                  <a:pt x="336410" y="120652"/>
                  <a:pt x="370587" y="98218"/>
                  <a:pt x="408791" y="86062"/>
                </a:cubicBezTo>
                <a:cubicBezTo>
                  <a:pt x="450362" y="72835"/>
                  <a:pt x="495006" y="72585"/>
                  <a:pt x="537883" y="64546"/>
                </a:cubicBezTo>
                <a:cubicBezTo>
                  <a:pt x="552414" y="61821"/>
                  <a:pt x="566570" y="57375"/>
                  <a:pt x="580913" y="53789"/>
                </a:cubicBezTo>
                <a:cubicBezTo>
                  <a:pt x="888272" y="165555"/>
                  <a:pt x="920444" y="188732"/>
                  <a:pt x="1215614" y="258184"/>
                </a:cubicBezTo>
                <a:cubicBezTo>
                  <a:pt x="1243756" y="264806"/>
                  <a:pt x="1272989" y="265356"/>
                  <a:pt x="1301676" y="268942"/>
                </a:cubicBezTo>
                <a:cubicBezTo>
                  <a:pt x="1427182" y="261770"/>
                  <a:pt x="1554471" y="269696"/>
                  <a:pt x="1678193" y="247426"/>
                </a:cubicBezTo>
                <a:cubicBezTo>
                  <a:pt x="1845853" y="217247"/>
                  <a:pt x="1813028" y="171880"/>
                  <a:pt x="1925619" y="96819"/>
                </a:cubicBezTo>
                <a:cubicBezTo>
                  <a:pt x="1958977" y="74580"/>
                  <a:pt x="1998387" y="62922"/>
                  <a:pt x="2033196" y="43031"/>
                </a:cubicBezTo>
                <a:cubicBezTo>
                  <a:pt x="2048763" y="34136"/>
                  <a:pt x="2058832" y="15107"/>
                  <a:pt x="2076226" y="10758"/>
                </a:cubicBezTo>
                <a:cubicBezTo>
                  <a:pt x="2118117" y="285"/>
                  <a:pt x="2162287" y="3586"/>
                  <a:pt x="2205318" y="0"/>
                </a:cubicBezTo>
                <a:cubicBezTo>
                  <a:pt x="2449158" y="25101"/>
                  <a:pt x="2693917" y="42477"/>
                  <a:pt x="2936838" y="75304"/>
                </a:cubicBezTo>
                <a:cubicBezTo>
                  <a:pt x="2989646" y="82440"/>
                  <a:pt x="3007653" y="113045"/>
                  <a:pt x="3033657" y="150607"/>
                </a:cubicBezTo>
                <a:cubicBezTo>
                  <a:pt x="3055735" y="182498"/>
                  <a:pt x="3071810" y="219003"/>
                  <a:pt x="3098203" y="247426"/>
                </a:cubicBezTo>
                <a:cubicBezTo>
                  <a:pt x="3119193" y="270031"/>
                  <a:pt x="3148405" y="283285"/>
                  <a:pt x="3173506" y="301215"/>
                </a:cubicBezTo>
                <a:cubicBezTo>
                  <a:pt x="3259567" y="297629"/>
                  <a:pt x="3346943" y="305866"/>
                  <a:pt x="3431690" y="290457"/>
                </a:cubicBezTo>
                <a:cubicBezTo>
                  <a:pt x="3506448" y="276865"/>
                  <a:pt x="3575351" y="240890"/>
                  <a:pt x="3646843" y="215153"/>
                </a:cubicBezTo>
                <a:cubicBezTo>
                  <a:pt x="3665012" y="208612"/>
                  <a:pt x="3683132" y="201804"/>
                  <a:pt x="3700631" y="193638"/>
                </a:cubicBezTo>
                <a:cubicBezTo>
                  <a:pt x="3736961" y="176684"/>
                  <a:pt x="3771053" y="154912"/>
                  <a:pt x="3808207" y="139850"/>
                </a:cubicBezTo>
                <a:cubicBezTo>
                  <a:pt x="4103380" y="20185"/>
                  <a:pt x="4028965" y="44573"/>
                  <a:pt x="4281544" y="0"/>
                </a:cubicBezTo>
                <a:cubicBezTo>
                  <a:pt x="4513615" y="20181"/>
                  <a:pt x="4487349" y="-7299"/>
                  <a:pt x="4658062" y="75304"/>
                </a:cubicBezTo>
                <a:cubicBezTo>
                  <a:pt x="4727367" y="108839"/>
                  <a:pt x="4795609" y="144681"/>
                  <a:pt x="4862457" y="182880"/>
                </a:cubicBezTo>
                <a:cubicBezTo>
                  <a:pt x="4871263" y="187912"/>
                  <a:pt x="4878346" y="195957"/>
                  <a:pt x="4883972" y="204396"/>
                </a:cubicBezTo>
                <a:cubicBezTo>
                  <a:pt x="4892867" y="217739"/>
                  <a:pt x="4898315" y="233083"/>
                  <a:pt x="4905487" y="247426"/>
                </a:cubicBezTo>
                <a:cubicBezTo>
                  <a:pt x="4880386" y="340659"/>
                  <a:pt x="4866459" y="437646"/>
                  <a:pt x="4830184" y="527125"/>
                </a:cubicBezTo>
                <a:cubicBezTo>
                  <a:pt x="4797196" y="608496"/>
                  <a:pt x="4689721" y="704933"/>
                  <a:pt x="4615031" y="742278"/>
                </a:cubicBezTo>
                <a:cubicBezTo>
                  <a:pt x="4561267" y="769160"/>
                  <a:pt x="4500283" y="778137"/>
                  <a:pt x="4442909" y="796066"/>
                </a:cubicBezTo>
                <a:cubicBezTo>
                  <a:pt x="4292302" y="785308"/>
                  <a:pt x="4140796" y="783427"/>
                  <a:pt x="3991087" y="763793"/>
                </a:cubicBezTo>
                <a:cubicBezTo>
                  <a:pt x="3921234" y="754632"/>
                  <a:pt x="3855198" y="726446"/>
                  <a:pt x="3786692" y="710005"/>
                </a:cubicBezTo>
                <a:cubicBezTo>
                  <a:pt x="3765482" y="704915"/>
                  <a:pt x="3743661" y="702833"/>
                  <a:pt x="3722146" y="699247"/>
                </a:cubicBezTo>
                <a:cubicBezTo>
                  <a:pt x="3408768" y="711537"/>
                  <a:pt x="3146241" y="692977"/>
                  <a:pt x="2850777" y="785309"/>
                </a:cubicBezTo>
                <a:cubicBezTo>
                  <a:pt x="2781897" y="806834"/>
                  <a:pt x="2724142" y="855326"/>
                  <a:pt x="2657139" y="882127"/>
                </a:cubicBezTo>
                <a:cubicBezTo>
                  <a:pt x="2580274" y="912873"/>
                  <a:pt x="2499360" y="932330"/>
                  <a:pt x="2420471" y="957431"/>
                </a:cubicBezTo>
                <a:cubicBezTo>
                  <a:pt x="2310202" y="948046"/>
                  <a:pt x="1958699" y="929622"/>
                  <a:pt x="1775012" y="892885"/>
                </a:cubicBezTo>
                <a:cubicBezTo>
                  <a:pt x="1731518" y="884186"/>
                  <a:pt x="1688951" y="871370"/>
                  <a:pt x="1645920" y="860612"/>
                </a:cubicBezTo>
                <a:cubicBezTo>
                  <a:pt x="1602890" y="835511"/>
                  <a:pt x="1560856" y="808617"/>
                  <a:pt x="1516829" y="785309"/>
                </a:cubicBezTo>
                <a:cubicBezTo>
                  <a:pt x="1349024" y="696471"/>
                  <a:pt x="1033752" y="781316"/>
                  <a:pt x="935916" y="785309"/>
                </a:cubicBezTo>
                <a:cubicBezTo>
                  <a:pt x="606929" y="855806"/>
                  <a:pt x="663945" y="858682"/>
                  <a:pt x="118334" y="763793"/>
                </a:cubicBezTo>
                <a:cubicBezTo>
                  <a:pt x="83361" y="757711"/>
                  <a:pt x="68132" y="713591"/>
                  <a:pt x="43031" y="688490"/>
                </a:cubicBezTo>
                <a:cubicBezTo>
                  <a:pt x="35859" y="674146"/>
                  <a:pt x="29472" y="659383"/>
                  <a:pt x="21516" y="645459"/>
                </a:cubicBezTo>
                <a:cubicBezTo>
                  <a:pt x="15101" y="634233"/>
                  <a:pt x="0" y="626115"/>
                  <a:pt x="0" y="613186"/>
                </a:cubicBezTo>
                <a:cubicBezTo>
                  <a:pt x="0" y="542524"/>
                  <a:pt x="15206" y="451581"/>
                  <a:pt x="53789" y="387276"/>
                </a:cubicBezTo>
                <a:cubicBezTo>
                  <a:pt x="61616" y="374230"/>
                  <a:pt x="76323" y="366690"/>
                  <a:pt x="86062" y="355003"/>
                </a:cubicBezTo>
                <a:cubicBezTo>
                  <a:pt x="94339" y="345071"/>
                  <a:pt x="100405" y="333488"/>
                  <a:pt x="107577" y="322730"/>
                </a:cubicBezTo>
                <a:lnTo>
                  <a:pt x="129092" y="258184"/>
                </a:lnTo>
                <a:cubicBezTo>
                  <a:pt x="132678" y="247426"/>
                  <a:pt x="128510" y="225911"/>
                  <a:pt x="139850" y="225911"/>
                </a:cubicBezTo>
                <a:lnTo>
                  <a:pt x="118334" y="258184"/>
                </a:lnTo>
                <a:close/>
              </a:path>
            </a:pathLst>
          </a:cu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RUT.netmodule</a:t>
            </a:r>
            <a:r>
              <a:rPr lang="en-US" dirty="0"/>
              <a:t>		       </a:t>
            </a:r>
            <a:r>
              <a:rPr lang="en-US" dirty="0" err="1"/>
              <a:t>FUT.netmodule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DA2CF-0D3E-37A3-CA3F-0AC01616DBFA}"/>
              </a:ext>
            </a:extLst>
          </p:cNvPr>
          <p:cNvSpPr txBox="1"/>
          <p:nvPr/>
        </p:nvSpPr>
        <p:spPr>
          <a:xfrm>
            <a:off x="4346334" y="359966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CSC COMPILER</a:t>
            </a:r>
            <a:endParaRPr lang="LID4096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FBE3DB6-84F7-2EF1-8AB3-D7CA5BDEA04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126036" y="3441251"/>
            <a:ext cx="0" cy="797262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C16300-7794-137E-D141-0973F9704E3D}"/>
              </a:ext>
            </a:extLst>
          </p:cNvPr>
          <p:cNvCxnSpPr>
            <a:cxnSpLocks/>
          </p:cNvCxnSpPr>
          <p:nvPr/>
        </p:nvCxnSpPr>
        <p:spPr>
          <a:xfrm>
            <a:off x="7585461" y="3441250"/>
            <a:ext cx="0" cy="74562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D982EF4-440F-F2E4-CE4C-2C7D3B2D0A67}"/>
              </a:ext>
            </a:extLst>
          </p:cNvPr>
          <p:cNvSpPr/>
          <p:nvPr/>
        </p:nvSpPr>
        <p:spPr>
          <a:xfrm>
            <a:off x="3385336" y="5291989"/>
            <a:ext cx="5100451" cy="1411724"/>
          </a:xfrm>
          <a:prstGeom prst="rect">
            <a:avLst/>
          </a:prstGeom>
          <a:solidFill>
            <a:srgbClr val="7B294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AB254E"/>
                </a:solidFill>
                <a:latin typeface="Gill Sans Ultra Bold" panose="020B0A02020104020203" pitchFamily="34" charset="0"/>
              </a:rPr>
              <a:t>MANIFEST</a:t>
            </a:r>
            <a:endParaRPr lang="LID4096" sz="2500" dirty="0">
              <a:solidFill>
                <a:srgbClr val="AB254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D4CD-2FAC-0FD0-2FC2-7BC3BFA7DF47}"/>
              </a:ext>
            </a:extLst>
          </p:cNvPr>
          <p:cNvSpPr txBox="1"/>
          <p:nvPr/>
        </p:nvSpPr>
        <p:spPr>
          <a:xfrm>
            <a:off x="3345099" y="494222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PE FILE</a:t>
            </a:r>
            <a:endParaRPr lang="LID4096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214DAE1-05C8-3469-EB07-CC6C87101778}"/>
              </a:ext>
            </a:extLst>
          </p:cNvPr>
          <p:cNvCxnSpPr>
            <a:cxnSpLocks/>
          </p:cNvCxnSpPr>
          <p:nvPr/>
        </p:nvCxnSpPr>
        <p:spPr>
          <a:xfrm>
            <a:off x="5174297" y="4536426"/>
            <a:ext cx="671413" cy="1108114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073E7C0-A89C-AC5C-F0BE-1CB301FEFAFC}"/>
              </a:ext>
            </a:extLst>
          </p:cNvPr>
          <p:cNvCxnSpPr/>
          <p:nvPr/>
        </p:nvCxnSpPr>
        <p:spPr>
          <a:xfrm flipH="1">
            <a:off x="6216998" y="4559310"/>
            <a:ext cx="527125" cy="10852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FD257-15D8-0609-21C1-18CCB3C4E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DF058-7BC3-DD7A-4A6D-E6071237D3C2}"/>
              </a:ext>
            </a:extLst>
          </p:cNvPr>
          <p:cNvSpPr txBox="1"/>
          <p:nvPr/>
        </p:nvSpPr>
        <p:spPr>
          <a:xfrm>
            <a:off x="9954227" y="185195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Ultra Bold" panose="020B0A02020104020203" pitchFamily="34" charset="0"/>
              </a:rPr>
              <a:t>MANIFEST</a:t>
            </a:r>
            <a:endParaRPr lang="LID4096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4C144C-21AA-72B6-3DD1-C000FFE69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88" y="281100"/>
            <a:ext cx="5666230" cy="1371724"/>
          </a:xfrm>
          <a:prstGeom prst="rect">
            <a:avLst/>
          </a:prstGeom>
        </p:spPr>
      </p:pic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8D4D2AAC-848F-91E1-867A-7145636218B6}"/>
              </a:ext>
            </a:extLst>
          </p:cNvPr>
          <p:cNvCxnSpPr>
            <a:cxnSpLocks/>
          </p:cNvCxnSpPr>
          <p:nvPr/>
        </p:nvCxnSpPr>
        <p:spPr>
          <a:xfrm>
            <a:off x="1412240" y="416027"/>
            <a:ext cx="5882640" cy="1311173"/>
          </a:xfrm>
          <a:prstGeom prst="bentConnector3">
            <a:avLst>
              <a:gd name="adj1" fmla="val 31347"/>
            </a:avLst>
          </a:prstGeom>
          <a:ln w="44450">
            <a:gradFill flip="none" rotWithShape="1">
              <a:gsLst>
                <a:gs pos="12000">
                  <a:srgbClr val="7B2946"/>
                </a:gs>
                <a:gs pos="21000">
                  <a:schemeClr val="accent2">
                    <a:lumMod val="89000"/>
                  </a:schemeClr>
                </a:gs>
                <a:gs pos="78000">
                  <a:schemeClr val="accent2">
                    <a:lumMod val="75000"/>
                  </a:schemeClr>
                </a:gs>
                <a:gs pos="89000">
                  <a:srgbClr val="7B2946"/>
                </a:gs>
              </a:gsLst>
              <a:lin ang="2700000" scaled="1"/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F7852E-BCAA-6121-9A44-1BDA683DAF7C}"/>
              </a:ext>
            </a:extLst>
          </p:cNvPr>
          <p:cNvCxnSpPr/>
          <p:nvPr/>
        </p:nvCxnSpPr>
        <p:spPr>
          <a:xfrm flipH="1">
            <a:off x="1259840" y="1219200"/>
            <a:ext cx="1991360" cy="0"/>
          </a:xfrm>
          <a:prstGeom prst="straightConnector1">
            <a:avLst/>
          </a:prstGeom>
          <a:ln w="44450">
            <a:gradFill flip="none" rotWithShape="1">
              <a:gsLst>
                <a:gs pos="63000">
                  <a:srgbClr val="7B2946"/>
                </a:gs>
                <a:gs pos="39000">
                  <a:schemeClr val="accent2">
                    <a:lumMod val="89000"/>
                  </a:schemeClr>
                </a:gs>
                <a:gs pos="54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A4285A8A-3EFF-5E45-22C4-CC104A106F92}"/>
              </a:ext>
            </a:extLst>
          </p:cNvPr>
          <p:cNvSpPr/>
          <p:nvPr/>
        </p:nvSpPr>
        <p:spPr>
          <a:xfrm>
            <a:off x="3088640" y="5496560"/>
            <a:ext cx="670560" cy="1311173"/>
          </a:xfrm>
          <a:prstGeom prst="rightBrace">
            <a:avLst/>
          </a:prstGeom>
          <a:ln w="444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C073B-F143-C410-B95F-22AF50AE802E}"/>
              </a:ext>
            </a:extLst>
          </p:cNvPr>
          <p:cNvSpPr txBox="1"/>
          <p:nvPr/>
        </p:nvSpPr>
        <p:spPr>
          <a:xfrm>
            <a:off x="3883072" y="5798203"/>
            <a:ext cx="6328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Ultra Bold" panose="020B0A02020104020203" pitchFamily="34" charset="0"/>
              </a:rPr>
              <a:t>	MODULES STAT. OF PE: </a:t>
            </a:r>
          </a:p>
          <a:p>
            <a:r>
              <a:rPr lang="en-US" sz="2000" dirty="0">
                <a:latin typeface="Gill Sans Ultra Bold" panose="020B0A02020104020203" pitchFamily="34" charset="0"/>
              </a:rPr>
              <a:t>ADDRESS, STACK MEMORY, FLAGS ETC.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136481397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E930F5-2918-0B6D-A07C-5E4A539C0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4" b="28040"/>
          <a:stretch/>
        </p:blipFill>
        <p:spPr>
          <a:xfrm>
            <a:off x="0" y="0"/>
            <a:ext cx="15627229" cy="7053943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AE96FEE2-A37D-B7ED-570E-941B531675FE}"/>
              </a:ext>
            </a:extLst>
          </p:cNvPr>
          <p:cNvSpPr/>
          <p:nvPr/>
        </p:nvSpPr>
        <p:spPr>
          <a:xfrm>
            <a:off x="7325037" y="1994647"/>
            <a:ext cx="977153" cy="1196787"/>
          </a:xfrm>
          <a:prstGeom prst="rightBrace">
            <a:avLst>
              <a:gd name="adj1" fmla="val 8333"/>
              <a:gd name="adj2" fmla="val 50915"/>
            </a:avLst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4290E-0288-5D1E-84E5-0CD7A5A03E18}"/>
              </a:ext>
            </a:extLst>
          </p:cNvPr>
          <p:cNvSpPr txBox="1"/>
          <p:nvPr/>
        </p:nvSpPr>
        <p:spPr>
          <a:xfrm>
            <a:off x="8302190" y="2392985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Ultra Bold" panose="020B0A02020104020203" pitchFamily="34" charset="0"/>
              </a:rPr>
              <a:t>MODULES </a:t>
            </a:r>
            <a:endParaRPr lang="LID4096" sz="2000" dirty="0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7E99E821-4C27-1AFF-9807-67080ACD4DD5}"/>
              </a:ext>
            </a:extLst>
          </p:cNvPr>
          <p:cNvSpPr/>
          <p:nvPr/>
        </p:nvSpPr>
        <p:spPr>
          <a:xfrm>
            <a:off x="2357718" y="3254188"/>
            <a:ext cx="726141" cy="1775012"/>
          </a:xfrm>
          <a:prstGeom prst="rightBrac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087237DD-5C37-59F8-F4F8-A2BA26F687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7413" y="2913529"/>
            <a:ext cx="3164543" cy="1196786"/>
          </a:xfrm>
          <a:prstGeom prst="bentConnector3">
            <a:avLst>
              <a:gd name="adj1" fmla="val 27337"/>
            </a:avLst>
          </a:prstGeom>
          <a:ln w="3175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3B8FDD-5849-E0D0-1575-F2ED8AEEF241}"/>
              </a:ext>
            </a:extLst>
          </p:cNvPr>
          <p:cNvSpPr txBox="1"/>
          <p:nvPr/>
        </p:nvSpPr>
        <p:spPr>
          <a:xfrm>
            <a:off x="3083859" y="3597864"/>
            <a:ext cx="2904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anose="020B0A02020104020203" pitchFamily="34" charset="0"/>
              </a:rPr>
              <a:t>From where the file is imported into the PE module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6347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077C4-CC0D-D1B5-77CF-8D9063F47E95}"/>
              </a:ext>
            </a:extLst>
          </p:cNvPr>
          <p:cNvSpPr txBox="1"/>
          <p:nvPr/>
        </p:nvSpPr>
        <p:spPr>
          <a:xfrm>
            <a:off x="3360219" y="0"/>
            <a:ext cx="5471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ill Sans Ultra Bold" panose="020B0A02020104020203" pitchFamily="34" charset="0"/>
              </a:rPr>
              <a:t>DIGITAL KEYS</a:t>
            </a:r>
            <a:endParaRPr lang="LID4096" sz="48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CA4613-AAAC-CFFE-A21E-CA62A29951E4}"/>
              </a:ext>
            </a:extLst>
          </p:cNvPr>
          <p:cNvSpPr/>
          <p:nvPr/>
        </p:nvSpPr>
        <p:spPr>
          <a:xfrm>
            <a:off x="351417" y="1756186"/>
            <a:ext cx="5471562" cy="3345628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44248-4F6A-F5B7-1AA8-A4949A1D1E53}"/>
              </a:ext>
            </a:extLst>
          </p:cNvPr>
          <p:cNvSpPr txBox="1"/>
          <p:nvPr/>
        </p:nvSpPr>
        <p:spPr>
          <a:xfrm>
            <a:off x="1112779" y="1070436"/>
            <a:ext cx="394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PE FILE WITH MANIFEST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Ultra Bold" panose="020B0A02020104020203" pitchFamily="34" charset="0"/>
              </a:rPr>
              <a:t>MYLIBRARY.DLL</a:t>
            </a:r>
            <a:endParaRPr lang="LID4096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F63707-799B-F9D7-B565-C5D35A0C2B5B}"/>
              </a:ext>
            </a:extLst>
          </p:cNvPr>
          <p:cNvSpPr/>
          <p:nvPr/>
        </p:nvSpPr>
        <p:spPr>
          <a:xfrm>
            <a:off x="469751" y="1885278"/>
            <a:ext cx="5217458" cy="634702"/>
          </a:xfrm>
          <a:prstGeom prst="rect">
            <a:avLst/>
          </a:prstGeom>
          <a:solidFill>
            <a:srgbClr val="7B294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ill Sans Ultra Bold" panose="020B0A02020104020203" pitchFamily="34" charset="0"/>
              </a:rPr>
              <a:t>IL - CODE</a:t>
            </a:r>
            <a:endParaRPr lang="LID4096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2BCD53-5901-92E0-7E9C-A8597FBC1E6D}"/>
              </a:ext>
            </a:extLst>
          </p:cNvPr>
          <p:cNvSpPr/>
          <p:nvPr/>
        </p:nvSpPr>
        <p:spPr>
          <a:xfrm>
            <a:off x="469751" y="2627555"/>
            <a:ext cx="5217458" cy="1592132"/>
          </a:xfrm>
          <a:prstGeom prst="rect">
            <a:avLst/>
          </a:prstGeom>
          <a:solidFill>
            <a:srgbClr val="7B294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C096C-A586-A2EF-CA43-50AE74451F30}"/>
              </a:ext>
            </a:extLst>
          </p:cNvPr>
          <p:cNvSpPr txBox="1"/>
          <p:nvPr/>
        </p:nvSpPr>
        <p:spPr>
          <a:xfrm>
            <a:off x="1965063" y="2612064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Ultra Bold" panose="020B0A02020104020203" pitchFamily="34" charset="0"/>
              </a:rPr>
              <a:t>METADATA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C7968E4-40DB-00F0-73DA-32FAE2164FEE}"/>
              </a:ext>
            </a:extLst>
          </p:cNvPr>
          <p:cNvSpPr/>
          <p:nvPr/>
        </p:nvSpPr>
        <p:spPr>
          <a:xfrm>
            <a:off x="588085" y="2981396"/>
            <a:ext cx="5002306" cy="1109199"/>
          </a:xfrm>
          <a:prstGeom prst="rect">
            <a:avLst/>
          </a:prstGeom>
          <a:solidFill>
            <a:srgbClr val="7B294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BEAFC-AF83-5B10-F172-F9B08B4EA290}"/>
              </a:ext>
            </a:extLst>
          </p:cNvPr>
          <p:cNvSpPr txBox="1"/>
          <p:nvPr/>
        </p:nvSpPr>
        <p:spPr>
          <a:xfrm>
            <a:off x="2105069" y="2981396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Ultra Bold" panose="020B0A02020104020203" pitchFamily="34" charset="0"/>
              </a:rPr>
              <a:t>MANIFEST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3044C-1901-F9CA-4A04-3C26F6A753D9}"/>
              </a:ext>
            </a:extLst>
          </p:cNvPr>
          <p:cNvSpPr txBox="1"/>
          <p:nvPr/>
        </p:nvSpPr>
        <p:spPr>
          <a:xfrm>
            <a:off x="537636" y="3215524"/>
            <a:ext cx="56193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ASSEMBLY FILE (MyLibrary.dll,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RUT.netmodule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);</a:t>
            </a:r>
          </a:p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EXPORT FILE (MyLibrary.dll,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RUT.netmodule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Ultra Bold" panose="020B0A02020104020203" pitchFamily="34" charset="0"/>
              </a:rPr>
              <a:t>).</a:t>
            </a:r>
            <a:endParaRPr lang="LID4096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LID4096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E6F77-7E50-CCD4-5119-A90B22D3CF44}"/>
              </a:ext>
            </a:extLst>
          </p:cNvPr>
          <p:cNvSpPr txBox="1"/>
          <p:nvPr/>
        </p:nvSpPr>
        <p:spPr>
          <a:xfrm>
            <a:off x="749450" y="3667881"/>
            <a:ext cx="2086983" cy="307777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ill Sans Ultra Bold" panose="020B0A02020104020203" pitchFamily="34" charset="0"/>
              </a:rPr>
              <a:t>PUBLIC</a:t>
            </a:r>
            <a:r>
              <a:rPr lang="en-US" sz="1400" dirty="0">
                <a:latin typeface="Gill Sans Ultra Bold" panose="020B0A0202010402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Gill Sans Ultra Bold" panose="020B0A02020104020203" pitchFamily="34" charset="0"/>
              </a:rPr>
              <a:t>KEY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CF52755-B35E-C318-B6F8-820904EF34AC}"/>
              </a:ext>
            </a:extLst>
          </p:cNvPr>
          <p:cNvSpPr/>
          <p:nvPr/>
        </p:nvSpPr>
        <p:spPr>
          <a:xfrm>
            <a:off x="469751" y="4323589"/>
            <a:ext cx="5217458" cy="692164"/>
          </a:xfrm>
          <a:prstGeom prst="rect">
            <a:avLst/>
          </a:prstGeom>
          <a:solidFill>
            <a:srgbClr val="7B294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DB50E-7FD7-D874-A4E0-F66C2A4E7625}"/>
              </a:ext>
            </a:extLst>
          </p:cNvPr>
          <p:cNvSpPr txBox="1"/>
          <p:nvPr/>
        </p:nvSpPr>
        <p:spPr>
          <a:xfrm>
            <a:off x="3347298" y="4366286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CLR HEADER</a:t>
            </a:r>
            <a:endParaRPr lang="LID4096" sz="1200" dirty="0">
              <a:solidFill>
                <a:schemeClr val="bg1"/>
              </a:solidFill>
            </a:endParaRPr>
          </a:p>
          <a:p>
            <a:endParaRPr lang="LID4096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6FAE9-6B06-36F0-CA0C-849A2E23C777}"/>
              </a:ext>
            </a:extLst>
          </p:cNvPr>
          <p:cNvSpPr txBox="1"/>
          <p:nvPr/>
        </p:nvSpPr>
        <p:spPr>
          <a:xfrm>
            <a:off x="2836433" y="4603565"/>
            <a:ext cx="2583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0" i="0" dirty="0">
                <a:effectLst/>
                <a:latin typeface="Gill Sans Ultra Bold" panose="020B0A02020104020203" pitchFamily="34" charset="0"/>
              </a:rPr>
              <a:t>RSA digital signature</a:t>
            </a:r>
            <a:endParaRPr lang="LID4096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9DD847-EE63-9342-86D1-AA0C8264DE5C}"/>
              </a:ext>
            </a:extLst>
          </p:cNvPr>
          <p:cNvSpPr/>
          <p:nvPr/>
        </p:nvSpPr>
        <p:spPr>
          <a:xfrm>
            <a:off x="893781" y="5852022"/>
            <a:ext cx="1798320" cy="425602"/>
          </a:xfrm>
          <a:prstGeom prst="rect">
            <a:avLst/>
          </a:prstGeom>
          <a:solidFill>
            <a:srgbClr val="7B2946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Ultra Bold" panose="020B0A02020104020203" pitchFamily="34" charset="0"/>
              </a:rPr>
              <a:t>PUBLIC KEY</a:t>
            </a:r>
            <a:endParaRPr lang="LID4096" sz="1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8D0655E-4C37-5820-5341-7231B57B92F3}"/>
              </a:ext>
            </a:extLst>
          </p:cNvPr>
          <p:cNvCxnSpPr>
            <a:stCxn id="24" idx="0"/>
            <a:endCxn id="18" idx="2"/>
          </p:cNvCxnSpPr>
          <p:nvPr/>
        </p:nvCxnSpPr>
        <p:spPr>
          <a:xfrm flipV="1">
            <a:off x="1792941" y="3975658"/>
            <a:ext cx="1" cy="1876364"/>
          </a:xfrm>
          <a:prstGeom prst="straightConnector1">
            <a:avLst/>
          </a:prstGeom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91FCA-CC02-2A69-60C4-391C5EA71B08}"/>
              </a:ext>
            </a:extLst>
          </p:cNvPr>
          <p:cNvSpPr txBox="1"/>
          <p:nvPr/>
        </p:nvSpPr>
        <p:spPr>
          <a:xfrm>
            <a:off x="1874959" y="5138364"/>
            <a:ext cx="209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EMBEDED IN PE FILE</a:t>
            </a:r>
            <a:endParaRPr lang="LID4096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A7C4F5D-1E4E-44BB-1FC9-E4100C6F491B}"/>
              </a:ext>
            </a:extLst>
          </p:cNvPr>
          <p:cNvSpPr/>
          <p:nvPr/>
        </p:nvSpPr>
        <p:spPr>
          <a:xfrm>
            <a:off x="6700847" y="2313223"/>
            <a:ext cx="998220" cy="597681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 Ultra Bold" panose="020B0A02020104020203" pitchFamily="34" charset="0"/>
              </a:rPr>
              <a:t>HASH VALUE</a:t>
            </a:r>
            <a:endParaRPr lang="LID4096" sz="150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0D32618-123F-3B10-F5C5-1D4B24764114}"/>
              </a:ext>
            </a:extLst>
          </p:cNvPr>
          <p:cNvCxnSpPr>
            <a:endCxn id="30" idx="1"/>
          </p:cNvCxnSpPr>
          <p:nvPr/>
        </p:nvCxnSpPr>
        <p:spPr>
          <a:xfrm>
            <a:off x="5805543" y="2612064"/>
            <a:ext cx="89530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DF343-399F-86E9-B942-C8885B31BF77}"/>
              </a:ext>
            </a:extLst>
          </p:cNvPr>
          <p:cNvSpPr txBox="1"/>
          <p:nvPr/>
        </p:nvSpPr>
        <p:spPr>
          <a:xfrm>
            <a:off x="6253195" y="1937809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WHOLE PE FILE</a:t>
            </a:r>
            <a:endParaRPr lang="LID4096" sz="1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7369F3-A070-7B7B-95E1-C3615F98332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7699067" y="2612064"/>
            <a:ext cx="10983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C53B136-5620-8A2A-5D6F-5FEF2CBA2E3E}"/>
              </a:ext>
            </a:extLst>
          </p:cNvPr>
          <p:cNvSpPr/>
          <p:nvPr/>
        </p:nvSpPr>
        <p:spPr>
          <a:xfrm>
            <a:off x="8797452" y="2269814"/>
            <a:ext cx="1687668" cy="684499"/>
          </a:xfrm>
          <a:prstGeom prst="rect">
            <a:avLst/>
          </a:prstGeom>
          <a:solidFill>
            <a:srgbClr val="7B29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Ultra Bold" panose="020B0A02020104020203" pitchFamily="34" charset="0"/>
              </a:rPr>
              <a:t>RSA DIGITAL SIGNATURE</a:t>
            </a:r>
            <a:endParaRPr lang="LID4096" sz="140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106F4737-AFE0-9931-FA0E-96426C77A2C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641286" y="2954313"/>
            <a:ext cx="0" cy="18031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8CC36F9-A27B-B77B-B081-AC6A79B90B6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420154" y="4757453"/>
            <a:ext cx="4221132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6F1597-83EA-4D8A-7C81-B9DEE6677BEF}"/>
              </a:ext>
            </a:extLst>
          </p:cNvPr>
          <p:cNvSpPr txBox="1"/>
          <p:nvPr/>
        </p:nvSpPr>
        <p:spPr>
          <a:xfrm>
            <a:off x="6333844" y="437728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EMBEDED IN PE FILE</a:t>
            </a:r>
            <a:endParaRPr lang="LID4096" sz="1400" dirty="0"/>
          </a:p>
          <a:p>
            <a:endParaRPr lang="LID4096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9ABAD1B-A21F-589C-F4B7-8DEAC89A5A5F}"/>
              </a:ext>
            </a:extLst>
          </p:cNvPr>
          <p:cNvSpPr/>
          <p:nvPr/>
        </p:nvSpPr>
        <p:spPr>
          <a:xfrm>
            <a:off x="2836431" y="4603565"/>
            <a:ext cx="2583719" cy="2972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D85395-78B0-93E4-F18D-622FD9CC7B2B}"/>
              </a:ext>
            </a:extLst>
          </p:cNvPr>
          <p:cNvSpPr txBox="1"/>
          <p:nvPr/>
        </p:nvSpPr>
        <p:spPr>
          <a:xfrm>
            <a:off x="7770606" y="2677240"/>
            <a:ext cx="124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Ultra Bold" panose="020B0A02020104020203" pitchFamily="34" charset="0"/>
              </a:rPr>
              <a:t>SIGNED WITH PRIVATE KEY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94121078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2" grpId="0" animBg="1"/>
      <p:bldP spid="13" grpId="0"/>
      <p:bldP spid="15" grpId="0" animBg="1"/>
      <p:bldP spid="16" grpId="0"/>
      <p:bldP spid="17" grpId="0"/>
      <p:bldP spid="18" grpId="0" animBg="1"/>
      <p:bldP spid="20" grpId="0" animBg="1"/>
      <p:bldP spid="21" grpId="0"/>
      <p:bldP spid="22" grpId="0"/>
      <p:bldP spid="24" grpId="0" animBg="1"/>
      <p:bldP spid="28" grpId="0"/>
      <p:bldP spid="30" grpId="0" animBg="1"/>
      <p:bldP spid="33" grpId="0"/>
      <p:bldP spid="36" grpId="0" animBg="1"/>
      <p:bldP spid="53" grpId="0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690</Words>
  <Application>Microsoft Office PowerPoint</Application>
  <PresentationFormat>Широкоэкранный</PresentationFormat>
  <Paragraphs>145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Calibri</vt:lpstr>
      <vt:lpstr>Calibri Light</vt:lpstr>
      <vt:lpstr>Gill Sans Ultra Bold</vt:lpstr>
      <vt:lpstr>Тема Office</vt:lpstr>
      <vt:lpstr>CLR - BASICS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 - BASICS</dc:title>
  <dc:creator>WLADYSLAW Kyzlyk</dc:creator>
  <cp:lastModifiedBy>WLADYSLAW Kyzlyk</cp:lastModifiedBy>
  <cp:revision>11</cp:revision>
  <dcterms:created xsi:type="dcterms:W3CDTF">2022-09-21T06:57:39Z</dcterms:created>
  <dcterms:modified xsi:type="dcterms:W3CDTF">2022-09-22T08:19:56Z</dcterms:modified>
</cp:coreProperties>
</file>