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/>
          <p:nvPr>
            <p:ph type="body" sz="quarter" idx="13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2" name="Заголовок презентации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Уровень текста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Информация о факте"/>
          <p:cNvSpPr txBox="1"/>
          <p:nvPr>
            <p:ph type="body" sz="quarter" idx="13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Авторство"/>
          <p:cNvSpPr txBox="1"/>
          <p:nvPr>
            <p:ph type="body" sz="quarter" idx="13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Авторство</a:t>
            </a:r>
          </a:p>
        </p:txBody>
      </p:sp>
      <p:sp>
        <p:nvSpPr>
          <p:cNvPr id="116" name="Уровень текста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Изображение"/>
          <p:cNvSpPr/>
          <p:nvPr>
            <p:ph type="pic" sz="quarter" idx="13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Изображение"/>
          <p:cNvSpPr/>
          <p:nvPr>
            <p:ph type="pic" sz="half" idx="14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Изображение"/>
          <p:cNvSpPr/>
          <p:nvPr>
            <p:ph type="pic" idx="15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Изображение"/>
          <p:cNvSpPr/>
          <p:nvPr>
            <p:ph type="pic" idx="13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13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Заголовок презентации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3" name="Автор и дата"/>
          <p:cNvSpPr txBox="1"/>
          <p:nvPr>
            <p:ph type="body" sz="quarter" idx="14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13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Заголовок слайда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4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одзаголовок слайда"/>
          <p:cNvSpPr txBox="1"/>
          <p:nvPr>
            <p:ph type="body" sz="quarter" idx="13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1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14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72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0" name="Подзаголовок слайда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89" name="Подзаголовок повестки дня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90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Kyzyl-ool Kezhik,"/>
          <p:cNvSpPr txBox="1"/>
          <p:nvPr>
            <p:ph type="body" idx="13"/>
          </p:nvPr>
        </p:nvSpPr>
        <p:spPr>
          <a:xfrm>
            <a:off x="1201340" y="10589862"/>
            <a:ext cx="21971003" cy="6369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Kyzyl-ool Kezhik,</a:t>
            </a:r>
          </a:p>
        </p:txBody>
      </p:sp>
      <p:sp>
        <p:nvSpPr>
          <p:cNvPr id="152" name="Stochastic Cubic Regularization for Fast Nonconvex Optimiza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2389572">
              <a:defRPr spc="-227" sz="11368"/>
            </a:lvl1pPr>
          </a:lstStyle>
          <a:p>
            <a:pPr/>
            <a:r>
              <a:t>Stochastic Cubic Regularization for Fast Nonconvex Optimization </a:t>
            </a:r>
          </a:p>
        </p:txBody>
      </p:sp>
      <p:sp>
        <p:nvSpPr>
          <p:cNvPr id="153" name="Moscow, MIPT, 2020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Moscow, MIPT, 2020</a:t>
            </a:r>
          </a:p>
        </p:txBody>
      </p:sp>
      <p:sp>
        <p:nvSpPr>
          <p:cNvPr id="154" name="Nursultan Kozhogulov"/>
          <p:cNvSpPr txBox="1"/>
          <p:nvPr/>
        </p:nvSpPr>
        <p:spPr>
          <a:xfrm>
            <a:off x="1206499" y="11269788"/>
            <a:ext cx="21971002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Nursultan Kozhogulov</a:t>
            </a:r>
          </a:p>
        </p:txBody>
      </p:sp>
      <p:sp>
        <p:nvSpPr>
          <p:cNvPr id="155" name="Ehson Kholzoda"/>
          <p:cNvSpPr txBox="1"/>
          <p:nvPr/>
        </p:nvSpPr>
        <p:spPr>
          <a:xfrm>
            <a:off x="1206499" y="11949713"/>
            <a:ext cx="21971002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Ehson Kholzoda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Plan</a:t>
            </a:r>
          </a:p>
        </p:txBody>
      </p:sp>
      <p:sp>
        <p:nvSpPr>
          <p:cNvPr id="158" name="Подзаголовок слайда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How does this method differ from classical gradient descent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does this method differ from classical gradient descent?</a:t>
            </a:r>
          </a:p>
          <a:p>
            <a:pPr/>
            <a:r>
              <a:t>How faster this method than other methods?</a:t>
            </a:r>
          </a:p>
          <a:p>
            <a:pPr/>
            <a:r>
              <a:t>Our experiments and confirmations / refutations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radient descent and Newton metho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Gradient descent and Newton method</a:t>
            </a:r>
          </a:p>
        </p:txBody>
      </p:sp>
      <p:pic>
        <p:nvPicPr>
          <p:cNvPr id="162" name="Снимок экрана 2020-05-06 в 19.18.04.png" descr="Снимок экрана 2020-05-06 в 19.18.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3896" y="4616283"/>
            <a:ext cx="13536208" cy="18870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Снимок экрана 2020-05-06 в 19.18.13.png" descr="Снимок экрана 2020-05-06 в 19.18.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01167" y="8606922"/>
            <a:ext cx="17730931" cy="1591805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Classical gradient descent:"/>
          <p:cNvSpPr txBox="1"/>
          <p:nvPr/>
        </p:nvSpPr>
        <p:spPr>
          <a:xfrm>
            <a:off x="8013541" y="3526570"/>
            <a:ext cx="747522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Classical gradient descent:</a:t>
            </a:r>
          </a:p>
        </p:txBody>
      </p:sp>
      <p:sp>
        <p:nvSpPr>
          <p:cNvPr id="165" name="Cubic regularized Newton method:"/>
          <p:cNvSpPr txBox="1"/>
          <p:nvPr/>
        </p:nvSpPr>
        <p:spPr>
          <a:xfrm>
            <a:off x="6958018" y="7150896"/>
            <a:ext cx="9586266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Cubic regularized Newton method: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omparing with other meth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Comparing with other methods</a:t>
            </a:r>
          </a:p>
        </p:txBody>
      </p:sp>
      <p:sp>
        <p:nvSpPr>
          <p:cNvPr id="168" name="Подзаголовок слайда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Текст пункта на слайде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0" name="Снимок экрана 2020-05-06 в 19.11.22.png" descr="Снимок экрана 2020-05-06 в 19.11.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4562" y="4727531"/>
            <a:ext cx="19654876" cy="37595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Meta-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Meta-algorithm</a:t>
            </a:r>
          </a:p>
        </p:txBody>
      </p:sp>
      <p:sp>
        <p:nvSpPr>
          <p:cNvPr id="173" name="Подзаголовок слайда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Текст пункта на слайде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5" name="Снимок экрана 2020-05-06 в 19.11.59.png" descr="Снимок экрана 2020-05-06 в 19.11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0306" y="3019338"/>
            <a:ext cx="20565597" cy="98878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bic-Subsolv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Cubic-Subsolver</a:t>
            </a:r>
          </a:p>
        </p:txBody>
      </p:sp>
      <p:sp>
        <p:nvSpPr>
          <p:cNvPr id="178" name="Подзаголовок слайда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Текст пункта на слайде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0" name="Снимок экрана 2020-05-06 в 19.12.31.png" descr="Снимок экрана 2020-05-06 в 19.12.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9629" y="3614057"/>
            <a:ext cx="19858308" cy="92917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bic-Finalsolv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Cubic-Finalsolver</a:t>
            </a:r>
          </a:p>
        </p:txBody>
      </p:sp>
      <p:sp>
        <p:nvSpPr>
          <p:cNvPr id="183" name="Подзаголовок слайда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Текст пункта на слайде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5" name="Снимок экрана 2020-05-06 в 19.13.07.png" descr="Снимок экрана 2020-05-06 в 19.13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534" y="4773083"/>
            <a:ext cx="24268932" cy="62316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Method compared with other meth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 compared with other methods</a:t>
            </a:r>
          </a:p>
        </p:txBody>
      </p:sp>
      <p:sp>
        <p:nvSpPr>
          <p:cNvPr id="188" name="Подзаголовок слайда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Текст пункта на слайде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0" name="Снимок экрана 2020-05-06 в 19.14.25.png" descr="Снимок экрана 2020-05-06 в 19.14.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94068" y="3114221"/>
            <a:ext cx="14293324" cy="105245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Our experi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Our experiments</a:t>
            </a:r>
          </a:p>
        </p:txBody>
      </p:sp>
      <p:sp>
        <p:nvSpPr>
          <p:cNvPr id="193" name="Подзаголовок слайда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To be continued…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 be continued….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