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ExtraBold" panose="020B0604020202020204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7776">
          <p15:clr>
            <a:srgbClr val="A4A3A4"/>
          </p15:clr>
        </p15:guide>
        <p15:guide id="3" orient="horz" pos="13824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TM/GGLFDtgqlf9lWh6EF/+FHZ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588" y="-88"/>
      </p:cViewPr>
      <p:guideLst>
        <p:guide orient="horz" pos="9216"/>
        <p:guide pos="7776"/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Fault%20Severity%20(Voltag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Fault%20Severity%20(Voltag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Fault Location: Bus 7 (Wind Connected)</a:t>
            </a:r>
          </a:p>
        </c:rich>
      </c:tx>
      <c:layout>
        <c:manualLayout>
          <c:xMode val="edge"/>
          <c:yMode val="edge"/>
          <c:x val="0.13709773845447651"/>
          <c:y val="3.7124604148915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Sheet2!$D$81</c:f>
              <c:strCache>
                <c:ptCount val="1"/>
                <c:pt idx="0">
                  <c:v>Voltage 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Sheet2!$A$82:$A$90</c:f>
              <c:strCache>
                <c:ptCount val="9"/>
                <c:pt idx="0">
                  <c:v>BUS 7</c:v>
                </c:pt>
                <c:pt idx="1">
                  <c:v>BUS 8</c:v>
                </c:pt>
                <c:pt idx="2">
                  <c:v>BUS 9</c:v>
                </c:pt>
                <c:pt idx="3">
                  <c:v>BUS 3</c:v>
                </c:pt>
                <c:pt idx="4">
                  <c:v>BUS 6</c:v>
                </c:pt>
                <c:pt idx="5">
                  <c:v>BUS 5</c:v>
                </c:pt>
                <c:pt idx="6">
                  <c:v>BUS 4</c:v>
                </c:pt>
                <c:pt idx="7">
                  <c:v>BUS 2</c:v>
                </c:pt>
                <c:pt idx="8">
                  <c:v>BUS 1</c:v>
                </c:pt>
              </c:strCache>
            </c:strRef>
          </c:cat>
          <c:val>
            <c:numRef>
              <c:f>Sheet2!$D$82:$D$90</c:f>
              <c:numCache>
                <c:formatCode>General</c:formatCode>
                <c:ptCount val="9"/>
                <c:pt idx="0">
                  <c:v>0.997</c:v>
                </c:pt>
                <c:pt idx="1">
                  <c:v>0.93200000000000005</c:v>
                </c:pt>
                <c:pt idx="2">
                  <c:v>0.873</c:v>
                </c:pt>
                <c:pt idx="3">
                  <c:v>0.68400000000000005</c:v>
                </c:pt>
                <c:pt idx="4">
                  <c:v>0.66</c:v>
                </c:pt>
                <c:pt idx="5">
                  <c:v>0.60699999999999998</c:v>
                </c:pt>
                <c:pt idx="6">
                  <c:v>0.436</c:v>
                </c:pt>
                <c:pt idx="7">
                  <c:v>0.318</c:v>
                </c:pt>
                <c:pt idx="8">
                  <c:v>0.17799999999999999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AB-4904-813C-8C57CA917F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93871400"/>
        <c:axId val="593873920"/>
      </c:barChart>
      <c:catAx>
        <c:axId val="593871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873920"/>
        <c:crosses val="autoZero"/>
        <c:auto val="1"/>
        <c:lblAlgn val="ctr"/>
        <c:lblOffset val="100"/>
        <c:noMultiLvlLbl val="0"/>
      </c:catAx>
      <c:valAx>
        <c:axId val="59387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871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Fault Location: Bus 7 (Wind Disconnected)</a:t>
            </a:r>
          </a:p>
        </c:rich>
      </c:tx>
      <c:layout>
        <c:manualLayout>
          <c:xMode val="edge"/>
          <c:yMode val="edge"/>
          <c:x val="0.22368176331477563"/>
          <c:y val="6.33719885830622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Sheet2!$K$81</c:f>
              <c:strCache>
                <c:ptCount val="1"/>
                <c:pt idx="0">
                  <c:v>Voltage 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Sheet2!$H$82:$H$90</c:f>
              <c:strCache>
                <c:ptCount val="9"/>
                <c:pt idx="0">
                  <c:v>BUS 7</c:v>
                </c:pt>
                <c:pt idx="1">
                  <c:v>BUS 8</c:v>
                </c:pt>
                <c:pt idx="2">
                  <c:v>BUS 2</c:v>
                </c:pt>
                <c:pt idx="3">
                  <c:v>BUS 9</c:v>
                </c:pt>
                <c:pt idx="4">
                  <c:v>BUS 3</c:v>
                </c:pt>
                <c:pt idx="5">
                  <c:v>BUS 6</c:v>
                </c:pt>
                <c:pt idx="6">
                  <c:v>BUS 5</c:v>
                </c:pt>
                <c:pt idx="7">
                  <c:v>BUS 4</c:v>
                </c:pt>
                <c:pt idx="8">
                  <c:v>BUS 1</c:v>
                </c:pt>
              </c:strCache>
            </c:strRef>
          </c:cat>
          <c:val>
            <c:numRef>
              <c:f>Sheet2!$K$82:$K$90</c:f>
              <c:numCache>
                <c:formatCode>General</c:formatCode>
                <c:ptCount val="9"/>
                <c:pt idx="0">
                  <c:v>1.05</c:v>
                </c:pt>
                <c:pt idx="1">
                  <c:v>0.98199999999999998</c:v>
                </c:pt>
                <c:pt idx="2">
                  <c:v>0.92400000000000004</c:v>
                </c:pt>
                <c:pt idx="3">
                  <c:v>0.91700000000000004</c:v>
                </c:pt>
                <c:pt idx="4">
                  <c:v>0.71499999999999997</c:v>
                </c:pt>
                <c:pt idx="5">
                  <c:v>0.70099999999999996</c:v>
                </c:pt>
                <c:pt idx="6">
                  <c:v>0.64200000000000002</c:v>
                </c:pt>
                <c:pt idx="7">
                  <c:v>0.45800000000000002</c:v>
                </c:pt>
                <c:pt idx="8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1-4DB9-9D78-2616EC11C0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14591832"/>
        <c:axId val="714589672"/>
      </c:barChart>
      <c:catAx>
        <c:axId val="714591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89672"/>
        <c:crosses val="autoZero"/>
        <c:auto val="1"/>
        <c:lblAlgn val="ctr"/>
        <c:lblOffset val="100"/>
        <c:noMultiLvlLbl val="0"/>
      </c:catAx>
      <c:valAx>
        <c:axId val="71458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918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Bus Location Vs Fault Current </a:t>
            </a:r>
          </a:p>
        </c:rich>
      </c:tx>
      <c:layout>
        <c:manualLayout>
          <c:xMode val="edge"/>
          <c:yMode val="edge"/>
          <c:x val="0.1953678915135608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Fault Current (pu)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 1</c:v>
                </c:pt>
                <c:pt idx="1">
                  <c:v>BUS 4</c:v>
                </c:pt>
                <c:pt idx="2">
                  <c:v>BUS 7</c:v>
                </c:pt>
                <c:pt idx="3">
                  <c:v>BUS 2</c:v>
                </c:pt>
                <c:pt idx="4">
                  <c:v>BUS 9</c:v>
                </c:pt>
                <c:pt idx="5">
                  <c:v>BUS 8</c:v>
                </c:pt>
                <c:pt idx="6">
                  <c:v>BUS 5</c:v>
                </c:pt>
                <c:pt idx="7">
                  <c:v>BUS 3</c:v>
                </c:pt>
                <c:pt idx="8">
                  <c:v>BUS 6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1994</c:v>
                </c:pt>
                <c:pt idx="1">
                  <c:v>1561</c:v>
                </c:pt>
                <c:pt idx="2">
                  <c:v>1395</c:v>
                </c:pt>
                <c:pt idx="3">
                  <c:v>1339</c:v>
                </c:pt>
                <c:pt idx="4">
                  <c:v>1112</c:v>
                </c:pt>
                <c:pt idx="5">
                  <c:v>1043</c:v>
                </c:pt>
                <c:pt idx="6">
                  <c:v>1013</c:v>
                </c:pt>
                <c:pt idx="7">
                  <c:v>950.5</c:v>
                </c:pt>
                <c:pt idx="8">
                  <c:v>934.5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F-4B69-9259-DD8739EEFB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67428560"/>
        <c:axId val="1867045504"/>
      </c:barChart>
      <c:catAx>
        <c:axId val="186742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45504"/>
        <c:crosses val="autoZero"/>
        <c:auto val="1"/>
        <c:lblAlgn val="ctr"/>
        <c:lblOffset val="100"/>
        <c:noMultiLvlLbl val="0"/>
      </c:catAx>
      <c:valAx>
        <c:axId val="18670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4285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812B8-3C45-4E6B-9EB9-70CFC7D9517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839E9-D021-4529-8BE8-81CAA7E737EA}" type="pres">
      <dgm:prSet presAssocID="{EA6812B8-3C45-4E6B-9EB9-70CFC7D95173}" presName="composite" presStyleCnt="0">
        <dgm:presLayoutVars>
          <dgm:chMax val="1"/>
          <dgm:dir/>
          <dgm:resizeHandles val="exact"/>
        </dgm:presLayoutVars>
      </dgm:prSet>
      <dgm:spPr/>
    </dgm:pt>
  </dgm:ptLst>
  <dgm:cxnLst>
    <dgm:cxn modelId="{864E77A7-BD8C-4034-A115-4BBF722F5DAF}" type="presOf" srcId="{EA6812B8-3C45-4E6B-9EB9-70CFC7D95173}" destId="{F39839E9-D021-4529-8BE8-81CAA7E737EA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110744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97180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5.png"/><Relationship Id="rId18" Type="http://schemas.openxmlformats.org/officeDocument/2006/relationships/image" Target="../media/image8.jpg"/><Relationship Id="rId3" Type="http://schemas.openxmlformats.org/officeDocument/2006/relationships/hyperlink" Target="https://www.eia.gov/" TargetMode="External"/><Relationship Id="rId21" Type="http://schemas.openxmlformats.org/officeDocument/2006/relationships/image" Target="../media/image10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4.png"/><Relationship Id="rId1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20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2.jpg"/><Relationship Id="rId15" Type="http://schemas.openxmlformats.org/officeDocument/2006/relationships/image" Target="../media/image7.PNG"/><Relationship Id="rId10" Type="http://schemas.microsoft.com/office/2007/relationships/diagramDrawing" Target="../diagrams/drawing1.xml"/><Relationship Id="rId19" Type="http://schemas.openxmlformats.org/officeDocument/2006/relationships/image" Target="../media/image9.jpg"/><Relationship Id="rId4" Type="http://schemas.openxmlformats.org/officeDocument/2006/relationships/hyperlink" Target="https://doi.org/10.24432/C5PG66" TargetMode="External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0" y="0"/>
            <a:ext cx="32918400" cy="46890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6000" tIns="48000" rIns="96000" bIns="4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2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4166038" y="652554"/>
            <a:ext cx="28576375" cy="206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00" tIns="48000" rIns="96000" bIns="4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400"/>
              <a:buFont typeface="Montserrat ExtraBold"/>
              <a:buNone/>
            </a:pPr>
            <a:r>
              <a:rPr lang="en-US" sz="60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Study on faults and protection in AC grids connected with HVDC offshore wind farm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2322770" y="2051591"/>
            <a:ext cx="29753989" cy="2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00" tIns="48000" rIns="96000" bIns="4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200"/>
              <a:buFont typeface="Arial"/>
              <a:buNone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Authored By : Md. Khorsheduzzaman Sizan (190205088),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omine"/>
              </a:rPr>
              <a:t>Antor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 Roy (190205093),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200"/>
              <a:buFont typeface="Arial"/>
              <a:buNone/>
            </a:pPr>
            <a:r>
              <a:rPr lang="de-DE" sz="3600" dirty="0">
                <a:solidFill>
                  <a:srgbClr val="002060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S. M. Faisal Ahmed Pranto (190205161), Sharaf Joaher Khan (190205178)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rgbClr val="002060"/>
              </a:buClr>
              <a:buSzPts val="42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Department of Electrical and Electronic Engineering, Ahsanullah University of Science and Technology</a:t>
            </a:r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rgbClr val="002060"/>
              </a:buClr>
              <a:buSzPts val="4200"/>
              <a:buFont typeface="Arial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omine"/>
              </a:rPr>
              <a:t>TIN:POW 8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46988" y="5571359"/>
            <a:ext cx="15300341" cy="12650238"/>
          </a:xfrm>
          <a:prstGeom prst="roundRect">
            <a:avLst>
              <a:gd name="adj" fmla="val 1711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430395" y="6837869"/>
            <a:ext cx="1478398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36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As the demand of renewable energy is increasing rapidly, offshore windfarm plays a crucial role to meet this demand. Here in this work the faults and protection of AC grids connected to HVDC offshore windfarm is studied and </a:t>
            </a: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Observing the existing challenges and finding solutions we aim to  enhance the reliability and efficiency of offshore wind energy systems.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430395" y="5979369"/>
            <a:ext cx="13909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6883135" y="36513938"/>
            <a:ext cx="14914415" cy="6538972"/>
          </a:xfrm>
          <a:prstGeom prst="roundRect">
            <a:avLst>
              <a:gd name="adj" fmla="val 39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17414095" y="41940879"/>
            <a:ext cx="139094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The authors would like to express gratitude for the support from the Department of Electrical and Electronic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Engineering,AUST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Times New Roman" panose="02020603050405020304" pitchFamily="18" charset="0"/>
                <a:ea typeface="Domine"/>
                <a:cs typeface="Times New Roman" panose="02020603050405020304" pitchFamily="18" charset="0"/>
                <a:sym typeface="Domine"/>
              </a:rPr>
              <a:t>.</a:t>
            </a:r>
            <a:endParaRPr sz="2400" b="0" i="0" u="none" strike="noStrike" cap="none" dirty="0">
              <a:solidFill>
                <a:srgbClr val="595959"/>
              </a:solidFill>
              <a:latin typeface="Times New Roman" panose="02020603050405020304" pitchFamily="18" charset="0"/>
              <a:ea typeface="Domine"/>
              <a:cs typeface="Times New Roman" panose="02020603050405020304" pitchFamily="18" charset="0"/>
              <a:sym typeface="Domine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7393361" y="41342632"/>
            <a:ext cx="13909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Acknowledgements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6910664" y="28824220"/>
            <a:ext cx="14848508" cy="6538972"/>
          </a:xfrm>
          <a:prstGeom prst="roundRect">
            <a:avLst>
              <a:gd name="adj" fmla="val 15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7106535" y="28767408"/>
            <a:ext cx="14456765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ExtraBold"/>
              </a:rPr>
              <a:t>Conclusion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study on faults and protection in AC grids connected to offshore wind farms underscores the critical importance of robust protection schemes to ensure grid reliability and stability. By comprehensively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scenarios and optimizing protection strategies, we can mitigate risks, enhance system performance, and pave the way for the efficient integration of offshore wind energy into the grid.</a:t>
            </a:r>
          </a:p>
          <a:p>
            <a:pPr lvl="0"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Achieved SDG Goal: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091335" y="18663993"/>
            <a:ext cx="15300341" cy="8848215"/>
          </a:xfrm>
          <a:prstGeom prst="roundRect">
            <a:avLst>
              <a:gd name="adj" fmla="val 20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204100" y="19103887"/>
            <a:ext cx="13909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Methodology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262427" y="37262975"/>
            <a:ext cx="3344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ExtraBold"/>
              </a:rPr>
              <a:t>References</a:t>
            </a:r>
            <a:endParaRPr sz="36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7262427" y="38168929"/>
            <a:ext cx="14451734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Lu, S., &amp; Huang, T. (2019). Artificial intelligence in smart grid: A comprehensive review. Renewable and Sustainable Energy Reviews, 107, 569-582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Abokifa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F. El-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Saadany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"Smart Grid: Challenges and Solutions," IEEE Transactions on Smart Grid, vol. 5, no. 4, pp. 1905-1912, July 2014.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Shahidehpour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"Smart Grid: Integrating Renewable, Distributed &amp; Efficient Energy," Academic Press, 2019.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Nakabi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Abdelhalim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Pekka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Toivanen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"Deep reinforcement learning for energy management in a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microgrid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flexible demand." </a:t>
            </a:r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Energy, Grids and Networks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25 (2021): 100413.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Mofleh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Ahmed F., Ahmed N.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Shmroukh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Nouby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Ghazaly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"Fault detection and classification of spark ignition engine based on acoustic signals and artificial neural network." </a:t>
            </a:r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Mechanical and Production Engineering Research and Development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10.3 (2020): 5571-5578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https://www.eia.gov/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Arzamasov,Vadim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(2018). Electrical Grid Stability Simulated Data . UCI Machine Learning Repository.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https://doi.org/10.24432/C5PG66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Nakabi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Abdelhalim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Pekka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Toivanen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"Deep reinforcement learning for energy management in a microgrid with flexible demand." </a:t>
            </a:r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Energy, Grids and Networks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25 (2021): 100413.</a:t>
            </a: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" y="73656"/>
            <a:ext cx="3847759" cy="45366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0849670"/>
              </p:ext>
            </p:extLst>
          </p:nvPr>
        </p:nvGraphicFramePr>
        <p:xfrm>
          <a:off x="1606161" y="9492557"/>
          <a:ext cx="14417549" cy="564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5" name="Title 1"/>
          <p:cNvSpPr txBox="1">
            <a:spLocks/>
          </p:cNvSpPr>
          <p:nvPr/>
        </p:nvSpPr>
        <p:spPr>
          <a:xfrm>
            <a:off x="1225809" y="28004008"/>
            <a:ext cx="14988574" cy="85709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14095" y="19035059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393361" y="15545940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DE6F7-7D26-8EFD-E130-D63AFE4A55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541" y="9947793"/>
            <a:ext cx="14341234" cy="485674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322CD8-FADE-80E3-6B35-EC4B73320B77}"/>
              </a:ext>
            </a:extLst>
          </p:cNvPr>
          <p:cNvSpPr/>
          <p:nvPr/>
        </p:nvSpPr>
        <p:spPr>
          <a:xfrm>
            <a:off x="2528899" y="20461870"/>
            <a:ext cx="3096055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F5D661-E0CD-797E-30CC-B864C9E61064}"/>
              </a:ext>
            </a:extLst>
          </p:cNvPr>
          <p:cNvSpPr/>
          <p:nvPr/>
        </p:nvSpPr>
        <p:spPr>
          <a:xfrm>
            <a:off x="6199982" y="20477104"/>
            <a:ext cx="3165230" cy="13915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Collection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8D0D6B-2614-7B88-9455-DB9F81289ADF}"/>
              </a:ext>
            </a:extLst>
          </p:cNvPr>
          <p:cNvSpPr/>
          <p:nvPr/>
        </p:nvSpPr>
        <p:spPr>
          <a:xfrm>
            <a:off x="10210884" y="20461870"/>
            <a:ext cx="3767164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Analysis(Simulation using PowerFactory)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0F6A4E-06E6-878B-2D09-9F0BB35FD68A}"/>
              </a:ext>
            </a:extLst>
          </p:cNvPr>
          <p:cNvSpPr/>
          <p:nvPr/>
        </p:nvSpPr>
        <p:spPr>
          <a:xfrm>
            <a:off x="12288116" y="22727806"/>
            <a:ext cx="3165230" cy="138743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4E9D4E-4511-29EF-D01C-C599652D0997}"/>
              </a:ext>
            </a:extLst>
          </p:cNvPr>
          <p:cNvSpPr/>
          <p:nvPr/>
        </p:nvSpPr>
        <p:spPr>
          <a:xfrm>
            <a:off x="8768807" y="22727807"/>
            <a:ext cx="3165230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 Indexing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521A8D-6C6F-D511-308C-79A77BC341B3}"/>
              </a:ext>
            </a:extLst>
          </p:cNvPr>
          <p:cNvSpPr/>
          <p:nvPr/>
        </p:nvSpPr>
        <p:spPr>
          <a:xfrm>
            <a:off x="5129097" y="22731104"/>
            <a:ext cx="3165230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System 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CB9E7A-175B-8D12-7BB6-AFD411E6C09B}"/>
              </a:ext>
            </a:extLst>
          </p:cNvPr>
          <p:cNvSpPr/>
          <p:nvPr/>
        </p:nvSpPr>
        <p:spPr>
          <a:xfrm>
            <a:off x="1463789" y="22722972"/>
            <a:ext cx="3165230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 Protection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01EDE3-C077-EC7D-7D15-4E58B4DCFB6F}"/>
              </a:ext>
            </a:extLst>
          </p:cNvPr>
          <p:cNvSpPr/>
          <p:nvPr/>
        </p:nvSpPr>
        <p:spPr>
          <a:xfrm>
            <a:off x="3204904" y="25071920"/>
            <a:ext cx="3563499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of Modified Protection Strategies (If Possible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62DF7DE-0779-8625-A212-36C000B46EF2}"/>
              </a:ext>
            </a:extLst>
          </p:cNvPr>
          <p:cNvSpPr/>
          <p:nvPr/>
        </p:nvSpPr>
        <p:spPr>
          <a:xfrm>
            <a:off x="7511514" y="25067469"/>
            <a:ext cx="3165230" cy="14294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Verification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708F6C-38D7-4FC8-BF02-5334BB0EF941}"/>
              </a:ext>
            </a:extLst>
          </p:cNvPr>
          <p:cNvSpPr/>
          <p:nvPr/>
        </p:nvSpPr>
        <p:spPr>
          <a:xfrm>
            <a:off x="11533790" y="25090179"/>
            <a:ext cx="3165230" cy="14067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6DBA03-1259-659F-EF45-E4FDE31B38C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24954" y="21165255"/>
            <a:ext cx="575028" cy="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AE8C2B-D20B-EBA0-FBDC-6895C102E2B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9365212" y="21165255"/>
            <a:ext cx="845672" cy="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63CE03-553A-43F3-FFC7-383454BDBF46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11934037" y="23421522"/>
            <a:ext cx="354079" cy="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AAE523-8E8C-A577-0A2A-B8318BE4948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8294327" y="23431192"/>
            <a:ext cx="474480" cy="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55A5E8-9350-C61C-F461-C1C9CCBA82A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6768403" y="25775305"/>
            <a:ext cx="743111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908681-0F17-9535-43C2-23C3970086D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10676744" y="25782209"/>
            <a:ext cx="857046" cy="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DCAA42B-B0E3-9D2C-B223-F7A9C8B28477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4629019" y="23426357"/>
            <a:ext cx="500078" cy="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E209D75-E16E-FF28-496D-1E56DE009E9C}"/>
              </a:ext>
            </a:extLst>
          </p:cNvPr>
          <p:cNvCxnSpPr>
            <a:cxnSpLocks/>
            <a:stCxn id="17" idx="1"/>
            <a:endCxn id="22" idx="1"/>
          </p:cNvCxnSpPr>
          <p:nvPr/>
        </p:nvCxnSpPr>
        <p:spPr>
          <a:xfrm rot="10800000" flipH="1" flipV="1">
            <a:off x="1463788" y="23426357"/>
            <a:ext cx="1741115" cy="2348948"/>
          </a:xfrm>
          <a:prstGeom prst="bentConnector3">
            <a:avLst>
              <a:gd name="adj1" fmla="val -13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04B1A957-216E-995A-58C3-F7BCE5E096A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3978048" y="21165255"/>
            <a:ext cx="1475298" cy="2256267"/>
          </a:xfrm>
          <a:prstGeom prst="bentConnector3">
            <a:avLst>
              <a:gd name="adj1" fmla="val 115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E49C854-3184-37F1-F2D3-D15C8B868C1A}"/>
              </a:ext>
            </a:extLst>
          </p:cNvPr>
          <p:cNvSpPr txBox="1"/>
          <p:nvPr/>
        </p:nvSpPr>
        <p:spPr>
          <a:xfrm>
            <a:off x="1452742" y="157129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2BAFE6D-92AF-26FC-9CBF-9E0AE60BB8E7}"/>
              </a:ext>
            </a:extLst>
          </p:cNvPr>
          <p:cNvSpPr txBox="1"/>
          <p:nvPr/>
        </p:nvSpPr>
        <p:spPr>
          <a:xfrm>
            <a:off x="1914053" y="16329561"/>
            <a:ext cx="13654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Analysis Of Both HVDC and AC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Index of Fault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Fault Protection</a:t>
            </a:r>
          </a:p>
        </p:txBody>
      </p:sp>
      <p:sp>
        <p:nvSpPr>
          <p:cNvPr id="174" name="Google Shape;33;p1">
            <a:extLst>
              <a:ext uri="{FF2B5EF4-FFF2-40B4-BE49-F238E27FC236}">
                <a16:creationId xmlns:a16="http://schemas.microsoft.com/office/drawing/2014/main" id="{1F817BC9-3CFD-3E02-C3BF-B75581B1781B}"/>
              </a:ext>
            </a:extLst>
          </p:cNvPr>
          <p:cNvSpPr/>
          <p:nvPr/>
        </p:nvSpPr>
        <p:spPr>
          <a:xfrm>
            <a:off x="1146988" y="27937850"/>
            <a:ext cx="15300341" cy="15115059"/>
          </a:xfrm>
          <a:prstGeom prst="roundRect">
            <a:avLst>
              <a:gd name="adj" fmla="val 20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23;p1"/>
          <p:cNvSpPr txBox="1"/>
          <p:nvPr/>
        </p:nvSpPr>
        <p:spPr>
          <a:xfrm>
            <a:off x="1430394" y="28352253"/>
            <a:ext cx="13909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8530D330-5017-A6C4-8CB8-E3C61CB75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2742" y="29114042"/>
            <a:ext cx="6962630" cy="493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F6C65D3F-0935-80BB-5895-9F2F055C4B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1764" y="29145188"/>
            <a:ext cx="6991946" cy="493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2182F382-6E38-62AE-369A-101B4F399F38}"/>
              </a:ext>
            </a:extLst>
          </p:cNvPr>
          <p:cNvSpPr txBox="1"/>
          <p:nvPr/>
        </p:nvSpPr>
        <p:spPr>
          <a:xfrm>
            <a:off x="1711047" y="34582931"/>
            <a:ext cx="686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Fault Current Magnitude When Fault Is In Bus 7(Wind Connected)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16FA032-A587-E08A-4B5F-12B080D77134}"/>
              </a:ext>
            </a:extLst>
          </p:cNvPr>
          <p:cNvSpPr txBox="1"/>
          <p:nvPr/>
        </p:nvSpPr>
        <p:spPr>
          <a:xfrm>
            <a:off x="9233181" y="34585369"/>
            <a:ext cx="655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Fault Current Magnitude When Fault Is In Bus 7(Wind Disconnected)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ACCF76-FDB5-D13B-7C01-52A8BABF4A7B}"/>
              </a:ext>
            </a:extLst>
          </p:cNvPr>
          <p:cNvSpPr txBox="1"/>
          <p:nvPr/>
        </p:nvSpPr>
        <p:spPr>
          <a:xfrm>
            <a:off x="1733464" y="41044041"/>
            <a:ext cx="713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Voltage Response Of Each BUS In AC System When Fault Is In Bus 7(Wind Connected)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3249C4-016B-7DED-0962-AD6B41664A02}"/>
              </a:ext>
            </a:extLst>
          </p:cNvPr>
          <p:cNvSpPr txBox="1"/>
          <p:nvPr/>
        </p:nvSpPr>
        <p:spPr>
          <a:xfrm>
            <a:off x="9193624" y="40971362"/>
            <a:ext cx="70207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Voltage Response Of Each BUS In AC System When Fault Is In Bus 7(Wind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Disonnected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7D562BC9-B443-B362-3C9F-0E00323DA1F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505337" y="35674286"/>
            <a:ext cx="6962631" cy="4901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C5E1A23C-3575-414B-56A6-268E9E7C12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094129" y="35586268"/>
            <a:ext cx="7029549" cy="4989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0" name="Google Shape;24;p1">
            <a:extLst>
              <a:ext uri="{FF2B5EF4-FFF2-40B4-BE49-F238E27FC236}">
                <a16:creationId xmlns:a16="http://schemas.microsoft.com/office/drawing/2014/main" id="{954FA818-C99C-B63C-1D46-5BE92E448C8A}"/>
              </a:ext>
            </a:extLst>
          </p:cNvPr>
          <p:cNvSpPr/>
          <p:nvPr/>
        </p:nvSpPr>
        <p:spPr>
          <a:xfrm>
            <a:off x="16838123" y="5625375"/>
            <a:ext cx="15300341" cy="12660596"/>
          </a:xfrm>
          <a:prstGeom prst="roundRect">
            <a:avLst>
              <a:gd name="adj" fmla="val 1711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B794CE-995C-C2AA-9B8F-BADFDEBD8B03}"/>
              </a:ext>
            </a:extLst>
          </p:cNvPr>
          <p:cNvSpPr txBox="1"/>
          <p:nvPr/>
        </p:nvSpPr>
        <p:spPr>
          <a:xfrm>
            <a:off x="17636463" y="10945580"/>
            <a:ext cx="662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Severity Index Of Fault Current Magnitude (Wind Connected)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9806E0-6FD7-FF33-06D6-2B5F2BE324F5}"/>
              </a:ext>
            </a:extLst>
          </p:cNvPr>
          <p:cNvSpPr txBox="1"/>
          <p:nvPr/>
        </p:nvSpPr>
        <p:spPr>
          <a:xfrm>
            <a:off x="24913055" y="10887469"/>
            <a:ext cx="725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Severity Index Of Fault Current Magnitude (Wind Disconnected)</a:t>
            </a:r>
          </a:p>
        </p:txBody>
      </p:sp>
      <p:graphicFrame>
        <p:nvGraphicFramePr>
          <p:cNvPr id="199" name="Chart 198">
            <a:extLst>
              <a:ext uri="{FF2B5EF4-FFF2-40B4-BE49-F238E27FC236}">
                <a16:creationId xmlns:a16="http://schemas.microsoft.com/office/drawing/2014/main" id="{BEE293B5-D29C-4740-9F65-0C24D60B4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97080"/>
              </p:ext>
            </p:extLst>
          </p:nvPr>
        </p:nvGraphicFramePr>
        <p:xfrm>
          <a:off x="17414094" y="12560238"/>
          <a:ext cx="7108167" cy="391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00" name="Chart 199">
            <a:extLst>
              <a:ext uri="{FF2B5EF4-FFF2-40B4-BE49-F238E27FC236}">
                <a16:creationId xmlns:a16="http://schemas.microsoft.com/office/drawing/2014/main" id="{C8EFFFEA-8488-42FE-96BF-172EC2E29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20578"/>
              </p:ext>
            </p:extLst>
          </p:nvPr>
        </p:nvGraphicFramePr>
        <p:xfrm>
          <a:off x="24913055" y="12538920"/>
          <a:ext cx="6727986" cy="400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CA8B12B8-6FC7-41F1-2630-8885FDA7900C}"/>
              </a:ext>
            </a:extLst>
          </p:cNvPr>
          <p:cNvSpPr txBox="1"/>
          <p:nvPr/>
        </p:nvSpPr>
        <p:spPr>
          <a:xfrm>
            <a:off x="17636463" y="16635990"/>
            <a:ext cx="6610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The Response Of All The Buses According To Voltage Dip When Fault is in Bus 7(Wind Connected)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4060735-3C81-F122-6EB0-28F5D6366DD7}"/>
              </a:ext>
            </a:extLst>
          </p:cNvPr>
          <p:cNvSpPr txBox="1"/>
          <p:nvPr/>
        </p:nvSpPr>
        <p:spPr>
          <a:xfrm>
            <a:off x="25383055" y="16569273"/>
            <a:ext cx="62579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The Response Of All The Buses According To Voltage Dip When Fault is in Bus 7(Wind Disconnected)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4" name="Google Shape;24;p1">
            <a:extLst>
              <a:ext uri="{FF2B5EF4-FFF2-40B4-BE49-F238E27FC236}">
                <a16:creationId xmlns:a16="http://schemas.microsoft.com/office/drawing/2014/main" id="{64213D31-8045-192F-0D88-F96E5E918A6A}"/>
              </a:ext>
            </a:extLst>
          </p:cNvPr>
          <p:cNvSpPr/>
          <p:nvPr/>
        </p:nvSpPr>
        <p:spPr>
          <a:xfrm>
            <a:off x="16996219" y="18668608"/>
            <a:ext cx="15300341" cy="9184387"/>
          </a:xfrm>
          <a:prstGeom prst="roundRect">
            <a:avLst>
              <a:gd name="adj" fmla="val 1711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6;p1">
            <a:extLst>
              <a:ext uri="{FF2B5EF4-FFF2-40B4-BE49-F238E27FC236}">
                <a16:creationId xmlns:a16="http://schemas.microsoft.com/office/drawing/2014/main" id="{EA45E11E-46D5-338B-48BE-00D6901DB31A}"/>
              </a:ext>
            </a:extLst>
          </p:cNvPr>
          <p:cNvSpPr txBox="1"/>
          <p:nvPr/>
        </p:nvSpPr>
        <p:spPr>
          <a:xfrm>
            <a:off x="17262427" y="18800824"/>
            <a:ext cx="13909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ExtraBold"/>
              </a:rPr>
              <a:t>Protection Of AC System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0BC4088A-DAA3-55BD-7875-C55BA605F6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14094" y="19892224"/>
            <a:ext cx="7108167" cy="5597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5CD12BA9-A7DA-C5D1-A531-172B233D93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073791" y="19887588"/>
            <a:ext cx="6567249" cy="551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5CEEE88C-B6AD-7B85-DFD1-009A9F9982AA}"/>
              </a:ext>
            </a:extLst>
          </p:cNvPr>
          <p:cNvSpPr txBox="1"/>
          <p:nvPr/>
        </p:nvSpPr>
        <p:spPr>
          <a:xfrm>
            <a:off x="17393361" y="25862420"/>
            <a:ext cx="7320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Tripping Of Relays Associated  With Bus 7 &amp; Eventually Isolating Bus 7.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920048-0656-4DE8-B0FC-29995C57D679}"/>
              </a:ext>
            </a:extLst>
          </p:cNvPr>
          <p:cNvSpPr txBox="1"/>
          <p:nvPr/>
        </p:nvSpPr>
        <p:spPr>
          <a:xfrm>
            <a:off x="25073791" y="25841118"/>
            <a:ext cx="664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11: Relay Coordination Curves Of Overcurrent Relays in AC System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6074-E8CA-4955-A20C-697FA1BEF4EE}"/>
              </a:ext>
            </a:extLst>
          </p:cNvPr>
          <p:cNvSpPr txBox="1"/>
          <p:nvPr/>
        </p:nvSpPr>
        <p:spPr>
          <a:xfrm flipH="1">
            <a:off x="1657136" y="15036091"/>
            <a:ext cx="147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 1: Offshore Windfarm Integration With HVDC System And Eventually AC System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id="{B6AAC567-F97C-4D2E-965A-A99EB4012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453844"/>
              </p:ext>
            </p:extLst>
          </p:nvPr>
        </p:nvGraphicFramePr>
        <p:xfrm>
          <a:off x="24913055" y="6521965"/>
          <a:ext cx="6727985" cy="427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97" name="Picture 2" descr="https://cdn.discordapp.com/attachments/1106519421872263240/1231309738235527249/image.png?ex=66367d8e&amp;is=6624088e&amp;hm=dfce844ba954f278b0e608f3b1a12da6579c6c602add8e3e8bb2c0e92fa15c02&amp;=">
            <a:extLst>
              <a:ext uri="{FF2B5EF4-FFF2-40B4-BE49-F238E27FC236}">
                <a16:creationId xmlns:a16="http://schemas.microsoft.com/office/drawing/2014/main" id="{7573A41A-2F0A-45A2-8591-62BFC363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360" y="6521965"/>
            <a:ext cx="7128901" cy="427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BB7F990-F01B-4041-9083-61C4FDF189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05174" y="32571797"/>
            <a:ext cx="2171873" cy="21718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Montserrat ExtraBold</vt:lpstr>
      <vt:lpstr>Arial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Graphicsland/MakeSigns.com</dc:creator>
  <cp:lastModifiedBy>KJ Sizan</cp:lastModifiedBy>
  <cp:revision>35</cp:revision>
  <dcterms:modified xsi:type="dcterms:W3CDTF">2024-04-21T07:33:21Z</dcterms:modified>
</cp:coreProperties>
</file>