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bril Fatface" panose="020B0604020202020204" charset="0"/>
      <p:regular r:id="rId6"/>
    </p:embeddedFont>
    <p:embeddedFont>
      <p:font typeface="Archivo Black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Lucida Console" panose="020B0609040504020204" pitchFamily="49" charset="0"/>
      <p:regular r:id="rId14"/>
    </p:embeddedFont>
    <p:embeddedFont>
      <p:font typeface="Roboto" panose="020B0604020202020204" charset="0"/>
      <p:regular r:id="rId15"/>
    </p:embeddedFont>
    <p:embeddedFont>
      <p:font typeface="Times New Roman" panose="020206030504050203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1.svg"/><Relationship Id="rId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19.png"/><Relationship Id="rId12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17.svg"/><Relationship Id="rId4" Type="http://schemas.openxmlformats.org/officeDocument/2006/relationships/image" Target="../media/image18.jpeg"/><Relationship Id="rId9" Type="http://schemas.openxmlformats.org/officeDocument/2006/relationships/image" Target="../media/image16.png"/><Relationship Id="rId1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t="-14327" b="-41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00292" y="3142570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7207" y="2822458"/>
            <a:ext cx="1873093" cy="1386089"/>
          </a:xfrm>
          <a:custGeom>
            <a:avLst/>
            <a:gdLst/>
            <a:ahLst/>
            <a:cxnLst/>
            <a:rect l="l" t="t" r="r" b="b"/>
            <a:pathLst>
              <a:path w="1873093" h="1386089">
                <a:moveTo>
                  <a:pt x="0" y="0"/>
                </a:moveTo>
                <a:lnTo>
                  <a:pt x="1873093" y="0"/>
                </a:lnTo>
                <a:lnTo>
                  <a:pt x="1873093" y="1386089"/>
                </a:lnTo>
                <a:lnTo>
                  <a:pt x="0" y="13860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00300" y="4910063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7999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720679"/>
            <a:ext cx="11749657" cy="30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2403">
                <a:solidFill>
                  <a:srgbClr val="0B2F3D"/>
                </a:solidFill>
                <a:latin typeface="Lucida Console"/>
              </a:rPr>
              <a:t>AHSANULLAH UNIVERSITY OF SCIENCE AND TECHNOLOGY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72004" y="1559932"/>
            <a:ext cx="13743992" cy="178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5000">
                <a:solidFill>
                  <a:srgbClr val="0B2F3D"/>
                </a:solidFill>
                <a:latin typeface="Archivo Black"/>
              </a:rPr>
              <a:t>STUDY ON FAULTS AND PROTECTION IN AC GRIDS CONNECTED WITH HVDC OFFSHORE WIND FARM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56819" y="4660572"/>
            <a:ext cx="8087181" cy="3763550"/>
            <a:chOff x="-680917" y="-332655"/>
            <a:chExt cx="10782907" cy="5018067"/>
          </a:xfrm>
        </p:grpSpPr>
        <p:sp>
          <p:nvSpPr>
            <p:cNvPr id="11" name="TextBox 11"/>
            <p:cNvSpPr txBox="1"/>
            <p:nvPr/>
          </p:nvSpPr>
          <p:spPr>
            <a:xfrm>
              <a:off x="-680917" y="-332655"/>
              <a:ext cx="5762438" cy="8622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384"/>
                </a:lnSpc>
              </a:pPr>
              <a:r>
                <a:rPr lang="en-US" sz="3845" dirty="0">
                  <a:solidFill>
                    <a:srgbClr val="000000"/>
                  </a:solidFill>
                  <a:latin typeface="Canva Sans Bold"/>
                </a:rPr>
                <a:t>Supervised by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988" y="723704"/>
              <a:ext cx="3234759" cy="563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20"/>
                </a:lnSpc>
              </a:pPr>
              <a:r>
                <a:rPr lang="en-US" sz="2514" dirty="0">
                  <a:solidFill>
                    <a:srgbClr val="000000"/>
                  </a:solidFill>
                  <a:latin typeface="Canva Sans"/>
                </a:rPr>
                <a:t>Mr. Ata-E-Rabbi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86244"/>
              <a:ext cx="4400286" cy="838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84"/>
                </a:lnSpc>
              </a:pPr>
              <a:r>
                <a:rPr lang="en-US" sz="3845">
                  <a:solidFill>
                    <a:srgbClr val="000000"/>
                  </a:solidFill>
                  <a:latin typeface="Canva Sans Bold"/>
                </a:rPr>
                <a:t>Presented by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1053" y="2376623"/>
              <a:ext cx="10040937" cy="23087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20"/>
                </a:lnSpc>
              </a:pPr>
              <a:r>
                <a:rPr lang="en-US" sz="2514">
                  <a:solidFill>
                    <a:srgbClr val="000000"/>
                  </a:solidFill>
                  <a:latin typeface="Canva Sans"/>
                </a:rPr>
                <a:t>190205088: MD. KHORSHEDUZZAMAN SIZAN</a:t>
              </a:r>
            </a:p>
            <a:p>
              <a:pPr>
                <a:lnSpc>
                  <a:spcPts val="3520"/>
                </a:lnSpc>
              </a:pPr>
              <a:r>
                <a:rPr lang="en-US" sz="2514">
                  <a:solidFill>
                    <a:srgbClr val="000000"/>
                  </a:solidFill>
                  <a:latin typeface="Canva Sans"/>
                </a:rPr>
                <a:t>190205093: ANTOR ROY </a:t>
              </a:r>
            </a:p>
            <a:p>
              <a:pPr>
                <a:lnSpc>
                  <a:spcPts val="3520"/>
                </a:lnSpc>
              </a:pPr>
              <a:r>
                <a:rPr lang="en-US" sz="2514">
                  <a:solidFill>
                    <a:srgbClr val="000000"/>
                  </a:solidFill>
                  <a:latin typeface="Canva Sans"/>
                </a:rPr>
                <a:t>190205161: S. M. FAISAL AHMED PRANTO</a:t>
              </a:r>
            </a:p>
            <a:p>
              <a:pPr>
                <a:lnSpc>
                  <a:spcPts val="3520"/>
                </a:lnSpc>
              </a:pPr>
              <a:r>
                <a:rPr lang="en-US" sz="2514">
                  <a:solidFill>
                    <a:srgbClr val="000000"/>
                  </a:solidFill>
                  <a:latin typeface="Canva Sans"/>
                </a:rPr>
                <a:t>190205178: SHARAF JOAHER KHAN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051626" y="6005355"/>
            <a:ext cx="3207674" cy="7200900"/>
          </a:xfrm>
          <a:custGeom>
            <a:avLst/>
            <a:gdLst/>
            <a:ahLst/>
            <a:cxnLst/>
            <a:rect l="l" t="t" r="r" b="b"/>
            <a:pathLst>
              <a:path w="3207674" h="7200900">
                <a:moveTo>
                  <a:pt x="0" y="0"/>
                </a:moveTo>
                <a:lnTo>
                  <a:pt x="3207674" y="0"/>
                </a:lnTo>
                <a:lnTo>
                  <a:pt x="320767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11965" y="1657315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11973" y="3424808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>
                <a:solidFill>
                  <a:srgbClr val="0B2F3D"/>
                </a:solidFill>
                <a:latin typeface="Roboto"/>
              </a:rPr>
              <a:t>Page 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20679"/>
            <a:ext cx="11749657" cy="30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2403">
                <a:solidFill>
                  <a:srgbClr val="0B2F3D"/>
                </a:solidFill>
                <a:latin typeface="Lucida Console"/>
              </a:rPr>
              <a:t>AHSANULLAH UNIVERSITY OF SCIENCE AND TECHNOLOGY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743040"/>
            <a:ext cx="7742436" cy="5350175"/>
            <a:chOff x="0" y="114300"/>
            <a:chExt cx="10323248" cy="7133566"/>
          </a:xfrm>
        </p:grpSpPr>
        <p:sp>
          <p:nvSpPr>
            <p:cNvPr id="10" name="TextBox 10"/>
            <p:cNvSpPr txBox="1"/>
            <p:nvPr/>
          </p:nvSpPr>
          <p:spPr>
            <a:xfrm>
              <a:off x="256283" y="114300"/>
              <a:ext cx="4481855" cy="746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1"/>
                </a:lnSpc>
              </a:pPr>
              <a:r>
                <a:rPr lang="en-US" sz="4234">
                  <a:solidFill>
                    <a:srgbClr val="0B2F3D"/>
                  </a:solidFill>
                  <a:latin typeface="Abril Fatface"/>
                </a:rPr>
                <a:t>Objectives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996287" y="3491459"/>
              <a:ext cx="9768" cy="916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25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94095"/>
              <a:ext cx="10323248" cy="5653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7361" lvl="1" indent="-288681">
                <a:lnSpc>
                  <a:spcPts val="3743"/>
                </a:lnSpc>
                <a:buFont typeface="Arial"/>
                <a:buChar char="•"/>
              </a:pPr>
              <a:r>
                <a:rPr lang="en-US" sz="2674" dirty="0">
                  <a:solidFill>
                    <a:srgbClr val="0B2F3D"/>
                  </a:solidFill>
                  <a:latin typeface="Canva Sans"/>
                </a:rPr>
                <a:t>To observe the response of faults in various locations of HVDC system connected with </a:t>
              </a:r>
            </a:p>
            <a:p>
              <a:pPr marL="288680" lvl="1">
                <a:lnSpc>
                  <a:spcPts val="3743"/>
                </a:lnSpc>
              </a:pPr>
              <a:r>
                <a:rPr lang="en-US" sz="2674" dirty="0">
                  <a:solidFill>
                    <a:srgbClr val="0B2F3D"/>
                  </a:solidFill>
                  <a:latin typeface="Canva Sans"/>
                </a:rPr>
                <a:t>    AC grid.</a:t>
              </a:r>
            </a:p>
            <a:p>
              <a:pPr marL="577361" lvl="1" indent="-288681">
                <a:lnSpc>
                  <a:spcPts val="3743"/>
                </a:lnSpc>
                <a:buFont typeface="Arial"/>
                <a:buChar char="•"/>
              </a:pPr>
              <a:r>
                <a:rPr lang="en-US" sz="2674" dirty="0">
                  <a:solidFill>
                    <a:srgbClr val="0B2F3D"/>
                  </a:solidFill>
                  <a:latin typeface="Canva Sans"/>
                </a:rPr>
                <a:t>Make an index of fault severity</a:t>
              </a:r>
            </a:p>
            <a:p>
              <a:pPr marL="577361" lvl="1" indent="-288681">
                <a:lnSpc>
                  <a:spcPts val="3743"/>
                </a:lnSpc>
                <a:buFont typeface="Arial"/>
                <a:buChar char="•"/>
              </a:pPr>
              <a:r>
                <a:rPr lang="en-US" sz="2674" dirty="0">
                  <a:solidFill>
                    <a:srgbClr val="0B2F3D"/>
                  </a:solidFill>
                  <a:latin typeface="Canva Sans"/>
                </a:rPr>
                <a:t>To identify which protection mechanism is best suited for each fault.</a:t>
              </a:r>
            </a:p>
            <a:p>
              <a:pPr marL="577361" lvl="1" indent="-288681">
                <a:lnSpc>
                  <a:spcPts val="3743"/>
                </a:lnSpc>
                <a:buFont typeface="Arial"/>
                <a:buChar char="•"/>
              </a:pPr>
              <a:r>
                <a:rPr lang="en-US" sz="2674" dirty="0">
                  <a:solidFill>
                    <a:srgbClr val="0B2F3D"/>
                  </a:solidFill>
                  <a:latin typeface="Canva Sans"/>
                </a:rPr>
                <a:t>Loss minimization and quick fault recovery by changing the parameters of the existing protection mechanism. 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9108699" y="1488351"/>
            <a:ext cx="19027" cy="807184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0955540" y="5059432"/>
            <a:ext cx="7326" cy="708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5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0256212" y="1133275"/>
            <a:ext cx="5131980" cy="49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11"/>
              </a:lnSpc>
            </a:pPr>
            <a:r>
              <a:rPr lang="en-US" sz="3600" dirty="0">
                <a:solidFill>
                  <a:srgbClr val="0B2F3D"/>
                </a:solidFill>
                <a:latin typeface="Abril Fatface"/>
              </a:rPr>
              <a:t>Literature Review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498ADDEA-08D8-4867-B42C-D241744387DC}"/>
              </a:ext>
            </a:extLst>
          </p:cNvPr>
          <p:cNvSpPr txBox="1"/>
          <p:nvPr/>
        </p:nvSpPr>
        <p:spPr>
          <a:xfrm>
            <a:off x="9365108" y="1049471"/>
            <a:ext cx="7742436" cy="8510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8680" lvl="1">
              <a:lnSpc>
                <a:spcPts val="3743"/>
              </a:lnSpc>
            </a:pPr>
            <a:endParaRPr lang="en-US" sz="2674" dirty="0">
              <a:solidFill>
                <a:srgbClr val="0B2F3D"/>
              </a:solidFill>
              <a:latin typeface="Canva Sans"/>
            </a:endParaRPr>
          </a:p>
          <a:p>
            <a:pPr marL="577361" lvl="1" indent="-288681">
              <a:lnSpc>
                <a:spcPts val="3743"/>
              </a:lnSpc>
              <a:buFont typeface="Arial"/>
              <a:buChar char="•"/>
            </a:pPr>
            <a:endParaRPr lang="en-US" sz="2674" dirty="0">
              <a:solidFill>
                <a:srgbClr val="0B2F3D"/>
              </a:solidFill>
              <a:latin typeface="Canva Sans"/>
            </a:endParaRPr>
          </a:p>
          <a:p>
            <a:pPr marL="577361" lvl="1" indent="-288681">
              <a:lnSpc>
                <a:spcPts val="3743"/>
              </a:lnSpc>
              <a:buFont typeface="Arial"/>
              <a:buChar char="•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VSC technology has more advantages than LCC technology in HVDC  system.</a:t>
            </a:r>
          </a:p>
          <a:p>
            <a:pPr marL="577361" lvl="1" indent="-288681">
              <a:lnSpc>
                <a:spcPts val="3743"/>
              </a:lnSpc>
              <a:buFont typeface="Arial"/>
              <a:buChar char="•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FRT is crucial for maintaining grid stability and reliability</a:t>
            </a:r>
          </a:p>
          <a:p>
            <a:pPr marL="577361" lvl="1" indent="-288681">
              <a:lnSpc>
                <a:spcPts val="3743"/>
              </a:lnSpc>
              <a:buFont typeface="Arial"/>
              <a:buChar char="•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Protection devices/circuits used in HVDC system Connected to AC grids-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Overcurrent relays,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Differential relays,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Frequency relays,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Fault locators,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Distance relays, 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Travelling wave relays,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IEDs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 err="1">
                <a:solidFill>
                  <a:srgbClr val="0B2F3D"/>
                </a:solidFill>
                <a:latin typeface="Canva Sans"/>
              </a:rPr>
              <a:t>Synchrophasor</a:t>
            </a:r>
            <a:r>
              <a:rPr lang="en-US" sz="2674" dirty="0">
                <a:solidFill>
                  <a:srgbClr val="0B2F3D"/>
                </a:solidFill>
                <a:latin typeface="Canva Sans"/>
              </a:rPr>
              <a:t> devices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DC chopper circuits</a:t>
            </a:r>
          </a:p>
          <a:p>
            <a:pPr marL="803030" lvl="1" indent="-514350">
              <a:lnSpc>
                <a:spcPts val="3743"/>
              </a:lnSpc>
              <a:buFont typeface="Wingdings" panose="05000000000000000000" pitchFamily="2" charset="2"/>
              <a:buChar char="q"/>
            </a:pPr>
            <a:r>
              <a:rPr lang="en-US" sz="2674" dirty="0">
                <a:solidFill>
                  <a:srgbClr val="0B2F3D"/>
                </a:solidFill>
                <a:latin typeface="Canva Sans"/>
              </a:rPr>
              <a:t>Crowbar circuits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258300"/>
            <a:ext cx="2343200" cy="166258"/>
          </a:xfrm>
          <a:custGeom>
            <a:avLst/>
            <a:gdLst/>
            <a:ahLst/>
            <a:cxnLst/>
            <a:rect l="l" t="t" r="r" b="b"/>
            <a:pathLst>
              <a:path w="2343200" h="166258">
                <a:moveTo>
                  <a:pt x="0" y="0"/>
                </a:moveTo>
                <a:lnTo>
                  <a:pt x="2343200" y="0"/>
                </a:lnTo>
                <a:lnTo>
                  <a:pt x="2343200" y="166258"/>
                </a:lnTo>
                <a:lnTo>
                  <a:pt x="0" y="16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36946" y="243423"/>
            <a:ext cx="13014108" cy="3824870"/>
          </a:xfrm>
          <a:custGeom>
            <a:avLst/>
            <a:gdLst/>
            <a:ahLst/>
            <a:cxnLst/>
            <a:rect l="l" t="t" r="r" b="b"/>
            <a:pathLst>
              <a:path w="13014108" h="3824870">
                <a:moveTo>
                  <a:pt x="0" y="0"/>
                </a:moveTo>
                <a:lnTo>
                  <a:pt x="13014108" y="0"/>
                </a:lnTo>
                <a:lnTo>
                  <a:pt x="13014108" y="3824870"/>
                </a:lnTo>
                <a:lnTo>
                  <a:pt x="0" y="3824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0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93469" y="4648301"/>
            <a:ext cx="5829482" cy="5638699"/>
          </a:xfrm>
          <a:custGeom>
            <a:avLst/>
            <a:gdLst/>
            <a:ahLst/>
            <a:cxnLst/>
            <a:rect l="l" t="t" r="r" b="b"/>
            <a:pathLst>
              <a:path w="5829482" h="5638699">
                <a:moveTo>
                  <a:pt x="0" y="0"/>
                </a:moveTo>
                <a:lnTo>
                  <a:pt x="5829482" y="0"/>
                </a:lnTo>
                <a:lnTo>
                  <a:pt x="5829482" y="5638699"/>
                </a:lnTo>
                <a:lnTo>
                  <a:pt x="0" y="56386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70624" y="8176556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8692" y="2743713"/>
            <a:ext cx="3630502" cy="3630502"/>
          </a:xfrm>
          <a:custGeom>
            <a:avLst/>
            <a:gdLst/>
            <a:ahLst/>
            <a:cxnLst/>
            <a:rect l="l" t="t" r="r" b="b"/>
            <a:pathLst>
              <a:path w="3630502" h="3630502">
                <a:moveTo>
                  <a:pt x="0" y="0"/>
                </a:moveTo>
                <a:lnTo>
                  <a:pt x="3630502" y="0"/>
                </a:lnTo>
                <a:lnTo>
                  <a:pt x="3630502" y="3630502"/>
                </a:lnTo>
                <a:lnTo>
                  <a:pt x="0" y="36305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5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4511206"/>
            <a:ext cx="2287222" cy="2287222"/>
          </a:xfrm>
          <a:custGeom>
            <a:avLst/>
            <a:gdLst/>
            <a:ahLst/>
            <a:cxnLst/>
            <a:rect l="l" t="t" r="r" b="b"/>
            <a:pathLst>
              <a:path w="2287222" h="2287222">
                <a:moveTo>
                  <a:pt x="0" y="0"/>
                </a:moveTo>
                <a:lnTo>
                  <a:pt x="2287222" y="0"/>
                </a:lnTo>
                <a:lnTo>
                  <a:pt x="2287222" y="2287222"/>
                </a:lnTo>
                <a:lnTo>
                  <a:pt x="0" y="22872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7999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>
                <a:solidFill>
                  <a:srgbClr val="0B2F3D"/>
                </a:solidFill>
                <a:latin typeface="Roboto"/>
              </a:rPr>
              <a:t>Page 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334993"/>
            <a:ext cx="6795493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3999">
                <a:solidFill>
                  <a:srgbClr val="0B2F3D"/>
                </a:solidFill>
                <a:latin typeface="Abril Fatface"/>
              </a:rPr>
              <a:t>Problem Formulation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867374"/>
            <a:ext cx="12107199" cy="7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9"/>
              </a:lnSpc>
            </a:pPr>
            <a:r>
              <a:rPr lang="en-US" sz="1999">
                <a:solidFill>
                  <a:srgbClr val="000000"/>
                </a:solidFill>
                <a:latin typeface="Roboto"/>
              </a:rPr>
              <a:t>Faults associated with the integration of HVDC offshore wind farms into AC grids:</a:t>
            </a:r>
          </a:p>
          <a:p>
            <a:pPr>
              <a:lnSpc>
                <a:spcPts val="3199"/>
              </a:lnSpc>
            </a:pPr>
            <a:endParaRPr lang="en-US" sz="1999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746253" y="3719044"/>
            <a:ext cx="679549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</a:rPr>
              <a:t>Integration of HVDC offshore wind farm into AC grid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28057" y="5654817"/>
            <a:ext cx="4887686" cy="1161649"/>
            <a:chOff x="0" y="0"/>
            <a:chExt cx="6516914" cy="1548865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170533"/>
              <a:ext cx="6516914" cy="1207800"/>
              <a:chOff x="0" y="0"/>
              <a:chExt cx="2427891" cy="449969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427891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2427891" h="449969">
                    <a:moveTo>
                      <a:pt x="2224691" y="0"/>
                    </a:moveTo>
                    <a:cubicBezTo>
                      <a:pt x="2336915" y="0"/>
                      <a:pt x="2427891" y="100729"/>
                      <a:pt x="2427891" y="224984"/>
                    </a:cubicBezTo>
                    <a:cubicBezTo>
                      <a:pt x="2427891" y="349240"/>
                      <a:pt x="2336915" y="449969"/>
                      <a:pt x="2224691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19050"/>
                <a:ext cx="2427891" cy="430919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273517" y="0"/>
              <a:ext cx="1548865" cy="1548865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434487" y="546467"/>
              <a:ext cx="1226926" cy="551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3181">
                  <a:solidFill>
                    <a:srgbClr val="0B2F3D"/>
                  </a:solidFill>
                  <a:latin typeface="Abril Fatface"/>
                </a:rPr>
                <a:t>01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00157" y="5636779"/>
            <a:ext cx="4887686" cy="1161649"/>
            <a:chOff x="0" y="0"/>
            <a:chExt cx="6516914" cy="154886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70533"/>
              <a:ext cx="6516914" cy="1207800"/>
              <a:chOff x="0" y="0"/>
              <a:chExt cx="2427891" cy="44996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427891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2427891" h="449969">
                    <a:moveTo>
                      <a:pt x="2224691" y="0"/>
                    </a:moveTo>
                    <a:cubicBezTo>
                      <a:pt x="2336915" y="0"/>
                      <a:pt x="2427891" y="100729"/>
                      <a:pt x="2427891" y="224984"/>
                    </a:cubicBezTo>
                    <a:cubicBezTo>
                      <a:pt x="2427891" y="349240"/>
                      <a:pt x="2336915" y="449969"/>
                      <a:pt x="2224691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19050"/>
                <a:ext cx="2427891" cy="430919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273517" y="0"/>
              <a:ext cx="1548865" cy="1548865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434487" y="546467"/>
              <a:ext cx="1226926" cy="551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3181">
                  <a:solidFill>
                    <a:srgbClr val="0B2F3D"/>
                  </a:solidFill>
                  <a:latin typeface="Abril Fatface"/>
                </a:rPr>
                <a:t>02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473668" y="5636779"/>
            <a:ext cx="4887686" cy="1161649"/>
            <a:chOff x="0" y="0"/>
            <a:chExt cx="6516914" cy="1548865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170533"/>
              <a:ext cx="6516914" cy="1207800"/>
              <a:chOff x="0" y="0"/>
              <a:chExt cx="2427891" cy="449969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427891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2427891" h="449969">
                    <a:moveTo>
                      <a:pt x="2224691" y="0"/>
                    </a:moveTo>
                    <a:cubicBezTo>
                      <a:pt x="2336915" y="0"/>
                      <a:pt x="2427891" y="100729"/>
                      <a:pt x="2427891" y="224984"/>
                    </a:cubicBezTo>
                    <a:cubicBezTo>
                      <a:pt x="2427891" y="349240"/>
                      <a:pt x="2336915" y="449969"/>
                      <a:pt x="2224691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19050"/>
                <a:ext cx="2427891" cy="430919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273517" y="0"/>
              <a:ext cx="1548865" cy="1548865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434487" y="546467"/>
              <a:ext cx="1226926" cy="551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3181">
                  <a:solidFill>
                    <a:srgbClr val="0B2F3D"/>
                  </a:solidFill>
                  <a:latin typeface="Abril Fatface"/>
                </a:rPr>
                <a:t>03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28057" y="7206991"/>
            <a:ext cx="4887686" cy="1161649"/>
            <a:chOff x="0" y="0"/>
            <a:chExt cx="6516914" cy="1548865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170533"/>
              <a:ext cx="6516914" cy="1207800"/>
              <a:chOff x="0" y="0"/>
              <a:chExt cx="2427891" cy="449969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2427891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2427891" h="449969">
                    <a:moveTo>
                      <a:pt x="2224691" y="0"/>
                    </a:moveTo>
                    <a:cubicBezTo>
                      <a:pt x="2336915" y="0"/>
                      <a:pt x="2427891" y="100729"/>
                      <a:pt x="2427891" y="224984"/>
                    </a:cubicBezTo>
                    <a:cubicBezTo>
                      <a:pt x="2427891" y="349240"/>
                      <a:pt x="2336915" y="449969"/>
                      <a:pt x="2224691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19050"/>
                <a:ext cx="2427891" cy="430919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273517" y="0"/>
              <a:ext cx="1548865" cy="1548865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44" name="TextBox 44"/>
            <p:cNvSpPr txBox="1"/>
            <p:nvPr/>
          </p:nvSpPr>
          <p:spPr>
            <a:xfrm>
              <a:off x="434487" y="546467"/>
              <a:ext cx="1226926" cy="551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3181">
                  <a:solidFill>
                    <a:srgbClr val="0B2F3D"/>
                  </a:solidFill>
                  <a:latin typeface="Abril Fatface"/>
                </a:rPr>
                <a:t>04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700157" y="7246103"/>
            <a:ext cx="4887686" cy="1186854"/>
            <a:chOff x="0" y="0"/>
            <a:chExt cx="6516914" cy="1582472"/>
          </a:xfrm>
        </p:grpSpPr>
        <p:grpSp>
          <p:nvGrpSpPr>
            <p:cNvPr id="46" name="Group 46"/>
            <p:cNvGrpSpPr/>
            <p:nvPr/>
          </p:nvGrpSpPr>
          <p:grpSpPr>
            <a:xfrm>
              <a:off x="0" y="170533"/>
              <a:ext cx="6516914" cy="1207800"/>
              <a:chOff x="0" y="0"/>
              <a:chExt cx="2427891" cy="449969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2427891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2427891" h="449969">
                    <a:moveTo>
                      <a:pt x="2224691" y="0"/>
                    </a:moveTo>
                    <a:cubicBezTo>
                      <a:pt x="2336915" y="0"/>
                      <a:pt x="2427891" y="100729"/>
                      <a:pt x="2427891" y="224984"/>
                    </a:cubicBezTo>
                    <a:cubicBezTo>
                      <a:pt x="2427891" y="349240"/>
                      <a:pt x="2336915" y="449969"/>
                      <a:pt x="2224691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19050"/>
                <a:ext cx="2427891" cy="430919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273517" y="0"/>
              <a:ext cx="1548865" cy="1548865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52" name="TextBox 52"/>
            <p:cNvSpPr txBox="1"/>
            <p:nvPr/>
          </p:nvSpPr>
          <p:spPr>
            <a:xfrm>
              <a:off x="434487" y="546467"/>
              <a:ext cx="1226926" cy="1036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3181">
                  <a:solidFill>
                    <a:srgbClr val="0B2F3D"/>
                  </a:solidFill>
                  <a:latin typeface="Abril Fatface"/>
                </a:rPr>
                <a:t>05</a:t>
              </a:r>
            </a:p>
            <a:p>
              <a:pPr algn="ctr">
                <a:lnSpc>
                  <a:spcPts val="2863"/>
                </a:lnSpc>
              </a:pPr>
              <a:endParaRPr lang="en-US" sz="3181">
                <a:solidFill>
                  <a:srgbClr val="0B2F3D"/>
                </a:solidFill>
                <a:latin typeface="Abril Fatface"/>
              </a:endParaRP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2473668" y="7345594"/>
            <a:ext cx="4887686" cy="1161649"/>
            <a:chOff x="0" y="0"/>
            <a:chExt cx="6516914" cy="1548865"/>
          </a:xfrm>
        </p:grpSpPr>
        <p:grpSp>
          <p:nvGrpSpPr>
            <p:cNvPr id="54" name="Group 54"/>
            <p:cNvGrpSpPr/>
            <p:nvPr/>
          </p:nvGrpSpPr>
          <p:grpSpPr>
            <a:xfrm>
              <a:off x="0" y="170533"/>
              <a:ext cx="6516914" cy="1207800"/>
              <a:chOff x="0" y="0"/>
              <a:chExt cx="2427891" cy="449969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2427891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2427891" h="449969">
                    <a:moveTo>
                      <a:pt x="2224691" y="0"/>
                    </a:moveTo>
                    <a:cubicBezTo>
                      <a:pt x="2336915" y="0"/>
                      <a:pt x="2427891" y="100729"/>
                      <a:pt x="2427891" y="224984"/>
                    </a:cubicBezTo>
                    <a:cubicBezTo>
                      <a:pt x="2427891" y="349240"/>
                      <a:pt x="2336915" y="449969"/>
                      <a:pt x="2224691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0" y="19050"/>
                <a:ext cx="2427891" cy="430919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273517" y="0"/>
              <a:ext cx="1548865" cy="1548865"/>
              <a:chOff x="0" y="0"/>
              <a:chExt cx="812800" cy="8128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59" name="TextBox 59"/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26935" tIns="26935" rIns="26935" bIns="26935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60" name="TextBox 60"/>
            <p:cNvSpPr txBox="1"/>
            <p:nvPr/>
          </p:nvSpPr>
          <p:spPr>
            <a:xfrm>
              <a:off x="434487" y="546467"/>
              <a:ext cx="1226926" cy="551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3"/>
                </a:lnSpc>
              </a:pPr>
              <a:r>
                <a:rPr lang="en-US" sz="3181">
                  <a:solidFill>
                    <a:srgbClr val="0B2F3D"/>
                  </a:solidFill>
                  <a:latin typeface="Abril Fatface"/>
                </a:rPr>
                <a:t>06</a:t>
              </a:r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2356914" y="5970422"/>
            <a:ext cx="3002280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Converter Station Faults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637477" y="5931082"/>
            <a:ext cx="1750814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AC Side Faults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4468954" y="5894804"/>
            <a:ext cx="177319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DC Side Faults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290207" y="7586693"/>
            <a:ext cx="298368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Transformer Faults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8153775" y="7461802"/>
            <a:ext cx="2907114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Communication System Faults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751590" y="7600278"/>
            <a:ext cx="340917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400" dirty="0">
                <a:solidFill>
                  <a:srgbClr val="FFFFFF"/>
                </a:solidFill>
                <a:latin typeface="Canva Sans"/>
              </a:rPr>
              <a:t>Wind Turbine Generator Faults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028700" y="720679"/>
            <a:ext cx="11749657" cy="30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2403">
                <a:solidFill>
                  <a:srgbClr val="0B2F3D"/>
                </a:solidFill>
                <a:latin typeface="Lucida Console"/>
              </a:rPr>
              <a:t>AHSANULLAH UNIVERSITY OF SCIENCE AND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358722" y="663529"/>
            <a:ext cx="1900578" cy="824779"/>
          </a:xfrm>
          <a:custGeom>
            <a:avLst/>
            <a:gdLst/>
            <a:ahLst/>
            <a:cxnLst/>
            <a:rect l="l" t="t" r="r" b="b"/>
            <a:pathLst>
              <a:path w="1900578" h="824779">
                <a:moveTo>
                  <a:pt x="0" y="0"/>
                </a:moveTo>
                <a:lnTo>
                  <a:pt x="1900578" y="0"/>
                </a:lnTo>
                <a:lnTo>
                  <a:pt x="1900578" y="824778"/>
                </a:lnTo>
                <a:lnTo>
                  <a:pt x="0" y="824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58722" y="8551482"/>
            <a:ext cx="2837586" cy="3024558"/>
          </a:xfrm>
          <a:custGeom>
            <a:avLst/>
            <a:gdLst/>
            <a:ahLst/>
            <a:cxnLst/>
            <a:rect l="l" t="t" r="r" b="b"/>
            <a:pathLst>
              <a:path w="2837586" h="3024558">
                <a:moveTo>
                  <a:pt x="0" y="0"/>
                </a:moveTo>
                <a:lnTo>
                  <a:pt x="2837586" y="0"/>
                </a:lnTo>
                <a:lnTo>
                  <a:pt x="2837586" y="3024558"/>
                </a:lnTo>
                <a:lnTo>
                  <a:pt x="0" y="3024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037320" y="3426245"/>
            <a:ext cx="8221980" cy="5686725"/>
          </a:xfrm>
          <a:custGeom>
            <a:avLst/>
            <a:gdLst/>
            <a:ahLst/>
            <a:cxnLst/>
            <a:rect l="l" t="t" r="r" b="b"/>
            <a:pathLst>
              <a:path w="17361479" h="5368811">
                <a:moveTo>
                  <a:pt x="0" y="0"/>
                </a:moveTo>
                <a:lnTo>
                  <a:pt x="17361480" y="0"/>
                </a:lnTo>
                <a:lnTo>
                  <a:pt x="17361480" y="5368811"/>
                </a:lnTo>
                <a:lnTo>
                  <a:pt x="0" y="5368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TextBox 6"/>
          <p:cNvSpPr txBox="1"/>
          <p:nvPr/>
        </p:nvSpPr>
        <p:spPr>
          <a:xfrm>
            <a:off x="15358722" y="9248346"/>
            <a:ext cx="1900578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>
                <a:solidFill>
                  <a:srgbClr val="0B2F3D"/>
                </a:solidFill>
                <a:latin typeface="Roboto"/>
              </a:rPr>
              <a:t>Page 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19800" y="2023886"/>
            <a:ext cx="15748815" cy="86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7000" dirty="0">
                <a:solidFill>
                  <a:srgbClr val="0B2F3D"/>
                </a:solidFill>
                <a:latin typeface="Abril Fatface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20679"/>
            <a:ext cx="11749657" cy="30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2"/>
              </a:lnSpc>
            </a:pPr>
            <a:r>
              <a:rPr lang="en-US" sz="2403">
                <a:solidFill>
                  <a:srgbClr val="0B2F3D"/>
                </a:solidFill>
                <a:latin typeface="Lucida Console"/>
              </a:rPr>
              <a:t>AHSANULLAH UNIVERSITY OF SCIENCE AND TECHNOLOGY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07EE200F-41DC-4FA9-B7F7-9D1E90760ED1}"/>
              </a:ext>
            </a:extLst>
          </p:cNvPr>
          <p:cNvSpPr txBox="1"/>
          <p:nvPr/>
        </p:nvSpPr>
        <p:spPr>
          <a:xfrm>
            <a:off x="1028700" y="2019300"/>
            <a:ext cx="7045700" cy="3378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0B2F3D"/>
                </a:solidFill>
                <a:latin typeface="Times New Roman"/>
              </a:rPr>
              <a:t>Conventional protection methods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0B2F3D"/>
                </a:solidFill>
                <a:latin typeface="Times New Roman"/>
              </a:rPr>
              <a:t>Handshaking method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0B2F3D"/>
                </a:solidFill>
                <a:latin typeface="Times New Roman"/>
              </a:rPr>
              <a:t>Traveling wave-based methods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0B2F3D"/>
                </a:solidFill>
                <a:latin typeface="Times New Roman"/>
              </a:rPr>
              <a:t>Transient-based protection methods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0B2F3D"/>
                </a:solidFill>
                <a:latin typeface="Times New Roman"/>
              </a:rPr>
              <a:t>Voltage and current derivatives-based methods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000" dirty="0">
                <a:solidFill>
                  <a:srgbClr val="0B2F3D"/>
                </a:solidFill>
                <a:latin typeface="Times New Roman"/>
              </a:rPr>
              <a:t>Circuit breaker and semiconductor device-based methods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FADC0AD5-4A23-4E5D-BA8C-11A247943F04}"/>
              </a:ext>
            </a:extLst>
          </p:cNvPr>
          <p:cNvSpPr txBox="1"/>
          <p:nvPr/>
        </p:nvSpPr>
        <p:spPr>
          <a:xfrm>
            <a:off x="955300" y="1794013"/>
            <a:ext cx="8188700" cy="5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1"/>
              </a:lnSpc>
            </a:pPr>
            <a:r>
              <a:rPr lang="en-US" sz="4034" dirty="0">
                <a:solidFill>
                  <a:srgbClr val="0B2F3D"/>
                </a:solidFill>
                <a:latin typeface="Abril Fatface"/>
              </a:rPr>
              <a:t>Various Fault Protection Methods</a:t>
            </a:r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E1499035-33D3-408D-84B5-2C6EDF43B156}"/>
              </a:ext>
            </a:extLst>
          </p:cNvPr>
          <p:cNvSpPr txBox="1"/>
          <p:nvPr/>
        </p:nvSpPr>
        <p:spPr>
          <a:xfrm>
            <a:off x="381001" y="6270812"/>
            <a:ext cx="8458200" cy="480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1"/>
              </a:lnSpc>
            </a:pPr>
            <a:r>
              <a:rPr lang="en-US" sz="4034" dirty="0">
                <a:solidFill>
                  <a:srgbClr val="0B2F3D"/>
                </a:solidFill>
                <a:latin typeface="Abril Fatface"/>
              </a:rPr>
              <a:t>The Outcome of this Thesis/Project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5EC3C2A3-3529-4C10-9059-0EF9B98BCE67}"/>
              </a:ext>
            </a:extLst>
          </p:cNvPr>
          <p:cNvGrpSpPr/>
          <p:nvPr/>
        </p:nvGrpSpPr>
        <p:grpSpPr>
          <a:xfrm>
            <a:off x="1339188" y="6863120"/>
            <a:ext cx="7239222" cy="2658094"/>
            <a:chOff x="0" y="-39087"/>
            <a:chExt cx="11680701" cy="5920638"/>
          </a:xfrm>
        </p:grpSpPr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42DFB742-4CC8-40AD-90C4-9A3BDAF46850}"/>
                </a:ext>
              </a:extLst>
            </p:cNvPr>
            <p:cNvSpPr txBox="1"/>
            <p:nvPr/>
          </p:nvSpPr>
          <p:spPr>
            <a:xfrm>
              <a:off x="3020584" y="488941"/>
              <a:ext cx="16784" cy="156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39"/>
                </a:lnSpc>
              </a:pPr>
              <a:endParaRPr/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704EBB3C-04B5-4FCF-BD81-41F205BF2ACC}"/>
                </a:ext>
              </a:extLst>
            </p:cNvPr>
            <p:cNvGrpSpPr/>
            <p:nvPr/>
          </p:nvGrpSpPr>
          <p:grpSpPr>
            <a:xfrm>
              <a:off x="0" y="140892"/>
              <a:ext cx="10723125" cy="997871"/>
              <a:chOff x="0" y="0"/>
              <a:chExt cx="4835368" cy="449969"/>
            </a:xfrm>
          </p:grpSpPr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58C38CD4-C690-457A-ADC5-9C368976EE98}"/>
                  </a:ext>
                </a:extLst>
              </p:cNvPr>
              <p:cNvSpPr/>
              <p:nvPr/>
            </p:nvSpPr>
            <p:spPr>
              <a:xfrm>
                <a:off x="0" y="0"/>
                <a:ext cx="4835368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4835368" h="449969">
                    <a:moveTo>
                      <a:pt x="4632168" y="0"/>
                    </a:moveTo>
                    <a:cubicBezTo>
                      <a:pt x="4744392" y="0"/>
                      <a:pt x="4835368" y="100729"/>
                      <a:pt x="4835368" y="224984"/>
                    </a:cubicBezTo>
                    <a:cubicBezTo>
                      <a:pt x="4835368" y="349240"/>
                      <a:pt x="4744392" y="449969"/>
                      <a:pt x="4632168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7B534028-E07A-4B57-86B7-7782257C8BCC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4835368" cy="430919"/>
              </a:xfrm>
              <a:prstGeom prst="rect">
                <a:avLst/>
              </a:prstGeom>
            </p:spPr>
            <p:txBody>
              <a:bodyPr lIns="12950" tIns="12950" rIns="12950" bIns="1295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16" name="Group 18">
              <a:extLst>
                <a:ext uri="{FF2B5EF4-FFF2-40B4-BE49-F238E27FC236}">
                  <a16:creationId xmlns:a16="http://schemas.microsoft.com/office/drawing/2014/main" id="{6C4E7A5C-4D98-478D-B4B9-0BD4447AB93E}"/>
                </a:ext>
              </a:extLst>
            </p:cNvPr>
            <p:cNvGrpSpPr/>
            <p:nvPr/>
          </p:nvGrpSpPr>
          <p:grpSpPr>
            <a:xfrm>
              <a:off x="186437" y="0"/>
              <a:ext cx="1279655" cy="1279655"/>
              <a:chOff x="0" y="0"/>
              <a:chExt cx="812800" cy="812800"/>
            </a:xfrm>
          </p:grpSpPr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8EE6119B-4FB5-4209-BAAD-6175D03D834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44" name="TextBox 20">
                <a:extLst>
                  <a:ext uri="{FF2B5EF4-FFF2-40B4-BE49-F238E27FC236}">
                    <a16:creationId xmlns:a16="http://schemas.microsoft.com/office/drawing/2014/main" id="{33C534C1-E643-43F7-96E5-83E9C39D0777}"/>
                  </a:ext>
                </a:extLst>
              </p:cNvPr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12950" tIns="12950" rIns="12950" bIns="1295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69F1F4C9-0F65-447F-84D5-37ECD423DB1E}"/>
                </a:ext>
              </a:extLst>
            </p:cNvPr>
            <p:cNvSpPr txBox="1"/>
            <p:nvPr/>
          </p:nvSpPr>
          <p:spPr>
            <a:xfrm>
              <a:off x="319429" y="448990"/>
              <a:ext cx="1013672" cy="45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</a:pPr>
              <a:r>
                <a:rPr lang="en-US" sz="2628">
                  <a:solidFill>
                    <a:srgbClr val="0B2F3D"/>
                  </a:solidFill>
                  <a:latin typeface="Abril Fatface"/>
                </a:rPr>
                <a:t>01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3225C6D4-A203-4448-A2F9-FDB20A05BAB8}"/>
                </a:ext>
              </a:extLst>
            </p:cNvPr>
            <p:cNvSpPr txBox="1"/>
            <p:nvPr/>
          </p:nvSpPr>
          <p:spPr>
            <a:xfrm>
              <a:off x="2022430" y="-39087"/>
              <a:ext cx="7122793" cy="1072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3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nva Sans"/>
                </a:rPr>
                <a:t>Identify Fault Severity Index</a:t>
              </a:r>
              <a:endParaRPr lang="en-US" sz="2495" dirty="0">
                <a:solidFill>
                  <a:srgbClr val="FFFFFF"/>
                </a:solidFill>
                <a:latin typeface="Canva Sans"/>
              </a:endParaRPr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8B0B0C8-9118-47AC-BC8F-D23386C78888}"/>
                </a:ext>
              </a:extLst>
            </p:cNvPr>
            <p:cNvGrpSpPr/>
            <p:nvPr/>
          </p:nvGrpSpPr>
          <p:grpSpPr>
            <a:xfrm>
              <a:off x="0" y="1761438"/>
              <a:ext cx="10723125" cy="997871"/>
              <a:chOff x="0" y="0"/>
              <a:chExt cx="4835368" cy="449969"/>
            </a:xfrm>
          </p:grpSpPr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id="{0EEA97CB-D08D-4783-BB11-0CB3089F933C}"/>
                  </a:ext>
                </a:extLst>
              </p:cNvPr>
              <p:cNvSpPr/>
              <p:nvPr/>
            </p:nvSpPr>
            <p:spPr>
              <a:xfrm>
                <a:off x="0" y="0"/>
                <a:ext cx="4835368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4835368" h="449969">
                    <a:moveTo>
                      <a:pt x="4632168" y="0"/>
                    </a:moveTo>
                    <a:cubicBezTo>
                      <a:pt x="4744392" y="0"/>
                      <a:pt x="4835368" y="100729"/>
                      <a:pt x="4835368" y="224984"/>
                    </a:cubicBezTo>
                    <a:cubicBezTo>
                      <a:pt x="4835368" y="349240"/>
                      <a:pt x="4744392" y="449969"/>
                      <a:pt x="4632168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9FF19150-28CE-44F4-85A0-D24B56EE0D52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4835368" cy="430919"/>
              </a:xfrm>
              <a:prstGeom prst="rect">
                <a:avLst/>
              </a:prstGeom>
            </p:spPr>
            <p:txBody>
              <a:bodyPr lIns="12950" tIns="12950" rIns="12950" bIns="1295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F383C6F1-A4E6-423B-95EA-64F2B41918D5}"/>
                </a:ext>
              </a:extLst>
            </p:cNvPr>
            <p:cNvGrpSpPr/>
            <p:nvPr/>
          </p:nvGrpSpPr>
          <p:grpSpPr>
            <a:xfrm>
              <a:off x="186437" y="1620546"/>
              <a:ext cx="1279655" cy="1279655"/>
              <a:chOff x="0" y="0"/>
              <a:chExt cx="812800" cy="812800"/>
            </a:xfrm>
          </p:grpSpPr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40561FAE-5E44-4E77-80B8-89FB50676E3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25E4310-5A21-4A36-A400-EBE3E410A8AA}"/>
                  </a:ext>
                </a:extLst>
              </p:cNvPr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12950" tIns="12950" rIns="12950" bIns="1295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21" name="TextBox 29">
              <a:extLst>
                <a:ext uri="{FF2B5EF4-FFF2-40B4-BE49-F238E27FC236}">
                  <a16:creationId xmlns:a16="http://schemas.microsoft.com/office/drawing/2014/main" id="{A1D12FF3-E0AA-4208-BDE0-DE8D8815B352}"/>
                </a:ext>
              </a:extLst>
            </p:cNvPr>
            <p:cNvSpPr txBox="1"/>
            <p:nvPr/>
          </p:nvSpPr>
          <p:spPr>
            <a:xfrm>
              <a:off x="319429" y="2069536"/>
              <a:ext cx="1013672" cy="45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</a:pPr>
              <a:r>
                <a:rPr lang="en-US" sz="2628">
                  <a:solidFill>
                    <a:srgbClr val="0B2F3D"/>
                  </a:solidFill>
                  <a:latin typeface="Abril Fatface"/>
                </a:rPr>
                <a:t>02</a:t>
              </a: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9D9DF796-9BE9-499F-A811-3940B539902C}"/>
                </a:ext>
              </a:extLst>
            </p:cNvPr>
            <p:cNvSpPr txBox="1"/>
            <p:nvPr/>
          </p:nvSpPr>
          <p:spPr>
            <a:xfrm>
              <a:off x="1627280" y="1670213"/>
              <a:ext cx="10053421" cy="8973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493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nva Sans"/>
                </a:rPr>
                <a:t>   Identify Better Protection Mechanism</a:t>
              </a:r>
            </a:p>
          </p:txBody>
        </p:sp>
        <p:grpSp>
          <p:nvGrpSpPr>
            <p:cNvPr id="23" name="Group 31">
              <a:extLst>
                <a:ext uri="{FF2B5EF4-FFF2-40B4-BE49-F238E27FC236}">
                  <a16:creationId xmlns:a16="http://schemas.microsoft.com/office/drawing/2014/main" id="{F10EA49B-C4E6-430B-A754-67E8CD91A84F}"/>
                </a:ext>
              </a:extLst>
            </p:cNvPr>
            <p:cNvGrpSpPr/>
            <p:nvPr/>
          </p:nvGrpSpPr>
          <p:grpSpPr>
            <a:xfrm>
              <a:off x="18374" y="3283413"/>
              <a:ext cx="10704750" cy="997871"/>
              <a:chOff x="0" y="0"/>
              <a:chExt cx="4827082" cy="449969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F3FBF060-0E9E-49B8-93C1-3078256B2641}"/>
                  </a:ext>
                </a:extLst>
              </p:cNvPr>
              <p:cNvSpPr/>
              <p:nvPr/>
            </p:nvSpPr>
            <p:spPr>
              <a:xfrm>
                <a:off x="0" y="0"/>
                <a:ext cx="4827082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4827082" h="449969">
                    <a:moveTo>
                      <a:pt x="4623882" y="0"/>
                    </a:moveTo>
                    <a:cubicBezTo>
                      <a:pt x="4736106" y="0"/>
                      <a:pt x="4827082" y="100729"/>
                      <a:pt x="4827082" y="224984"/>
                    </a:cubicBezTo>
                    <a:cubicBezTo>
                      <a:pt x="4827082" y="349240"/>
                      <a:pt x="4736106" y="449969"/>
                      <a:pt x="4623882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38" name="TextBox 33">
                <a:extLst>
                  <a:ext uri="{FF2B5EF4-FFF2-40B4-BE49-F238E27FC236}">
                    <a16:creationId xmlns:a16="http://schemas.microsoft.com/office/drawing/2014/main" id="{06AEFD5E-C365-4596-BABB-DDE534B4D0DD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4827082" cy="430919"/>
              </a:xfrm>
              <a:prstGeom prst="rect">
                <a:avLst/>
              </a:prstGeom>
            </p:spPr>
            <p:txBody>
              <a:bodyPr lIns="12950" tIns="12950" rIns="12950" bIns="1295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24" name="Group 34">
              <a:extLst>
                <a:ext uri="{FF2B5EF4-FFF2-40B4-BE49-F238E27FC236}">
                  <a16:creationId xmlns:a16="http://schemas.microsoft.com/office/drawing/2014/main" id="{788FB521-27C0-46DC-8E91-B3B839070F5D}"/>
                </a:ext>
              </a:extLst>
            </p:cNvPr>
            <p:cNvGrpSpPr/>
            <p:nvPr/>
          </p:nvGrpSpPr>
          <p:grpSpPr>
            <a:xfrm>
              <a:off x="204812" y="3142521"/>
              <a:ext cx="1279655" cy="1279655"/>
              <a:chOff x="0" y="0"/>
              <a:chExt cx="812800" cy="812800"/>
            </a:xfrm>
          </p:grpSpPr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A9B3DBD1-CE39-416F-BD22-71AEEEB3C06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BD782FB6-31F5-4E81-954A-9F872EEB2E67}"/>
                  </a:ext>
                </a:extLst>
              </p:cNvPr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12950" tIns="12950" rIns="12950" bIns="1295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id="{1D397098-A3B5-402D-9047-DEEA1361AB62}"/>
                </a:ext>
              </a:extLst>
            </p:cNvPr>
            <p:cNvSpPr txBox="1"/>
            <p:nvPr/>
          </p:nvSpPr>
          <p:spPr>
            <a:xfrm>
              <a:off x="337803" y="3591511"/>
              <a:ext cx="1013672" cy="45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</a:pPr>
              <a:r>
                <a:rPr lang="en-US" sz="2628">
                  <a:solidFill>
                    <a:srgbClr val="0B2F3D"/>
                  </a:solidFill>
                  <a:latin typeface="Abril Fatface"/>
                </a:rPr>
                <a:t>03</a:t>
              </a: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6C18BF9B-AD37-4CE1-B3CF-FD5BD906FAA4}"/>
                </a:ext>
              </a:extLst>
            </p:cNvPr>
            <p:cNvSpPr txBox="1"/>
            <p:nvPr/>
          </p:nvSpPr>
          <p:spPr>
            <a:xfrm>
              <a:off x="1826000" y="3165734"/>
              <a:ext cx="5733560" cy="8973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3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nva Sans"/>
                </a:rPr>
                <a:t>               Loss </a:t>
              </a:r>
              <a:r>
                <a:rPr lang="en-US" sz="2000" dirty="0" err="1">
                  <a:solidFill>
                    <a:srgbClr val="FFFFFF"/>
                  </a:solidFill>
                  <a:latin typeface="Canva Sans"/>
                </a:rPr>
                <a:t>Minimisation</a:t>
              </a:r>
              <a:endParaRPr lang="en-US" sz="2000" dirty="0">
                <a:solidFill>
                  <a:srgbClr val="FFFFFF"/>
                </a:solidFill>
                <a:latin typeface="Canva Sans"/>
              </a:endParaRPr>
            </a:p>
          </p:txBody>
        </p:sp>
        <p:grpSp>
          <p:nvGrpSpPr>
            <p:cNvPr id="27" name="Group 39">
              <a:extLst>
                <a:ext uri="{FF2B5EF4-FFF2-40B4-BE49-F238E27FC236}">
                  <a16:creationId xmlns:a16="http://schemas.microsoft.com/office/drawing/2014/main" id="{93D6AF9C-04AE-48E2-84F2-0AC75B021A48}"/>
                </a:ext>
              </a:extLst>
            </p:cNvPr>
            <p:cNvGrpSpPr/>
            <p:nvPr/>
          </p:nvGrpSpPr>
          <p:grpSpPr>
            <a:xfrm>
              <a:off x="18374" y="4742788"/>
              <a:ext cx="10704750" cy="997871"/>
              <a:chOff x="0" y="0"/>
              <a:chExt cx="4827082" cy="449969"/>
            </a:xfrm>
          </p:grpSpPr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91D64C53-44DA-413C-B578-B7635323C3F9}"/>
                  </a:ext>
                </a:extLst>
              </p:cNvPr>
              <p:cNvSpPr/>
              <p:nvPr/>
            </p:nvSpPr>
            <p:spPr>
              <a:xfrm>
                <a:off x="0" y="0"/>
                <a:ext cx="4827082" cy="449969"/>
              </a:xfrm>
              <a:custGeom>
                <a:avLst/>
                <a:gdLst/>
                <a:ahLst/>
                <a:cxnLst/>
                <a:rect l="l" t="t" r="r" b="b"/>
                <a:pathLst>
                  <a:path w="4827082" h="449969">
                    <a:moveTo>
                      <a:pt x="4623882" y="0"/>
                    </a:moveTo>
                    <a:cubicBezTo>
                      <a:pt x="4736106" y="0"/>
                      <a:pt x="4827082" y="100729"/>
                      <a:pt x="4827082" y="224984"/>
                    </a:cubicBezTo>
                    <a:cubicBezTo>
                      <a:pt x="4827082" y="349240"/>
                      <a:pt x="4736106" y="449969"/>
                      <a:pt x="4623882" y="449969"/>
                    </a:cubicBezTo>
                    <a:lnTo>
                      <a:pt x="203200" y="449969"/>
                    </a:lnTo>
                    <a:cubicBezTo>
                      <a:pt x="90976" y="449969"/>
                      <a:pt x="0" y="349240"/>
                      <a:pt x="0" y="224984"/>
                    </a:cubicBezTo>
                    <a:cubicBezTo>
                      <a:pt x="0" y="10072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B2F3D"/>
              </a:solidFill>
            </p:spPr>
          </p:sp>
          <p:sp>
            <p:nvSpPr>
              <p:cNvPr id="34" name="TextBox 41">
                <a:extLst>
                  <a:ext uri="{FF2B5EF4-FFF2-40B4-BE49-F238E27FC236}">
                    <a16:creationId xmlns:a16="http://schemas.microsoft.com/office/drawing/2014/main" id="{4260A2C8-1185-4B3E-91A8-7DC89DCC6361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4827082" cy="430919"/>
              </a:xfrm>
              <a:prstGeom prst="rect">
                <a:avLst/>
              </a:prstGeom>
            </p:spPr>
            <p:txBody>
              <a:bodyPr lIns="12950" tIns="12950" rIns="12950" bIns="1295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grpSp>
          <p:nvGrpSpPr>
            <p:cNvPr id="28" name="Group 42">
              <a:extLst>
                <a:ext uri="{FF2B5EF4-FFF2-40B4-BE49-F238E27FC236}">
                  <a16:creationId xmlns:a16="http://schemas.microsoft.com/office/drawing/2014/main" id="{6A958BB5-169D-4E92-BAF3-9A8FC0CCB017}"/>
                </a:ext>
              </a:extLst>
            </p:cNvPr>
            <p:cNvGrpSpPr/>
            <p:nvPr/>
          </p:nvGrpSpPr>
          <p:grpSpPr>
            <a:xfrm>
              <a:off x="204812" y="4601896"/>
              <a:ext cx="1279655" cy="1279655"/>
              <a:chOff x="0" y="0"/>
              <a:chExt cx="812800" cy="812800"/>
            </a:xfrm>
          </p:grpSpPr>
          <p:sp>
            <p:nvSpPr>
              <p:cNvPr id="31" name="Freeform 43">
                <a:extLst>
                  <a:ext uri="{FF2B5EF4-FFF2-40B4-BE49-F238E27FC236}">
                    <a16:creationId xmlns:a16="http://schemas.microsoft.com/office/drawing/2014/main" id="{47F2745C-68AF-4C82-B162-91BABA883D5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sq">
                <a:solidFill>
                  <a:srgbClr val="ED8C02"/>
                </a:solidFill>
                <a:prstDash val="solid"/>
                <a:miter/>
              </a:ln>
            </p:spPr>
          </p:sp>
          <p:sp>
            <p:nvSpPr>
              <p:cNvPr id="32" name="TextBox 44">
                <a:extLst>
                  <a:ext uri="{FF2B5EF4-FFF2-40B4-BE49-F238E27FC236}">
                    <a16:creationId xmlns:a16="http://schemas.microsoft.com/office/drawing/2014/main" id="{3194C53D-BFFA-4AC5-AC8D-EE1094509F3C}"/>
                  </a:ext>
                </a:extLst>
              </p:cNvPr>
              <p:cNvSpPr txBox="1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lIns="12950" tIns="12950" rIns="12950" bIns="12950" rtlCol="0" anchor="ctr"/>
              <a:lstStyle/>
              <a:p>
                <a:pPr algn="ctr">
                  <a:lnSpc>
                    <a:spcPts val="1942"/>
                  </a:lnSpc>
                </a:pPr>
                <a:endParaRPr/>
              </a:p>
            </p:txBody>
          </p:sp>
        </p:grpSp>
        <p:sp>
          <p:nvSpPr>
            <p:cNvPr id="29" name="TextBox 45">
              <a:extLst>
                <a:ext uri="{FF2B5EF4-FFF2-40B4-BE49-F238E27FC236}">
                  <a16:creationId xmlns:a16="http://schemas.microsoft.com/office/drawing/2014/main" id="{F245A3EB-D93C-4214-BF79-DD685887E0C1}"/>
                </a:ext>
              </a:extLst>
            </p:cNvPr>
            <p:cNvSpPr txBox="1"/>
            <p:nvPr/>
          </p:nvSpPr>
          <p:spPr>
            <a:xfrm>
              <a:off x="337803" y="5050886"/>
              <a:ext cx="1013672" cy="457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</a:pPr>
              <a:r>
                <a:rPr lang="en-US" sz="2628">
                  <a:solidFill>
                    <a:srgbClr val="0B2F3D"/>
                  </a:solidFill>
                  <a:latin typeface="Abril Fatface"/>
                </a:rPr>
                <a:t>04</a:t>
              </a:r>
            </a:p>
          </p:txBody>
        </p:sp>
        <p:sp>
          <p:nvSpPr>
            <p:cNvPr id="30" name="TextBox 46">
              <a:extLst>
                <a:ext uri="{FF2B5EF4-FFF2-40B4-BE49-F238E27FC236}">
                  <a16:creationId xmlns:a16="http://schemas.microsoft.com/office/drawing/2014/main" id="{B3312516-E03E-4491-937D-205709768122}"/>
                </a:ext>
              </a:extLst>
            </p:cNvPr>
            <p:cNvSpPr txBox="1"/>
            <p:nvPr/>
          </p:nvSpPr>
          <p:spPr>
            <a:xfrm>
              <a:off x="3191173" y="4539476"/>
              <a:ext cx="5733559" cy="1107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3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nva Sans"/>
                </a:rPr>
                <a:t>Quick Fault Recovery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292</Words>
  <Application>Microsoft Office PowerPoint</Application>
  <PresentationFormat>Custom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Lucida Console</vt:lpstr>
      <vt:lpstr>Canva Sans Bold</vt:lpstr>
      <vt:lpstr>Calibri</vt:lpstr>
      <vt:lpstr>Wingdings</vt:lpstr>
      <vt:lpstr>Archivo Black</vt:lpstr>
      <vt:lpstr>Canva Sans</vt:lpstr>
      <vt:lpstr>Abril Fatface</vt:lpstr>
      <vt:lpstr>Arial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Minimalist Illustrated Thesis Defense Presentation</dc:title>
  <dc:creator>KJ Sizan</dc:creator>
  <cp:lastModifiedBy>KJ SIZAN</cp:lastModifiedBy>
  <cp:revision>15</cp:revision>
  <dcterms:created xsi:type="dcterms:W3CDTF">2006-08-16T00:00:00Z</dcterms:created>
  <dcterms:modified xsi:type="dcterms:W3CDTF">2023-11-18T13:27:43Z</dcterms:modified>
  <dc:identifier>DAF0TIA9Zv4</dc:identifier>
</cp:coreProperties>
</file>