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63" r:id="rId3"/>
    <p:sldId id="264" r:id="rId4"/>
    <p:sldId id="271" r:id="rId5"/>
    <p:sldId id="267" r:id="rId6"/>
    <p:sldId id="268" r:id="rId7"/>
    <p:sldId id="272" r:id="rId8"/>
    <p:sldId id="265" r:id="rId9"/>
    <p:sldId id="269" r:id="rId10"/>
    <p:sldId id="270"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9E6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6" autoAdjust="0"/>
    <p:restoredTop sz="94660"/>
  </p:normalViewPr>
  <p:slideViewPr>
    <p:cSldViewPr snapToGrid="0">
      <p:cViewPr varScale="1">
        <p:scale>
          <a:sx n="107" d="100"/>
          <a:sy n="107" d="100"/>
        </p:scale>
        <p:origin x="126" y="2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FBDE-E697-4B13-B41E-4388E7A8AF3D}" type="datetimeFigureOut">
              <a:rPr lang="fr-FR" smtClean="0"/>
              <a:t>18/12/2023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0F843-A45F-42AC-BF8C-95EAE63DBD92}" type="slidenum">
              <a:rPr lang="fr-FR" smtClean="0"/>
              <a:t>‹N°›</a:t>
            </a:fld>
            <a:endParaRPr lang="fr-FR"/>
          </a:p>
        </p:txBody>
      </p:sp>
    </p:spTree>
    <p:extLst>
      <p:ext uri="{BB962C8B-B14F-4D97-AF65-F5344CB8AC3E}">
        <p14:creationId xmlns:p14="http://schemas.microsoft.com/office/powerpoint/2010/main" val="113736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a:prstGeom prst="rect">
            <a:avLst/>
          </a:prstGeom>
        </p:spPr>
      </p:sp>
      <p:sp>
        <p:nvSpPr>
          <p:cNvPr id="3" name="Notizenplatzhalter 2"/>
          <p:cNvSpPr>
            <a:spLocks noGrp="1"/>
          </p:cNvSpPr>
          <p:nvPr>
            <p:ph type="body" idx="1"/>
          </p:nvPr>
        </p:nvSpPr>
        <p:spPr>
          <a:xfrm>
            <a:off x="685800" y="4400550"/>
            <a:ext cx="5486400" cy="3600450"/>
          </a:xfrm>
          <a:prstGeom prst="rect">
            <a:avLst/>
          </a:prstGeom>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a:xfrm>
            <a:off x="3884613" y="8685213"/>
            <a:ext cx="2971800" cy="458787"/>
          </a:xfrm>
          <a:prstGeom prst="rect">
            <a:avLst/>
          </a:prstGeom>
        </p:spPr>
        <p:txBody>
          <a:bodyPr rtlCol="0"/>
          <a:lstStyle>
            <a:defPPr>
              <a:defRPr lang="de-DE"/>
            </a:defPPr>
          </a:lstStyle>
          <a:p>
            <a:pPr rtl="0"/>
            <a:fld id="{017105BD-6D6F-49DB-9DE4-D4A6452D7E5F}" type="slidenum">
              <a:rPr lang="de-DE" altLang="zh-CN" noProof="0" smtClean="0"/>
              <a:t>1</a:t>
            </a:fld>
            <a:endParaRPr lang="de-DE" altLang="zh-CN" noProof="0" dirty="0"/>
          </a:p>
        </p:txBody>
      </p:sp>
    </p:spTree>
    <p:extLst>
      <p:ext uri="{BB962C8B-B14F-4D97-AF65-F5344CB8AC3E}">
        <p14:creationId xmlns:p14="http://schemas.microsoft.com/office/powerpoint/2010/main" val="3712883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728DDA-120A-E49F-00C9-75C63103319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DEDEBDC-63EC-08F0-8745-BB6E437D36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BB9B27-47D2-9F68-3C4A-0DC63E32F4EB}"/>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209CC7CB-58B2-A444-2B14-620B47803E0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5D4A0B-3B45-FB86-3D72-567F899451E9}"/>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12339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67A289-3E88-3874-3CB8-868D9673AC4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DCCDE81-42C6-03DA-0C2F-51DC6A07901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A6022F-46D9-E94C-3B7B-C08C0E941904}"/>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299E723A-534E-4DD8-569B-A7B52DE8F8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EB1A31F-68BB-7438-4877-DE12B506F2C5}"/>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171813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074EF12-A9B6-6BB9-13D7-6E127A54A92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B0076C-41A6-FAF5-3BBF-EB42856C1C9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D2338E-8E50-B225-A71B-1BD63317C6BB}"/>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B88AEE91-6D7F-84C0-AB9D-E99E2D2341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3CD3AD-DC48-C2EC-7BBC-26176CF92610}"/>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171003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mit Bild">
    <p:bg>
      <p:bgPr>
        <a:solidFill>
          <a:schemeClr val="accent3">
            <a:alpha val="20000"/>
          </a:schemeClr>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rtlCol="0">
            <a:noAutofit/>
          </a:bodyPr>
          <a:lstStyle>
            <a:defPPr>
              <a:defRPr lang="de-DE"/>
            </a:defPPr>
          </a:lstStyle>
          <a:p>
            <a:pPr rtl="0"/>
            <a:r>
              <a:rPr lang="de-DE" noProof="0"/>
              <a:t>Mastertitelformat bearbeiten</a:t>
            </a:r>
          </a:p>
        </p:txBody>
      </p:sp>
      <p:cxnSp>
        <p:nvCxnSpPr>
          <p:cNvPr id="24" name="Gerader Verbinde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Inhaltsplatzhalter 47" descr="Klicken Sie, um ein Bild hinzuzufügen.">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rtlCol="0">
            <a:noAutofit/>
          </a:bodyPr>
          <a:lstStyle>
            <a:lvl1pPr marL="0" indent="0">
              <a:lnSpc>
                <a:spcPct val="100000"/>
              </a:lnSpc>
              <a:buNone/>
              <a:defRPr lang="de-DE" sz="1800" b="0">
                <a:solidFill>
                  <a:schemeClr val="accent6"/>
                </a:solidFill>
              </a:defRPr>
            </a:lvl1pPr>
            <a:lvl2pPr>
              <a:defRPr lang="de-DE" sz="1000"/>
            </a:lvl2pPr>
            <a:lvl3pPr>
              <a:defRPr lang="de-DE" sz="900"/>
            </a:lvl3pPr>
            <a:lvl4pPr>
              <a:defRPr lang="de-DE" sz="800"/>
            </a:lvl4pPr>
            <a:lvl5pPr>
              <a:defRPr lang="de-DE" sz="800"/>
            </a:lvl5pPr>
          </a:lstStyle>
          <a:p>
            <a:pPr lvl="0" rtl="0"/>
            <a:r>
              <a:rPr lang="de-DE" noProof="0"/>
              <a:t>Titelmasterformat durch Klicken bearbeiten </a:t>
            </a:r>
          </a:p>
        </p:txBody>
      </p:sp>
      <p:sp>
        <p:nvSpPr>
          <p:cNvPr id="47" name="Inhaltsplatzhalt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de-DE">
                <a:solidFill>
                  <a:schemeClr val="accent6"/>
                </a:solidFill>
              </a:defRPr>
            </a:lvl1pPr>
          </a:lstStyle>
          <a:p>
            <a:pPr rtl="0"/>
            <a:r>
              <a:rPr lang="de-DE" noProof="0"/>
              <a:t>Klicken Sie auf das Symbol, um ein Bild hinzuzufügen≈≈</a:t>
            </a:r>
          </a:p>
        </p:txBody>
      </p:sp>
      <p:sp>
        <p:nvSpPr>
          <p:cNvPr id="9" name="Freihandform: Form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defPPr>
              <a:defRPr lang="de-DE"/>
            </a:defPPr>
          </a:lstStyle>
          <a:p>
            <a:pPr marL="0" marR="0" lvl="0" indent="0" algn="ctr" defTabSz="914400" rtl="0" eaLnBrk="1" fontAlgn="auto" latinLnBrk="0" hangingPunct="1">
              <a:lnSpc>
                <a:spcPct val="100000"/>
              </a:lnSpc>
              <a:spcBef>
                <a:spcPts val="0"/>
              </a:spcBef>
              <a:spcAft>
                <a:spcPts val="0"/>
              </a:spcAft>
              <a:buClrTx/>
              <a:buSzTx/>
              <a:buFontTx/>
              <a:buNone/>
              <a:tabLst/>
              <a:defRPr lang="de-DE"/>
            </a:pPr>
            <a:endParaRPr kumimoji="0" lang="de-DE"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4266522874"/>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FD39E6-0FC4-204C-5369-21F5744A1EE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07E4CD-D6E3-1829-4C7B-44F57FFB10D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B463D8-1593-8AEE-269C-6F18BA7D631B}"/>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6B224511-AEAB-A73A-4C8C-D26FB07B60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7C9D8B-3311-63B1-A625-C494F0B04060}"/>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419252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0F351-BF64-EA2E-38E2-1E92B90B51D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B454EE8-28ED-7774-BD20-9D6AE67301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D4E2D20-A97B-E013-EB35-AF40CD5D0FE3}"/>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46FAA9EE-4F69-9D69-B18A-873FECA8DC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FEAE7E1-B839-2983-5E90-A2CB57409C28}"/>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222370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2D0A8-8BE8-0326-92FA-01C5F4AA5B7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FDDB72D-4EAA-8DFF-176B-CC9149CF71C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1996897-D208-D86F-0597-DBA091A8D0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DC8582F-79C5-F2E4-D42C-B174111109B2}"/>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6" name="Fußzeilenplatzhalter 5">
            <a:extLst>
              <a:ext uri="{FF2B5EF4-FFF2-40B4-BE49-F238E27FC236}">
                <a16:creationId xmlns:a16="http://schemas.microsoft.com/office/drawing/2014/main" id="{BCCADD34-941E-EBF2-7CE4-31BAE25B4B1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F9DD516-D20B-1CD4-E743-3DD49D0E7E01}"/>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206999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82BCAE-6122-C3BE-B352-09AE74CC983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567C15-B035-01CA-5173-E3D6E7A93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190103F-5EE2-599B-897F-382C538355E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6C3D662-C14F-1D14-B101-7EC841D77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2E57D7A-BD3D-5A9B-7037-20228F78BE1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88C3800-4135-2E90-E9D8-C5B9CE888FD4}"/>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8" name="Fußzeilenplatzhalter 7">
            <a:extLst>
              <a:ext uri="{FF2B5EF4-FFF2-40B4-BE49-F238E27FC236}">
                <a16:creationId xmlns:a16="http://schemas.microsoft.com/office/drawing/2014/main" id="{7AE092AD-4B90-413F-9314-4A1399C0899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0909E33-647A-61D0-ED41-064DDB6AF12D}"/>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12383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9A7C2-21F7-5134-CD16-1671D4DA5A3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E47A2DC-0D71-3A96-74B5-04FE8262FAFC}"/>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4" name="Fußzeilenplatzhalter 3">
            <a:extLst>
              <a:ext uri="{FF2B5EF4-FFF2-40B4-BE49-F238E27FC236}">
                <a16:creationId xmlns:a16="http://schemas.microsoft.com/office/drawing/2014/main" id="{2333D194-A597-16FD-1CB0-B57AB6A3EA9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4AA83BE-3BB7-05F4-2E73-4EEB6F7006A1}"/>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11642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9E932D-9229-42DB-1123-24F9BF574842}"/>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3" name="Fußzeilenplatzhalter 2">
            <a:extLst>
              <a:ext uri="{FF2B5EF4-FFF2-40B4-BE49-F238E27FC236}">
                <a16:creationId xmlns:a16="http://schemas.microsoft.com/office/drawing/2014/main" id="{EDCD92CA-AC4B-AA41-D59C-D6CB75548A4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A373DEC-3E32-C489-7EA3-FEDB19326EDB}"/>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216349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B6F48-F62D-C00D-7223-889E31422D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C497559-F050-D251-AF0C-3862409D6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6F304E1-5324-A469-1C3C-9D56B0E6F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0F4ED7-87C5-C0D8-22D7-1A3AA82386A9}"/>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6" name="Fußzeilenplatzhalter 5">
            <a:extLst>
              <a:ext uri="{FF2B5EF4-FFF2-40B4-BE49-F238E27FC236}">
                <a16:creationId xmlns:a16="http://schemas.microsoft.com/office/drawing/2014/main" id="{C3CEABF1-B6A8-10A8-46C4-905DFEAE2EF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DD4A29-7A10-9846-9D3B-409C0D2C7203}"/>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209934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81837-E439-DC73-1F36-F8D683353E4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3FB0772-2C74-6D50-8A2B-D24770D6A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D85AB0A-735C-5EA9-A118-500C955DE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4F3B1B-74FB-46CD-A328-725AF5CD60B6}"/>
              </a:ext>
            </a:extLst>
          </p:cNvPr>
          <p:cNvSpPr>
            <a:spLocks noGrp="1"/>
          </p:cNvSpPr>
          <p:nvPr>
            <p:ph type="dt" sz="half" idx="10"/>
          </p:nvPr>
        </p:nvSpPr>
        <p:spPr/>
        <p:txBody>
          <a:bodyPr/>
          <a:lstStyle/>
          <a:p>
            <a:fld id="{54690A79-B40D-4930-85F3-DF51C6D3E846}" type="datetimeFigureOut">
              <a:rPr lang="de-DE" smtClean="0"/>
              <a:t>18.12.2023</a:t>
            </a:fld>
            <a:endParaRPr lang="de-DE"/>
          </a:p>
        </p:txBody>
      </p:sp>
      <p:sp>
        <p:nvSpPr>
          <p:cNvPr id="6" name="Fußzeilenplatzhalter 5">
            <a:extLst>
              <a:ext uri="{FF2B5EF4-FFF2-40B4-BE49-F238E27FC236}">
                <a16:creationId xmlns:a16="http://schemas.microsoft.com/office/drawing/2014/main" id="{2C2EFA12-FDA1-60CF-1AA6-AB77F24250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740E54C-7EF3-909E-88D4-7F268062A98B}"/>
              </a:ext>
            </a:extLst>
          </p:cNvPr>
          <p:cNvSpPr>
            <a:spLocks noGrp="1"/>
          </p:cNvSpPr>
          <p:nvPr>
            <p:ph type="sldNum" sz="quarter" idx="12"/>
          </p:nvPr>
        </p:nvSpPr>
        <p:spPr/>
        <p:txBody>
          <a:bodyPr/>
          <a:lstStyle/>
          <a:p>
            <a:fld id="{C4EDE8EB-9488-4F17-826D-01BC3ECA3988}" type="slidenum">
              <a:rPr lang="de-DE" smtClean="0"/>
              <a:t>‹N°›</a:t>
            </a:fld>
            <a:endParaRPr lang="de-DE"/>
          </a:p>
        </p:txBody>
      </p:sp>
    </p:spTree>
    <p:extLst>
      <p:ext uri="{BB962C8B-B14F-4D97-AF65-F5344CB8AC3E}">
        <p14:creationId xmlns:p14="http://schemas.microsoft.com/office/powerpoint/2010/main" val="203474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7DCD2B-1F5D-9D0C-027D-538DF16D3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C4E2A6-8DD6-C797-2FB1-1853D10AA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58C7D63-7E7F-EE41-FA84-48AE6EBEB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90A79-B40D-4930-85F3-DF51C6D3E846}" type="datetimeFigureOut">
              <a:rPr lang="de-DE" smtClean="0"/>
              <a:t>18.12.2023</a:t>
            </a:fld>
            <a:endParaRPr lang="de-DE"/>
          </a:p>
        </p:txBody>
      </p:sp>
      <p:sp>
        <p:nvSpPr>
          <p:cNvPr id="5" name="Fußzeilenplatzhalter 4">
            <a:extLst>
              <a:ext uri="{FF2B5EF4-FFF2-40B4-BE49-F238E27FC236}">
                <a16:creationId xmlns:a16="http://schemas.microsoft.com/office/drawing/2014/main" id="{0A314A4A-2E52-AEDF-19B6-A8F9BE57A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EF6DCF8-CC68-59E3-7EAD-3FCBB332C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DE8EB-9488-4F17-826D-01BC3ECA3988}" type="slidenum">
              <a:rPr lang="de-DE" smtClean="0"/>
              <a:t>‹N°›</a:t>
            </a:fld>
            <a:endParaRPr lang="de-DE"/>
          </a:p>
        </p:txBody>
      </p:sp>
    </p:spTree>
    <p:extLst>
      <p:ext uri="{BB962C8B-B14F-4D97-AF65-F5344CB8AC3E}">
        <p14:creationId xmlns:p14="http://schemas.microsoft.com/office/powerpoint/2010/main" val="228254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omputerweekly.com/de/definition/Brows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3A3B864-5E85-99D2-93E5-5CA1F4F35DC7}"/>
              </a:ext>
            </a:extLst>
          </p:cNvPr>
          <p:cNvSpPr>
            <a:spLocks noGrp="1"/>
          </p:cNvSpPr>
          <p:nvPr>
            <p:ph type="title"/>
          </p:nvPr>
        </p:nvSpPr>
        <p:spPr>
          <a:xfrm>
            <a:off x="470916" y="2184457"/>
            <a:ext cx="6257726" cy="1656644"/>
          </a:xfrm>
        </p:spPr>
        <p:txBody>
          <a:bodyPr rtlCol="0"/>
          <a:lstStyle>
            <a:defPPr>
              <a:defRPr lang="de-DE"/>
            </a:defPPr>
          </a:lstStyle>
          <a:p>
            <a:pPr>
              <a:lnSpc>
                <a:spcPct val="90000"/>
              </a:lnSpc>
              <a:spcAft>
                <a:spcPts val="600"/>
              </a:spcAft>
            </a:pPr>
            <a:br>
              <a:rPr lang="en-US" sz="3200" b="1" dirty="0">
                <a:solidFill>
                  <a:schemeClr val="accent1">
                    <a:lumMod val="75000"/>
                  </a:schemeClr>
                </a:solidFill>
              </a:rPr>
            </a:br>
            <a:r>
              <a:rPr lang="en-US" sz="2800" b="1" dirty="0"/>
              <a:t>Aufgabe 2-4:  </a:t>
            </a:r>
            <a:r>
              <a:rPr lang="en-US" sz="2800" b="1" dirty="0" err="1"/>
              <a:t>Dynamische</a:t>
            </a:r>
            <a:r>
              <a:rPr lang="en-US" sz="2800" b="1" dirty="0"/>
              <a:t> </a:t>
            </a:r>
            <a:r>
              <a:rPr lang="en-US" sz="2800" b="1" dirty="0" err="1"/>
              <a:t>Webanwendung</a:t>
            </a:r>
            <a:r>
              <a:rPr lang="en-US" sz="2800" b="1" dirty="0"/>
              <a:t> </a:t>
            </a:r>
            <a:r>
              <a:rPr lang="en-US" sz="2800" b="1" dirty="0" err="1"/>
              <a:t>erstellen</a:t>
            </a:r>
            <a:br>
              <a:rPr lang="en-US" sz="2800" b="1" dirty="0"/>
            </a:br>
            <a:endParaRPr lang="de-DE" sz="2800" dirty="0">
              <a:solidFill>
                <a:schemeClr val="tx1">
                  <a:lumMod val="75000"/>
                  <a:lumOff val="25000"/>
                </a:schemeClr>
              </a:solidFill>
            </a:endParaRPr>
          </a:p>
        </p:txBody>
      </p:sp>
      <p:sp>
        <p:nvSpPr>
          <p:cNvPr id="9" name="Textplatzhalter 8">
            <a:extLst>
              <a:ext uri="{FF2B5EF4-FFF2-40B4-BE49-F238E27FC236}">
                <a16:creationId xmlns:a16="http://schemas.microsoft.com/office/drawing/2014/main" id="{485E0237-B9A1-0B58-E0AA-05EF84817EB4}"/>
              </a:ext>
            </a:extLst>
          </p:cNvPr>
          <p:cNvSpPr>
            <a:spLocks noGrp="1"/>
          </p:cNvSpPr>
          <p:nvPr>
            <p:ph type="body" sz="quarter" idx="28"/>
          </p:nvPr>
        </p:nvSpPr>
        <p:spPr>
          <a:xfrm>
            <a:off x="1483505" y="4091647"/>
            <a:ext cx="6107485" cy="1985477"/>
          </a:xfrm>
        </p:spPr>
        <p:txBody>
          <a:bodyPr rtlCol="0"/>
          <a:lstStyle>
            <a:defPPr>
              <a:defRPr lang="de-DE"/>
            </a:defPPr>
          </a:lstStyle>
          <a:p>
            <a:pPr rtl="0"/>
            <a:r>
              <a:rPr lang="de-DE" sz="2400" dirty="0">
                <a:solidFill>
                  <a:srgbClr val="C55A11"/>
                </a:solidFill>
              </a:rPr>
              <a:t>Erfasser</a:t>
            </a:r>
            <a:r>
              <a:rPr lang="de-DE" sz="2800" dirty="0">
                <a:solidFill>
                  <a:schemeClr val="accent2">
                    <a:lumMod val="75000"/>
                  </a:schemeClr>
                </a:solidFill>
              </a:rPr>
              <a:t> :</a:t>
            </a:r>
          </a:p>
          <a:p>
            <a:r>
              <a:rPr lang="de-DE" sz="2400" dirty="0">
                <a:solidFill>
                  <a:schemeClr val="tx1"/>
                </a:solidFill>
              </a:rPr>
              <a:t>Armand Sigahnou 880715</a:t>
            </a:r>
          </a:p>
          <a:p>
            <a:pPr rtl="0"/>
            <a:r>
              <a:rPr lang="de-DE" sz="2400" dirty="0">
                <a:solidFill>
                  <a:schemeClr val="tx1"/>
                </a:solidFill>
              </a:rPr>
              <a:t>Loic Tsafack </a:t>
            </a:r>
            <a:r>
              <a:rPr lang="de-DE" sz="2400" dirty="0" err="1">
                <a:solidFill>
                  <a:schemeClr val="tx1"/>
                </a:solidFill>
              </a:rPr>
              <a:t>Difo</a:t>
            </a:r>
            <a:r>
              <a:rPr lang="de-DE" sz="2400" dirty="0">
                <a:solidFill>
                  <a:schemeClr val="tx1"/>
                </a:solidFill>
              </a:rPr>
              <a:t> 881589</a:t>
            </a:r>
          </a:p>
          <a:p>
            <a:pPr rtl="0"/>
            <a:r>
              <a:rPr lang="de-DE" sz="2400" dirty="0">
                <a:solidFill>
                  <a:schemeClr val="tx1"/>
                </a:solidFill>
              </a:rPr>
              <a:t>Stephane </a:t>
            </a:r>
            <a:r>
              <a:rPr lang="de-DE" sz="2400" dirty="0" err="1">
                <a:solidFill>
                  <a:schemeClr val="tx1"/>
                </a:solidFill>
              </a:rPr>
              <a:t>Kaze</a:t>
            </a:r>
            <a:r>
              <a:rPr lang="de-DE" sz="2400" dirty="0">
                <a:solidFill>
                  <a:schemeClr val="tx1"/>
                </a:solidFill>
              </a:rPr>
              <a:t> 887853</a:t>
            </a:r>
          </a:p>
        </p:txBody>
      </p:sp>
      <p:pic>
        <p:nvPicPr>
          <p:cNvPr id="30" name="Bildplatzhalter 29" descr="Menschen in einem Büro diskutieren über die Arbeit über einen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7654753" y="482473"/>
            <a:ext cx="4405503" cy="5066346"/>
          </a:xfrm>
        </p:spPr>
      </p:pic>
      <p:sp>
        <p:nvSpPr>
          <p:cNvPr id="10" name="Freihandform: Form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defPPr>
              <a:defRPr lang="de-DE"/>
            </a:defPPr>
          </a:lstStyle>
          <a:p>
            <a:pPr marL="0" marR="0" lvl="0" indent="0" algn="ctr" defTabSz="914400" rtl="0" eaLnBrk="1" fontAlgn="auto" latinLnBrk="0" hangingPunct="1">
              <a:lnSpc>
                <a:spcPct val="100000"/>
              </a:lnSpc>
              <a:spcBef>
                <a:spcPts val="0"/>
              </a:spcBef>
              <a:spcAft>
                <a:spcPts val="0"/>
              </a:spcAft>
              <a:buClrTx/>
              <a:buSzTx/>
              <a:buFontTx/>
              <a:buNone/>
              <a:tabLst/>
              <a:defRPr lang="de-DE"/>
            </a:pPr>
            <a:endParaRPr kumimoji="0" lang="de-DE"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ihandform: Form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366933" y="3674960"/>
            <a:ext cx="1287820" cy="1540507"/>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C55A11">
              <a:alpha val="50196"/>
            </a:srgbClr>
          </a:solidFill>
          <a:ln w="12700" cap="flat" cmpd="sng" algn="ctr">
            <a:noFill/>
            <a:prstDash val="solid"/>
            <a:miter lim="800000"/>
          </a:ln>
          <a:effectLst/>
        </p:spPr>
        <p:txBody>
          <a:bodyPr rtlCol="0" anchor="ctr"/>
          <a:lstStyle>
            <a:defPPr>
              <a:defRPr lang="de-DE"/>
            </a:defPPr>
          </a:lstStyle>
          <a:p>
            <a:pPr marL="0" marR="0" lvl="0" indent="0" algn="ctr" defTabSz="914400" rtl="0" eaLnBrk="1" fontAlgn="auto" latinLnBrk="0" hangingPunct="1">
              <a:lnSpc>
                <a:spcPct val="100000"/>
              </a:lnSpc>
              <a:spcBef>
                <a:spcPts val="0"/>
              </a:spcBef>
              <a:spcAft>
                <a:spcPts val="0"/>
              </a:spcAft>
              <a:buClrTx/>
              <a:buSzTx/>
              <a:buFontTx/>
              <a:buNone/>
              <a:tabLst/>
              <a:defRPr lang="de-DE"/>
            </a:pPr>
            <a:endParaRPr kumimoji="0" lang="de-DE"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itel 6">
            <a:extLst>
              <a:ext uri="{FF2B5EF4-FFF2-40B4-BE49-F238E27FC236}">
                <a16:creationId xmlns:a16="http://schemas.microsoft.com/office/drawing/2014/main" id="{B355A429-E34C-B49C-A3B9-C6AECAA84149}"/>
              </a:ext>
            </a:extLst>
          </p:cNvPr>
          <p:cNvSpPr txBox="1">
            <a:spLocks/>
          </p:cNvSpPr>
          <p:nvPr/>
        </p:nvSpPr>
        <p:spPr>
          <a:xfrm>
            <a:off x="295651" y="277267"/>
            <a:ext cx="7663016" cy="1656644"/>
          </a:xfrm>
          <a:prstGeom prst="rect">
            <a:avLst/>
          </a:prstGeom>
        </p:spPr>
        <p:txBody>
          <a:bodyPr vert="horz" lIns="91440" tIns="45720" rIns="91440" bIns="45720" rtlCol="0" anchor="ctr">
            <a:noAutofit/>
          </a:bodyPr>
          <a:lstStyle>
            <a:defPPr>
              <a:defRPr lang="de-DE"/>
            </a:defPPr>
            <a:lvl1pPr algn="l" defTabSz="914400" rtl="0" eaLnBrk="1" latinLnBrk="0" hangingPunct="1">
              <a:lnSpc>
                <a:spcPct val="90000"/>
              </a:lnSpc>
              <a:spcBef>
                <a:spcPct val="0"/>
              </a:spcBef>
              <a:buNone/>
              <a:defRPr lang="de-DE" sz="4400" b="1" kern="1200">
                <a:solidFill>
                  <a:schemeClr val="accent6"/>
                </a:solidFill>
                <a:latin typeface="Arial Black" panose="020B0A04020102020204" pitchFamily="34" charset="0"/>
                <a:ea typeface="+mj-ea"/>
                <a:cs typeface="+mj-cs"/>
              </a:defRPr>
            </a:lvl1pPr>
          </a:lstStyle>
          <a:p>
            <a:r>
              <a:rPr lang="de-DE" sz="3200" dirty="0">
                <a:solidFill>
                  <a:schemeClr val="accent1">
                    <a:lumMod val="75000"/>
                  </a:schemeClr>
                </a:solidFill>
                <a:latin typeface="+mn-lt"/>
                <a:ea typeface="+mn-ea"/>
                <a:cs typeface="+mn-cs"/>
              </a:rPr>
              <a:t>Praktischer Teil </a:t>
            </a:r>
            <a:r>
              <a:rPr lang="en-US" sz="3200" dirty="0">
                <a:solidFill>
                  <a:schemeClr val="accent1">
                    <a:lumMod val="75000"/>
                  </a:schemeClr>
                </a:solidFill>
                <a:latin typeface="+mn-lt"/>
                <a:ea typeface="+mn-ea"/>
                <a:cs typeface="+mn-cs"/>
              </a:rPr>
              <a:t>Web-</a:t>
            </a:r>
            <a:r>
              <a:rPr lang="en-US" sz="3200" dirty="0" err="1">
                <a:solidFill>
                  <a:schemeClr val="accent1">
                    <a:lumMod val="75000"/>
                  </a:schemeClr>
                </a:solidFill>
                <a:latin typeface="+mn-lt"/>
                <a:ea typeface="+mn-ea"/>
                <a:cs typeface="+mn-cs"/>
              </a:rPr>
              <a:t>Technologien</a:t>
            </a:r>
            <a:r>
              <a:rPr lang="en-US" sz="3200" dirty="0">
                <a:solidFill>
                  <a:schemeClr val="accent1">
                    <a:lumMod val="75000"/>
                  </a:schemeClr>
                </a:solidFill>
                <a:latin typeface="+mn-lt"/>
                <a:ea typeface="+mn-ea"/>
                <a:cs typeface="+mn-cs"/>
              </a:rPr>
              <a:t> und Cloud Computing </a:t>
            </a:r>
            <a:r>
              <a:rPr lang="de-DE" sz="3200" dirty="0">
                <a:solidFill>
                  <a:schemeClr val="accent1">
                    <a:lumMod val="75000"/>
                  </a:schemeClr>
                </a:solidFill>
                <a:latin typeface="+mn-lt"/>
                <a:ea typeface="+mn-ea"/>
                <a:cs typeface="+mn-cs"/>
              </a:rPr>
              <a:t>WS2324</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892552"/>
          </a:xfrm>
          <a:prstGeom prst="rect">
            <a:avLst/>
          </a:prstGeom>
          <a:noFill/>
        </p:spPr>
        <p:txBody>
          <a:bodyPr wrap="square" rtlCol="0">
            <a:spAutoFit/>
          </a:bodyPr>
          <a:lstStyle/>
          <a:p>
            <a:r>
              <a:rPr lang="de-DE" sz="2600" dirty="0">
                <a:solidFill>
                  <a:schemeClr val="accent1">
                    <a:lumMod val="75000"/>
                  </a:schemeClr>
                </a:solidFill>
              </a:rPr>
              <a:t>Lösungsverfahren und Simulation</a:t>
            </a:r>
          </a:p>
          <a:p>
            <a:r>
              <a:rPr lang="de-DE" sz="2400" dirty="0">
                <a:solidFill>
                  <a:schemeClr val="accent2">
                    <a:lumMod val="75000"/>
                  </a:schemeClr>
                </a:solidFill>
              </a:rPr>
              <a:t>Simulation</a:t>
            </a:r>
          </a:p>
        </p:txBody>
      </p:sp>
      <p:pic>
        <p:nvPicPr>
          <p:cNvPr id="1026" name="Picture 2" descr="Details zu ähnlichen Bildern anzeigen">
            <a:extLst>
              <a:ext uri="{FF2B5EF4-FFF2-40B4-BE49-F238E27FC236}">
                <a16:creationId xmlns:a16="http://schemas.microsoft.com/office/drawing/2014/main" id="{B726F5E9-2846-3B4C-45C7-50B198658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88" y="2219326"/>
            <a:ext cx="2843212"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11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48EBA0B-4F09-F30D-1253-1D7AB89526BA}"/>
              </a:ext>
            </a:extLst>
          </p:cNvPr>
          <p:cNvSpPr txBox="1"/>
          <p:nvPr/>
        </p:nvSpPr>
        <p:spPr>
          <a:xfrm>
            <a:off x="5759404" y="1338798"/>
            <a:ext cx="6120581" cy="3724096"/>
          </a:xfrm>
          <a:prstGeom prst="rect">
            <a:avLst/>
          </a:prstGeom>
          <a:noFill/>
        </p:spPr>
        <p:txBody>
          <a:bodyPr wrap="square" rtlCol="0">
            <a:spAutoFit/>
          </a:bodyPr>
          <a:lstStyle/>
          <a:p>
            <a:r>
              <a:rPr lang="de-DE" sz="3200" b="1" dirty="0">
                <a:solidFill>
                  <a:schemeClr val="accent1">
                    <a:lumMod val="75000"/>
                  </a:schemeClr>
                </a:solidFill>
              </a:rPr>
              <a:t>Gliederung</a:t>
            </a:r>
          </a:p>
          <a:p>
            <a:endParaRPr lang="de-DE" dirty="0"/>
          </a:p>
          <a:p>
            <a:pPr marL="400050" indent="-400050">
              <a:lnSpc>
                <a:spcPct val="150000"/>
              </a:lnSpc>
              <a:buFont typeface="Arial" panose="020B0604020202020204" pitchFamily="34" charset="0"/>
              <a:buChar char="•"/>
            </a:pPr>
            <a:r>
              <a:rPr lang="de-DE" sz="2200" dirty="0"/>
              <a:t>Was ist eine Webanwendung?</a:t>
            </a:r>
          </a:p>
          <a:p>
            <a:pPr marL="400050" indent="-400050">
              <a:lnSpc>
                <a:spcPct val="150000"/>
              </a:lnSpc>
              <a:buFont typeface="Arial" panose="020B0604020202020204" pitchFamily="34" charset="0"/>
              <a:buChar char="•"/>
            </a:pPr>
            <a:r>
              <a:rPr lang="de-DE" sz="2200" dirty="0"/>
              <a:t>Unterschied zw. Statische und dynamische Webanwendung</a:t>
            </a:r>
          </a:p>
          <a:p>
            <a:pPr marL="400050" indent="-400050">
              <a:lnSpc>
                <a:spcPct val="150000"/>
              </a:lnSpc>
              <a:buFont typeface="Arial" panose="020B0604020202020204" pitchFamily="34" charset="0"/>
              <a:buChar char="•"/>
            </a:pPr>
            <a:r>
              <a:rPr lang="de-DE" sz="2200" dirty="0"/>
              <a:t>Responsives Webdesign</a:t>
            </a:r>
          </a:p>
          <a:p>
            <a:pPr marL="400050" indent="-400050">
              <a:lnSpc>
                <a:spcPct val="150000"/>
              </a:lnSpc>
              <a:buFont typeface="Arial" panose="020B0604020202020204" pitchFamily="34" charset="0"/>
              <a:buChar char="•"/>
            </a:pPr>
            <a:r>
              <a:rPr lang="de-DE" sz="2200" dirty="0"/>
              <a:t>Lösungsverfahren und Simulation</a:t>
            </a:r>
          </a:p>
          <a:p>
            <a:endParaRPr lang="de-DE" dirty="0"/>
          </a:p>
        </p:txBody>
      </p:sp>
      <p:pic>
        <p:nvPicPr>
          <p:cNvPr id="1026" name="Picture 2" descr="PHP – Wikipedia">
            <a:extLst>
              <a:ext uri="{FF2B5EF4-FFF2-40B4-BE49-F238E27FC236}">
                <a16:creationId xmlns:a16="http://schemas.microsoft.com/office/drawing/2014/main" id="{D9FFD0A4-F14B-EC97-EB95-F8377B405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15" y="702502"/>
            <a:ext cx="3452401" cy="1864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Query Support for Shopware &gt;= 6.5 | Shopware Store">
            <a:extLst>
              <a:ext uri="{FF2B5EF4-FFF2-40B4-BE49-F238E27FC236}">
                <a16:creationId xmlns:a16="http://schemas.microsoft.com/office/drawing/2014/main" id="{453584F8-45E0-17E2-FAB8-2F4305253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2" y="3966930"/>
            <a:ext cx="844865" cy="793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 Wikipedia">
            <a:extLst>
              <a:ext uri="{FF2B5EF4-FFF2-40B4-BE49-F238E27FC236}">
                <a16:creationId xmlns:a16="http://schemas.microsoft.com/office/drawing/2014/main" id="{886F6B7B-96FA-1F19-129E-94BEEDD1D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445" y="3761922"/>
            <a:ext cx="3452401" cy="23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0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1347869"/>
          </a:xfrm>
          <a:prstGeom prst="rect">
            <a:avLst/>
          </a:prstGeom>
          <a:noFill/>
        </p:spPr>
        <p:txBody>
          <a:bodyPr wrap="square" rtlCol="0">
            <a:spAutoFit/>
          </a:bodyPr>
          <a:lstStyle/>
          <a:p>
            <a:r>
              <a:rPr lang="de-DE" sz="2600" dirty="0">
                <a:solidFill>
                  <a:schemeClr val="accent1">
                    <a:lumMod val="75000"/>
                  </a:schemeClr>
                </a:solidFill>
              </a:rPr>
              <a:t>Was ist eine Webanwendung?</a:t>
            </a:r>
          </a:p>
          <a:p>
            <a:endParaRPr lang="de-DE" sz="2600" dirty="0">
              <a:solidFill>
                <a:schemeClr val="accent1">
                  <a:lumMod val="75000"/>
                </a:schemeClr>
              </a:solidFill>
            </a:endParaRPr>
          </a:p>
          <a:p>
            <a:pPr>
              <a:lnSpc>
                <a:spcPct val="150000"/>
              </a:lnSpc>
            </a:pPr>
            <a:r>
              <a:rPr lang="de-DE" sz="2200" dirty="0">
                <a:solidFill>
                  <a:schemeClr val="accent2">
                    <a:lumMod val="75000"/>
                  </a:schemeClr>
                </a:solidFill>
              </a:rPr>
              <a:t>Definition</a:t>
            </a:r>
          </a:p>
        </p:txBody>
      </p:sp>
      <p:sp>
        <p:nvSpPr>
          <p:cNvPr id="8" name="Textfeld 7">
            <a:extLst>
              <a:ext uri="{FF2B5EF4-FFF2-40B4-BE49-F238E27FC236}">
                <a16:creationId xmlns:a16="http://schemas.microsoft.com/office/drawing/2014/main" id="{0FE9FA6F-8A26-C6BF-96E9-CD6E5EE926C4}"/>
              </a:ext>
            </a:extLst>
          </p:cNvPr>
          <p:cNvSpPr txBox="1"/>
          <p:nvPr/>
        </p:nvSpPr>
        <p:spPr>
          <a:xfrm>
            <a:off x="211392" y="1733281"/>
            <a:ext cx="6498326" cy="79278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DE" sz="1600" b="0" i="0" dirty="0">
                <a:effectLst/>
                <a:latin typeface="Calibri "/>
              </a:rPr>
              <a:t>ein Anwendungsprogramm, das auf einem entfernten Server gespeichert und über das Internet über eine Browser-Schnittstelle bereitgestellt wird.</a:t>
            </a:r>
          </a:p>
        </p:txBody>
      </p:sp>
      <p:sp>
        <p:nvSpPr>
          <p:cNvPr id="5" name="Textfeld 4">
            <a:extLst>
              <a:ext uri="{FF2B5EF4-FFF2-40B4-BE49-F238E27FC236}">
                <a16:creationId xmlns:a16="http://schemas.microsoft.com/office/drawing/2014/main" id="{68ECA2FD-3DC3-3981-EBEB-5B2C27F12862}"/>
              </a:ext>
            </a:extLst>
          </p:cNvPr>
          <p:cNvSpPr txBox="1"/>
          <p:nvPr/>
        </p:nvSpPr>
        <p:spPr>
          <a:xfrm>
            <a:off x="211392" y="2734495"/>
            <a:ext cx="5884607" cy="3108543"/>
          </a:xfrm>
          <a:prstGeom prst="rect">
            <a:avLst/>
          </a:prstGeom>
          <a:noFill/>
        </p:spPr>
        <p:txBody>
          <a:bodyPr wrap="square" rtlCol="0">
            <a:spAutoFit/>
          </a:bodyPr>
          <a:lstStyle/>
          <a:p>
            <a:r>
              <a:rPr lang="de-DE" sz="2000" dirty="0">
                <a:solidFill>
                  <a:schemeClr val="accent2">
                    <a:lumMod val="75000"/>
                  </a:schemeClr>
                </a:solidFill>
              </a:rPr>
              <a:t>Einsatzmöglichkeiten</a:t>
            </a:r>
          </a:p>
          <a:p>
            <a:endParaRPr lang="de-DE" sz="2000" dirty="0">
              <a:solidFill>
                <a:schemeClr val="accent2">
                  <a:lumMod val="75000"/>
                </a:schemeClr>
              </a:solidFill>
            </a:endParaRPr>
          </a:p>
          <a:p>
            <a:pPr marL="285750" indent="-285750">
              <a:lnSpc>
                <a:spcPct val="150000"/>
              </a:lnSpc>
              <a:buFont typeface="Arial" panose="020B0604020202020204" pitchFamily="34" charset="0"/>
              <a:buChar char="•"/>
            </a:pPr>
            <a:r>
              <a:rPr lang="de-DE" sz="1600" b="0" i="0" dirty="0">
                <a:effectLst/>
              </a:rPr>
              <a:t>Webanwendungen müssen nicht installiert werden.</a:t>
            </a:r>
          </a:p>
          <a:p>
            <a:pPr marL="285750" indent="-285750">
              <a:lnSpc>
                <a:spcPct val="150000"/>
              </a:lnSpc>
              <a:buFont typeface="Arial" panose="020B0604020202020204" pitchFamily="34" charset="0"/>
              <a:buChar char="•"/>
            </a:pPr>
            <a:r>
              <a:rPr lang="de-DE" sz="1600" b="0" i="0" dirty="0">
                <a:effectLst/>
              </a:rPr>
              <a:t>Der Zugriff kann über mehrere </a:t>
            </a:r>
            <a:r>
              <a:rPr lang="de-DE" sz="1600" b="0" i="0" u="sng" dirty="0">
                <a:effectLst/>
                <a:hlinkClick r:id="rId2" tooltip="Browser">
                  <a:extLst>
                    <a:ext uri="{A12FA001-AC4F-418D-AE19-62706E023703}">
                      <ahyp:hlinkClr xmlns:ahyp="http://schemas.microsoft.com/office/drawing/2018/hyperlinkcolor" val="tx"/>
                    </a:ext>
                  </a:extLst>
                </a:hlinkClick>
              </a:rPr>
              <a:t>Browser</a:t>
            </a:r>
            <a:r>
              <a:rPr lang="de-DE" sz="1600" b="0" i="0" dirty="0">
                <a:effectLst/>
              </a:rPr>
              <a:t> erfolgen.</a:t>
            </a:r>
          </a:p>
          <a:p>
            <a:pPr marL="285750" indent="-285750">
              <a:lnSpc>
                <a:spcPct val="150000"/>
              </a:lnSpc>
              <a:buFont typeface="Arial" panose="020B0604020202020204" pitchFamily="34" charset="0"/>
              <a:buChar char="•"/>
            </a:pPr>
            <a:r>
              <a:rPr lang="de-DE" sz="1600" b="0" i="0" dirty="0">
                <a:effectLst/>
              </a:rPr>
              <a:t>Der Zugriff auf Webanwendungen kann über verschiedene Plattformen erfolgen, wie zum Beispiel über einen Desktop, einen Laptop oder ein Mobiltelefon.</a:t>
            </a:r>
          </a:p>
          <a:p>
            <a:endParaRPr lang="de-DE" b="0" i="0" dirty="0">
              <a:solidFill>
                <a:srgbClr val="666666"/>
              </a:solidFill>
              <a:effectLst/>
              <a:latin typeface="Arial" panose="020B0604020202020204" pitchFamily="34" charset="0"/>
            </a:endParaRPr>
          </a:p>
          <a:p>
            <a:endParaRPr lang="de-DE" dirty="0">
              <a:solidFill>
                <a:schemeClr val="accent1">
                  <a:lumMod val="75000"/>
                </a:schemeClr>
              </a:solidFill>
              <a:latin typeface="Calibri "/>
            </a:endParaRPr>
          </a:p>
        </p:txBody>
      </p:sp>
      <p:pic>
        <p:nvPicPr>
          <p:cNvPr id="4098" name="Picture 2">
            <a:extLst>
              <a:ext uri="{FF2B5EF4-FFF2-40B4-BE49-F238E27FC236}">
                <a16:creationId xmlns:a16="http://schemas.microsoft.com/office/drawing/2014/main" id="{28163C7B-9F7D-082B-0D6B-17528FB5E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718" y="2272607"/>
            <a:ext cx="5478206" cy="403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04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492443"/>
          </a:xfrm>
          <a:prstGeom prst="rect">
            <a:avLst/>
          </a:prstGeom>
          <a:noFill/>
        </p:spPr>
        <p:txBody>
          <a:bodyPr wrap="square" rtlCol="0">
            <a:spAutoFit/>
          </a:bodyPr>
          <a:lstStyle/>
          <a:p>
            <a:r>
              <a:rPr lang="de-DE" sz="2600" dirty="0">
                <a:solidFill>
                  <a:schemeClr val="accent1">
                    <a:lumMod val="75000"/>
                  </a:schemeClr>
                </a:solidFill>
              </a:rPr>
              <a:t>Was ist eine Webanwendung?</a:t>
            </a:r>
          </a:p>
        </p:txBody>
      </p:sp>
      <p:sp>
        <p:nvSpPr>
          <p:cNvPr id="11" name="Textfeld 10">
            <a:extLst>
              <a:ext uri="{FF2B5EF4-FFF2-40B4-BE49-F238E27FC236}">
                <a16:creationId xmlns:a16="http://schemas.microsoft.com/office/drawing/2014/main" id="{3E8D0FCE-2B9D-5F45-3E5E-77E4E813D4F6}"/>
              </a:ext>
            </a:extLst>
          </p:cNvPr>
          <p:cNvSpPr txBox="1"/>
          <p:nvPr/>
        </p:nvSpPr>
        <p:spPr>
          <a:xfrm>
            <a:off x="211392" y="4224826"/>
            <a:ext cx="817884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de-DE" dirty="0"/>
              <a:t>Webanwendungen können </a:t>
            </a:r>
            <a:r>
              <a:rPr lang="de-DE" b="1" dirty="0"/>
              <a:t>statisch</a:t>
            </a:r>
            <a:r>
              <a:rPr lang="de-DE" dirty="0"/>
              <a:t> (feste Inhalte, nur HTML, CSS, JavaScript) oder </a:t>
            </a:r>
            <a:r>
              <a:rPr lang="de-DE" b="1" dirty="0"/>
              <a:t>dynamisch</a:t>
            </a:r>
            <a:r>
              <a:rPr lang="de-DE" dirty="0"/>
              <a:t> (dynamisch bei Abruf erzeugte Inhalte) sein. </a:t>
            </a:r>
            <a:endParaRPr lang="de-DE" b="0" i="0" dirty="0">
              <a:solidFill>
                <a:srgbClr val="111111"/>
              </a:solidFill>
              <a:effectLst/>
            </a:endParaRPr>
          </a:p>
        </p:txBody>
      </p:sp>
      <p:sp>
        <p:nvSpPr>
          <p:cNvPr id="2" name="Textfeld 1">
            <a:extLst>
              <a:ext uri="{FF2B5EF4-FFF2-40B4-BE49-F238E27FC236}">
                <a16:creationId xmlns:a16="http://schemas.microsoft.com/office/drawing/2014/main" id="{F5222DF2-FAC4-2322-86ED-96623FA2ECBD}"/>
              </a:ext>
            </a:extLst>
          </p:cNvPr>
          <p:cNvSpPr txBox="1"/>
          <p:nvPr/>
        </p:nvSpPr>
        <p:spPr>
          <a:xfrm>
            <a:off x="211392" y="790386"/>
            <a:ext cx="9290953" cy="2854884"/>
          </a:xfrm>
          <a:prstGeom prst="rect">
            <a:avLst/>
          </a:prstGeom>
          <a:noFill/>
        </p:spPr>
        <p:txBody>
          <a:bodyPr wrap="square" rtlCol="0">
            <a:spAutoFit/>
          </a:bodyPr>
          <a:lstStyle/>
          <a:p>
            <a:r>
              <a:rPr lang="de-DE" sz="2000" dirty="0">
                <a:solidFill>
                  <a:schemeClr val="accent2">
                    <a:lumMod val="75000"/>
                  </a:schemeClr>
                </a:solidFill>
              </a:rPr>
              <a:t>Wie funktioniert Webanwendungen?</a:t>
            </a:r>
          </a:p>
          <a:p>
            <a:pPr algn="just"/>
            <a:endParaRPr lang="de-DE" dirty="0">
              <a:solidFill>
                <a:srgbClr val="111111"/>
              </a:solidFill>
            </a:endParaRPr>
          </a:p>
          <a:p>
            <a:pPr marL="285750" indent="-285750" algn="just">
              <a:lnSpc>
                <a:spcPct val="150000"/>
              </a:lnSpc>
              <a:buFont typeface="Wingdings" panose="05000000000000000000" pitchFamily="2" charset="2"/>
              <a:buChar char="§"/>
            </a:pPr>
            <a:r>
              <a:rPr lang="de-DE" sz="1600" i="0" dirty="0">
                <a:effectLst/>
                <a:latin typeface="Calibri "/>
              </a:rPr>
              <a:t>Webanwendungen müssen nicht heruntergeladen werden, da der Zugriff auf sie über ein Netzwerk erfolgt. Benutzer können auf eine Webanwendung über einen Webbrowser wie Google Chrome, Mozilla Firefox oder Apple Safari zugreifen</a:t>
            </a:r>
          </a:p>
          <a:p>
            <a:pPr marL="285750" indent="-285750" algn="just">
              <a:lnSpc>
                <a:spcPct val="150000"/>
              </a:lnSpc>
              <a:buFont typeface="Wingdings" panose="05000000000000000000" pitchFamily="2" charset="2"/>
              <a:buChar char="§"/>
            </a:pPr>
            <a:r>
              <a:rPr lang="de-DE" sz="1600" b="0" i="0" dirty="0">
                <a:effectLst/>
                <a:latin typeface="Calibri "/>
              </a:rPr>
              <a:t>Damit eine Webanwendung funktioniert, benötigt man einen </a:t>
            </a:r>
            <a:r>
              <a:rPr lang="de-DE" sz="1600" b="1" i="0" dirty="0">
                <a:effectLst/>
                <a:latin typeface="Calibri "/>
              </a:rPr>
              <a:t>Webserver</a:t>
            </a:r>
            <a:r>
              <a:rPr lang="de-DE" sz="1600" b="0" i="0" dirty="0">
                <a:effectLst/>
                <a:latin typeface="Calibri "/>
              </a:rPr>
              <a:t>(verwalten die Anforderungen, die von einem Client kommen), einen </a:t>
            </a:r>
            <a:r>
              <a:rPr lang="de-DE" sz="1600" b="1" i="0" dirty="0">
                <a:effectLst/>
                <a:latin typeface="Calibri "/>
              </a:rPr>
              <a:t>Anwendungsserver</a:t>
            </a:r>
            <a:r>
              <a:rPr lang="de-DE" sz="1600" dirty="0">
                <a:latin typeface="Calibri "/>
              </a:rPr>
              <a:t>(</a:t>
            </a:r>
            <a:r>
              <a:rPr lang="de-DE" sz="1600" b="0" i="0" dirty="0">
                <a:effectLst/>
                <a:latin typeface="Calibri "/>
              </a:rPr>
              <a:t>die angeforderte Aufgabe erledigt</a:t>
            </a:r>
            <a:r>
              <a:rPr lang="de-DE" sz="1600" dirty="0">
                <a:latin typeface="Calibri "/>
              </a:rPr>
              <a:t>) </a:t>
            </a:r>
            <a:r>
              <a:rPr lang="de-DE" sz="1600" b="0" i="0" dirty="0">
                <a:effectLst/>
                <a:latin typeface="Calibri "/>
              </a:rPr>
              <a:t>und eine </a:t>
            </a:r>
            <a:r>
              <a:rPr lang="de-DE" sz="1600" b="1" i="0" dirty="0">
                <a:effectLst/>
                <a:latin typeface="Calibri "/>
              </a:rPr>
              <a:t>Datenbank(</a:t>
            </a:r>
            <a:r>
              <a:rPr lang="de-DE" sz="1600" b="0" i="0" dirty="0">
                <a:effectLst/>
                <a:latin typeface="Calibri "/>
              </a:rPr>
              <a:t>dient zur Speicherung aller benötigten Informationen).</a:t>
            </a:r>
            <a:r>
              <a:rPr lang="de-DE" sz="1600" dirty="0">
                <a:latin typeface="Calibri "/>
              </a:rPr>
              <a:t>  </a:t>
            </a:r>
          </a:p>
        </p:txBody>
      </p:sp>
    </p:spTree>
    <p:extLst>
      <p:ext uri="{BB962C8B-B14F-4D97-AF65-F5344CB8AC3E}">
        <p14:creationId xmlns:p14="http://schemas.microsoft.com/office/powerpoint/2010/main" val="373823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892552"/>
          </a:xfrm>
          <a:prstGeom prst="rect">
            <a:avLst/>
          </a:prstGeom>
          <a:noFill/>
        </p:spPr>
        <p:txBody>
          <a:bodyPr wrap="square" rtlCol="0">
            <a:spAutoFit/>
          </a:bodyPr>
          <a:lstStyle/>
          <a:p>
            <a:r>
              <a:rPr lang="de-DE" sz="2600" dirty="0">
                <a:solidFill>
                  <a:schemeClr val="accent1">
                    <a:lumMod val="75000"/>
                  </a:schemeClr>
                </a:solidFill>
              </a:rPr>
              <a:t>Unterschied zw. Statische und dynamische Webanwendung</a:t>
            </a:r>
          </a:p>
          <a:p>
            <a:r>
              <a:rPr lang="de-DE" sz="2400" b="0" i="0" dirty="0">
                <a:solidFill>
                  <a:schemeClr val="accent2">
                    <a:lumMod val="75000"/>
                  </a:schemeClr>
                </a:solidFill>
                <a:effectLst/>
                <a:latin typeface="Calibri "/>
              </a:rPr>
              <a:t>Statische Webanwendung</a:t>
            </a:r>
          </a:p>
        </p:txBody>
      </p:sp>
      <p:sp>
        <p:nvSpPr>
          <p:cNvPr id="8" name="Textfeld 7">
            <a:extLst>
              <a:ext uri="{FF2B5EF4-FFF2-40B4-BE49-F238E27FC236}">
                <a16:creationId xmlns:a16="http://schemas.microsoft.com/office/drawing/2014/main" id="{0FE9FA6F-8A26-C6BF-96E9-CD6E5EE926C4}"/>
              </a:ext>
            </a:extLst>
          </p:cNvPr>
          <p:cNvSpPr txBox="1"/>
          <p:nvPr/>
        </p:nvSpPr>
        <p:spPr>
          <a:xfrm>
            <a:off x="211393" y="1194619"/>
            <a:ext cx="11769213" cy="369332"/>
          </a:xfrm>
          <a:prstGeom prst="rect">
            <a:avLst/>
          </a:prstGeom>
          <a:noFill/>
        </p:spPr>
        <p:txBody>
          <a:bodyPr wrap="square" rtlCol="0">
            <a:spAutoFit/>
          </a:bodyPr>
          <a:lstStyle/>
          <a:p>
            <a:pPr marL="285750" indent="-285750">
              <a:buFont typeface="Wingdings" panose="05000000000000000000" pitchFamily="2" charset="2"/>
              <a:buChar char="§"/>
            </a:pPr>
            <a:r>
              <a:rPr lang="de-DE" b="0" i="0" dirty="0">
                <a:solidFill>
                  <a:srgbClr val="333333"/>
                </a:solidFill>
                <a:effectLst/>
              </a:rPr>
              <a:t>Unveränderliche Dateien, die auf einem Server gespeichert sind</a:t>
            </a:r>
          </a:p>
        </p:txBody>
      </p:sp>
      <p:sp>
        <p:nvSpPr>
          <p:cNvPr id="2" name="Textfeld 1">
            <a:extLst>
              <a:ext uri="{FF2B5EF4-FFF2-40B4-BE49-F238E27FC236}">
                <a16:creationId xmlns:a16="http://schemas.microsoft.com/office/drawing/2014/main" id="{B65F7B36-8FF9-103D-DD9F-858AF7523B4B}"/>
              </a:ext>
            </a:extLst>
          </p:cNvPr>
          <p:cNvSpPr txBox="1"/>
          <p:nvPr/>
        </p:nvSpPr>
        <p:spPr>
          <a:xfrm>
            <a:off x="603682" y="1660124"/>
            <a:ext cx="8966446"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Der Besuch auf der Website ergibt eins-zu-eins Inhalte für alle Benutzer.</a:t>
            </a:r>
          </a:p>
        </p:txBody>
      </p:sp>
      <p:pic>
        <p:nvPicPr>
          <p:cNvPr id="4" name="Grafik 3">
            <a:extLst>
              <a:ext uri="{FF2B5EF4-FFF2-40B4-BE49-F238E27FC236}">
                <a16:creationId xmlns:a16="http://schemas.microsoft.com/office/drawing/2014/main" id="{E548E77D-3B3F-99F0-50EE-F16AA8226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662" y="2170324"/>
            <a:ext cx="4820338" cy="3172881"/>
          </a:xfrm>
          <a:prstGeom prst="rect">
            <a:avLst/>
          </a:prstGeom>
        </p:spPr>
      </p:pic>
      <p:sp>
        <p:nvSpPr>
          <p:cNvPr id="5" name="Textfeld 4">
            <a:extLst>
              <a:ext uri="{FF2B5EF4-FFF2-40B4-BE49-F238E27FC236}">
                <a16:creationId xmlns:a16="http://schemas.microsoft.com/office/drawing/2014/main" id="{68ECA2FD-3DC3-3981-EBEB-5B2C27F12862}"/>
              </a:ext>
            </a:extLst>
          </p:cNvPr>
          <p:cNvSpPr txBox="1"/>
          <p:nvPr/>
        </p:nvSpPr>
        <p:spPr>
          <a:xfrm>
            <a:off x="229148" y="2117949"/>
            <a:ext cx="6970642" cy="1388201"/>
          </a:xfrm>
          <a:prstGeom prst="rect">
            <a:avLst/>
          </a:prstGeom>
          <a:noFill/>
        </p:spPr>
        <p:txBody>
          <a:bodyPr wrap="square" rtlCol="0">
            <a:spAutoFit/>
          </a:bodyPr>
          <a:lstStyle/>
          <a:p>
            <a:pPr>
              <a:lnSpc>
                <a:spcPct val="150000"/>
              </a:lnSpc>
            </a:pPr>
            <a:r>
              <a:rPr lang="de-DE" sz="2000" dirty="0">
                <a:solidFill>
                  <a:schemeClr val="accent2">
                    <a:lumMod val="75000"/>
                  </a:schemeClr>
                </a:solidFill>
              </a:rPr>
              <a:t>Vorteile</a:t>
            </a:r>
          </a:p>
          <a:p>
            <a:pPr marL="800100" lvl="1" indent="-342900">
              <a:lnSpc>
                <a:spcPct val="150000"/>
              </a:lnSpc>
              <a:buFont typeface="Arial" panose="020B0604020202020204" pitchFamily="34" charset="0"/>
              <a:buChar char="•"/>
            </a:pPr>
            <a:r>
              <a:rPr lang="de-DE" sz="2000" dirty="0">
                <a:solidFill>
                  <a:srgbClr val="111111"/>
                </a:solidFill>
                <a:latin typeface="Calibri "/>
              </a:rPr>
              <a:t>E</a:t>
            </a:r>
            <a:r>
              <a:rPr lang="de-DE" b="0" i="0" dirty="0">
                <a:solidFill>
                  <a:srgbClr val="111111"/>
                </a:solidFill>
                <a:effectLst/>
                <a:latin typeface="Calibri "/>
              </a:rPr>
              <a:t>ine hohe Geschwindigkeit durch den direkten Zugriff</a:t>
            </a:r>
          </a:p>
          <a:p>
            <a:pPr marL="742950" lvl="1" indent="-285750">
              <a:lnSpc>
                <a:spcPct val="150000"/>
              </a:lnSpc>
              <a:buFont typeface="Arial" panose="020B0604020202020204" pitchFamily="34" charset="0"/>
              <a:buChar char="•"/>
            </a:pPr>
            <a:r>
              <a:rPr lang="de-DE" dirty="0">
                <a:solidFill>
                  <a:srgbClr val="111111"/>
                </a:solidFill>
                <a:latin typeface="Calibri "/>
              </a:rPr>
              <a:t>geringere Kosten (Keine Datenbank)</a:t>
            </a:r>
            <a:endParaRPr lang="de-DE" dirty="0">
              <a:solidFill>
                <a:schemeClr val="accent1">
                  <a:lumMod val="75000"/>
                </a:schemeClr>
              </a:solidFill>
              <a:latin typeface="Calibri "/>
            </a:endParaRPr>
          </a:p>
        </p:txBody>
      </p:sp>
      <p:sp>
        <p:nvSpPr>
          <p:cNvPr id="10" name="Textfeld 9">
            <a:extLst>
              <a:ext uri="{FF2B5EF4-FFF2-40B4-BE49-F238E27FC236}">
                <a16:creationId xmlns:a16="http://schemas.microsoft.com/office/drawing/2014/main" id="{1EC0F25F-EE06-CEA6-EA61-CFE1D80FE6F1}"/>
              </a:ext>
            </a:extLst>
          </p:cNvPr>
          <p:cNvSpPr txBox="1"/>
          <p:nvPr/>
        </p:nvSpPr>
        <p:spPr>
          <a:xfrm>
            <a:off x="211393" y="3539697"/>
            <a:ext cx="6988397" cy="2215991"/>
          </a:xfrm>
          <a:prstGeom prst="rect">
            <a:avLst/>
          </a:prstGeom>
          <a:noFill/>
        </p:spPr>
        <p:txBody>
          <a:bodyPr wrap="square" rtlCol="0">
            <a:spAutoFit/>
          </a:bodyPr>
          <a:lstStyle/>
          <a:p>
            <a:r>
              <a:rPr lang="de-DE" sz="2000" dirty="0">
                <a:solidFill>
                  <a:schemeClr val="accent2">
                    <a:lumMod val="75000"/>
                  </a:schemeClr>
                </a:solidFill>
              </a:rPr>
              <a:t>Nachteile</a:t>
            </a:r>
          </a:p>
          <a:p>
            <a:endParaRPr lang="de-DE" sz="2000" dirty="0">
              <a:solidFill>
                <a:schemeClr val="accent2">
                  <a:lumMod val="75000"/>
                </a:schemeClr>
              </a:solidFill>
            </a:endParaRPr>
          </a:p>
          <a:p>
            <a:pPr marL="742950" lvl="1" indent="-285750" algn="just">
              <a:buFont typeface="Arial" panose="020B0604020202020204" pitchFamily="34" charset="0"/>
              <a:buChar char="•"/>
            </a:pPr>
            <a:r>
              <a:rPr lang="de-DE" sz="1600" b="0" i="0" dirty="0">
                <a:effectLst/>
              </a:rPr>
              <a:t>Bei Änderungen des Webdesigns oder des Seitenaufbaus müssen sämtliche Änderungen an jedem Dokument vorgenommen werden, was bei größeren Projekten eine sehr lästige und zeitintensive Beschäftigung werden kann.</a:t>
            </a:r>
          </a:p>
          <a:p>
            <a:pPr marL="742950" lvl="1" indent="-285750" algn="just">
              <a:buFont typeface="Arial" panose="020B0604020202020204" pitchFamily="34" charset="0"/>
              <a:buChar char="•"/>
            </a:pPr>
            <a:r>
              <a:rPr lang="de-DE" sz="1600" b="0" i="0" dirty="0">
                <a:effectLst/>
                <a:latin typeface="Calibri "/>
              </a:rPr>
              <a:t>Gute bis sehr gute HTML-Kenntnisse erforderlich</a:t>
            </a:r>
          </a:p>
          <a:p>
            <a:pPr algn="just"/>
            <a:r>
              <a:rPr lang="de-DE" dirty="0">
                <a:solidFill>
                  <a:srgbClr val="111111"/>
                </a:solidFill>
              </a:rPr>
              <a:t>  </a:t>
            </a:r>
            <a:endParaRPr lang="de-DE" dirty="0">
              <a:solidFill>
                <a:schemeClr val="accent1">
                  <a:lumMod val="75000"/>
                </a:schemeClr>
              </a:solidFill>
            </a:endParaRPr>
          </a:p>
        </p:txBody>
      </p:sp>
      <p:sp>
        <p:nvSpPr>
          <p:cNvPr id="11" name="Textfeld 10">
            <a:extLst>
              <a:ext uri="{FF2B5EF4-FFF2-40B4-BE49-F238E27FC236}">
                <a16:creationId xmlns:a16="http://schemas.microsoft.com/office/drawing/2014/main" id="{3E8D0FCE-2B9D-5F45-3E5E-77E4E813D4F6}"/>
              </a:ext>
            </a:extLst>
          </p:cNvPr>
          <p:cNvSpPr txBox="1"/>
          <p:nvPr/>
        </p:nvSpPr>
        <p:spPr>
          <a:xfrm>
            <a:off x="211393" y="5386357"/>
            <a:ext cx="7352382" cy="1569660"/>
          </a:xfrm>
          <a:prstGeom prst="rect">
            <a:avLst/>
          </a:prstGeom>
          <a:noFill/>
        </p:spPr>
        <p:txBody>
          <a:bodyPr wrap="square" rtlCol="0">
            <a:spAutoFit/>
          </a:bodyPr>
          <a:lstStyle/>
          <a:p>
            <a:r>
              <a:rPr lang="de-DE" sz="2000" dirty="0">
                <a:solidFill>
                  <a:schemeClr val="accent2">
                    <a:lumMod val="75000"/>
                  </a:schemeClr>
                </a:solidFill>
              </a:rPr>
              <a:t>Beispiele</a:t>
            </a:r>
          </a:p>
          <a:p>
            <a:endParaRPr lang="de-DE" sz="2000" dirty="0">
              <a:solidFill>
                <a:schemeClr val="accent2">
                  <a:lumMod val="75000"/>
                </a:schemeClr>
              </a:solidFill>
            </a:endParaRPr>
          </a:p>
          <a:p>
            <a:pPr marL="742950" lvl="1" indent="-285750" algn="just">
              <a:buFont typeface="Arial" panose="020B0604020202020204" pitchFamily="34" charset="0"/>
              <a:buChar char="•"/>
            </a:pPr>
            <a:r>
              <a:rPr lang="de-DE" b="0" i="0" dirty="0">
                <a:solidFill>
                  <a:srgbClr val="111111"/>
                </a:solidFill>
                <a:effectLst/>
                <a:latin typeface="Calibri "/>
              </a:rPr>
              <a:t>YouTube Videos</a:t>
            </a:r>
          </a:p>
          <a:p>
            <a:pPr marL="742950" lvl="1" indent="-285750" algn="just">
              <a:buFont typeface="Arial" panose="020B0604020202020204" pitchFamily="34" charset="0"/>
              <a:buChar char="•"/>
            </a:pPr>
            <a:r>
              <a:rPr lang="de-DE" b="0" i="0" dirty="0">
                <a:solidFill>
                  <a:srgbClr val="282828"/>
                </a:solidFill>
                <a:effectLst/>
                <a:latin typeface="Calibri "/>
              </a:rPr>
              <a:t>Seiten, die die Dienstleistungen eines Unternehmens beschreiben</a:t>
            </a:r>
          </a:p>
          <a:p>
            <a:pPr algn="just"/>
            <a:endParaRPr lang="de-DE" b="0" i="0" dirty="0">
              <a:solidFill>
                <a:srgbClr val="111111"/>
              </a:solidFill>
              <a:effectLst/>
            </a:endParaRPr>
          </a:p>
        </p:txBody>
      </p:sp>
    </p:spTree>
    <p:extLst>
      <p:ext uri="{BB962C8B-B14F-4D97-AF65-F5344CB8AC3E}">
        <p14:creationId xmlns:p14="http://schemas.microsoft.com/office/powerpoint/2010/main" val="65110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7904AD98-4299-8009-6526-EF1A91537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956" y="1726342"/>
            <a:ext cx="4107173" cy="3644816"/>
          </a:xfrm>
          <a:prstGeom prst="rect">
            <a:avLst/>
          </a:prstGeom>
        </p:spPr>
      </p:pic>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892552"/>
          </a:xfrm>
          <a:prstGeom prst="rect">
            <a:avLst/>
          </a:prstGeom>
          <a:noFill/>
        </p:spPr>
        <p:txBody>
          <a:bodyPr wrap="square" rtlCol="0">
            <a:spAutoFit/>
          </a:bodyPr>
          <a:lstStyle/>
          <a:p>
            <a:r>
              <a:rPr lang="de-DE" sz="2600" dirty="0">
                <a:solidFill>
                  <a:schemeClr val="accent1">
                    <a:lumMod val="75000"/>
                  </a:schemeClr>
                </a:solidFill>
              </a:rPr>
              <a:t>Unterschied zw. Statische und dynamische Webanwendung</a:t>
            </a:r>
          </a:p>
          <a:p>
            <a:r>
              <a:rPr lang="de-DE" sz="2400" b="0" i="0" dirty="0">
                <a:solidFill>
                  <a:schemeClr val="accent2">
                    <a:lumMod val="75000"/>
                  </a:schemeClr>
                </a:solidFill>
                <a:effectLst/>
                <a:latin typeface="Calibri "/>
              </a:rPr>
              <a:t>Dynamische Webanwendung</a:t>
            </a:r>
          </a:p>
        </p:txBody>
      </p:sp>
      <p:sp>
        <p:nvSpPr>
          <p:cNvPr id="8" name="Textfeld 7">
            <a:extLst>
              <a:ext uri="{FF2B5EF4-FFF2-40B4-BE49-F238E27FC236}">
                <a16:creationId xmlns:a16="http://schemas.microsoft.com/office/drawing/2014/main" id="{0FE9FA6F-8A26-C6BF-96E9-CD6E5EE926C4}"/>
              </a:ext>
            </a:extLst>
          </p:cNvPr>
          <p:cNvSpPr txBox="1"/>
          <p:nvPr/>
        </p:nvSpPr>
        <p:spPr>
          <a:xfrm>
            <a:off x="211393" y="1194619"/>
            <a:ext cx="11769213" cy="584775"/>
          </a:xfrm>
          <a:prstGeom prst="rect">
            <a:avLst/>
          </a:prstGeom>
          <a:noFill/>
        </p:spPr>
        <p:txBody>
          <a:bodyPr wrap="square" rtlCol="0">
            <a:spAutoFit/>
          </a:bodyPr>
          <a:lstStyle/>
          <a:p>
            <a:pPr marL="285750" indent="-285750">
              <a:buFont typeface="Wingdings" panose="05000000000000000000" pitchFamily="2" charset="2"/>
              <a:buChar char="§"/>
            </a:pPr>
            <a:r>
              <a:rPr lang="de-DE" sz="1600" b="0" i="0" dirty="0">
                <a:effectLst/>
              </a:rPr>
              <a:t>Dynamische Inhalte werden nicht vorgefertigt gespeichert, sie werden zum Zeitpunkt der Anfrage generiert und hängen von ihren Parametern ab.</a:t>
            </a:r>
          </a:p>
        </p:txBody>
      </p:sp>
      <p:sp>
        <p:nvSpPr>
          <p:cNvPr id="2" name="Textfeld 1">
            <a:extLst>
              <a:ext uri="{FF2B5EF4-FFF2-40B4-BE49-F238E27FC236}">
                <a16:creationId xmlns:a16="http://schemas.microsoft.com/office/drawing/2014/main" id="{B65F7B36-8FF9-103D-DD9F-858AF7523B4B}"/>
              </a:ext>
            </a:extLst>
          </p:cNvPr>
          <p:cNvSpPr txBox="1"/>
          <p:nvPr/>
        </p:nvSpPr>
        <p:spPr>
          <a:xfrm>
            <a:off x="656948" y="1783705"/>
            <a:ext cx="8966446"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Der Besuch auf der Website ergibt unterschiedliche Inhalte für jede Benutzer.</a:t>
            </a:r>
          </a:p>
        </p:txBody>
      </p:sp>
      <p:sp>
        <p:nvSpPr>
          <p:cNvPr id="5" name="Textfeld 4">
            <a:extLst>
              <a:ext uri="{FF2B5EF4-FFF2-40B4-BE49-F238E27FC236}">
                <a16:creationId xmlns:a16="http://schemas.microsoft.com/office/drawing/2014/main" id="{68ECA2FD-3DC3-3981-EBEB-5B2C27F12862}"/>
              </a:ext>
            </a:extLst>
          </p:cNvPr>
          <p:cNvSpPr txBox="1"/>
          <p:nvPr/>
        </p:nvSpPr>
        <p:spPr>
          <a:xfrm>
            <a:off x="229147" y="2117949"/>
            <a:ext cx="8556507" cy="1415772"/>
          </a:xfrm>
          <a:prstGeom prst="rect">
            <a:avLst/>
          </a:prstGeom>
          <a:noFill/>
        </p:spPr>
        <p:txBody>
          <a:bodyPr wrap="square" rtlCol="0">
            <a:spAutoFit/>
          </a:bodyPr>
          <a:lstStyle/>
          <a:p>
            <a:r>
              <a:rPr lang="de-DE" sz="2000" dirty="0">
                <a:solidFill>
                  <a:schemeClr val="accent2">
                    <a:lumMod val="75000"/>
                  </a:schemeClr>
                </a:solidFill>
              </a:rPr>
              <a:t>Vorteile</a:t>
            </a:r>
          </a:p>
          <a:p>
            <a:pPr marL="800100" lvl="1" indent="-342900">
              <a:lnSpc>
                <a:spcPct val="150000"/>
              </a:lnSpc>
              <a:buFont typeface="Arial" panose="020B0604020202020204" pitchFamily="34" charset="0"/>
              <a:buChar char="•"/>
            </a:pPr>
            <a:r>
              <a:rPr lang="de-DE" sz="1600" b="0" i="0" dirty="0">
                <a:solidFill>
                  <a:srgbClr val="000000"/>
                </a:solidFill>
                <a:effectLst/>
                <a:latin typeface="Calibri "/>
              </a:rPr>
              <a:t>Keine tiefgründigen Programmierkenntnisse, HTML oder CSS-Kenntnisse notwendig.</a:t>
            </a:r>
          </a:p>
          <a:p>
            <a:pPr marL="742950" lvl="1" indent="-285750">
              <a:lnSpc>
                <a:spcPct val="150000"/>
              </a:lnSpc>
              <a:buFont typeface="Arial" panose="020B0604020202020204" pitchFamily="34" charset="0"/>
              <a:buChar char="•"/>
            </a:pPr>
            <a:r>
              <a:rPr lang="de-DE" sz="1600" dirty="0">
                <a:solidFill>
                  <a:srgbClr val="111111"/>
                </a:solidFill>
                <a:latin typeface="Calibri "/>
              </a:rPr>
              <a:t> </a:t>
            </a:r>
            <a:r>
              <a:rPr lang="de-DE" sz="1600" b="0" i="0" dirty="0">
                <a:solidFill>
                  <a:srgbClr val="000000"/>
                </a:solidFill>
                <a:effectLst/>
                <a:latin typeface="Calibri "/>
              </a:rPr>
              <a:t>Pflege der Webseite kann auch von Laien mit etwas Einarbeitung durchgeführt werden.</a:t>
            </a:r>
          </a:p>
          <a:p>
            <a:endParaRPr lang="de-DE" dirty="0">
              <a:solidFill>
                <a:schemeClr val="accent1">
                  <a:lumMod val="75000"/>
                </a:schemeClr>
              </a:solidFill>
              <a:latin typeface="Calibri "/>
            </a:endParaRPr>
          </a:p>
        </p:txBody>
      </p:sp>
      <p:sp>
        <p:nvSpPr>
          <p:cNvPr id="10" name="Textfeld 9">
            <a:extLst>
              <a:ext uri="{FF2B5EF4-FFF2-40B4-BE49-F238E27FC236}">
                <a16:creationId xmlns:a16="http://schemas.microsoft.com/office/drawing/2014/main" id="{1EC0F25F-EE06-CEA6-EA61-CFE1D80FE6F1}"/>
              </a:ext>
            </a:extLst>
          </p:cNvPr>
          <p:cNvSpPr txBox="1"/>
          <p:nvPr/>
        </p:nvSpPr>
        <p:spPr>
          <a:xfrm>
            <a:off x="211393" y="3315157"/>
            <a:ext cx="7352382" cy="2208553"/>
          </a:xfrm>
          <a:prstGeom prst="rect">
            <a:avLst/>
          </a:prstGeom>
          <a:noFill/>
        </p:spPr>
        <p:txBody>
          <a:bodyPr wrap="square" rtlCol="0">
            <a:spAutoFit/>
          </a:bodyPr>
          <a:lstStyle/>
          <a:p>
            <a:r>
              <a:rPr lang="de-DE" sz="2000" dirty="0">
                <a:solidFill>
                  <a:schemeClr val="accent2">
                    <a:lumMod val="75000"/>
                  </a:schemeClr>
                </a:solidFill>
              </a:rPr>
              <a:t>Nachteile</a:t>
            </a:r>
          </a:p>
          <a:p>
            <a:pPr marL="800100" lvl="1" indent="-342900" algn="just">
              <a:lnSpc>
                <a:spcPct val="150000"/>
              </a:lnSpc>
              <a:buFont typeface="Arial" panose="020B0604020202020204" pitchFamily="34" charset="0"/>
              <a:buChar char="•"/>
            </a:pPr>
            <a:r>
              <a:rPr lang="de-DE" sz="1600" dirty="0">
                <a:solidFill>
                  <a:srgbClr val="111111"/>
                </a:solidFill>
                <a:latin typeface="Calibri "/>
              </a:rPr>
              <a:t>N</a:t>
            </a:r>
            <a:r>
              <a:rPr lang="de-DE" sz="1600" b="0" i="0" dirty="0">
                <a:solidFill>
                  <a:srgbClr val="111111"/>
                </a:solidFill>
                <a:effectLst/>
                <a:latin typeface="Calibri "/>
              </a:rPr>
              <a:t>eben HTML-Kenntnissen zumindest auch PHP-Kenntnisse für die Entwicklung erforderlich</a:t>
            </a:r>
          </a:p>
          <a:p>
            <a:pPr marL="742950" lvl="1" indent="-285750" algn="just">
              <a:lnSpc>
                <a:spcPct val="150000"/>
              </a:lnSpc>
              <a:buFont typeface="Arial" panose="020B0604020202020204" pitchFamily="34" charset="0"/>
              <a:buChar char="•"/>
            </a:pPr>
            <a:r>
              <a:rPr lang="de-DE" sz="1600" b="0" i="0" dirty="0">
                <a:solidFill>
                  <a:srgbClr val="111111"/>
                </a:solidFill>
                <a:effectLst/>
                <a:latin typeface="Calibri "/>
              </a:rPr>
              <a:t>Je nach Projekt ist möglicherweise auch eine Datenbank erforderlich  sowie höhere Server-Performance</a:t>
            </a:r>
          </a:p>
          <a:p>
            <a:pPr marL="742950" lvl="1" indent="-285750" algn="just">
              <a:lnSpc>
                <a:spcPct val="150000"/>
              </a:lnSpc>
              <a:buFont typeface="Arial" panose="020B0604020202020204" pitchFamily="34" charset="0"/>
              <a:buChar char="•"/>
            </a:pPr>
            <a:r>
              <a:rPr lang="de-DE" sz="1600" dirty="0">
                <a:solidFill>
                  <a:srgbClr val="111111"/>
                </a:solidFill>
                <a:latin typeface="Calibri "/>
              </a:rPr>
              <a:t>H</a:t>
            </a:r>
            <a:r>
              <a:rPr lang="de-DE" sz="1600" b="0" i="0" dirty="0">
                <a:solidFill>
                  <a:srgbClr val="111111"/>
                </a:solidFill>
                <a:effectLst/>
                <a:latin typeface="Calibri "/>
              </a:rPr>
              <a:t>öheren Betriebskosten</a:t>
            </a:r>
            <a:endParaRPr lang="de-DE" sz="1600" dirty="0">
              <a:solidFill>
                <a:schemeClr val="accent1">
                  <a:lumMod val="75000"/>
                </a:schemeClr>
              </a:solidFill>
              <a:latin typeface="Calibri "/>
            </a:endParaRPr>
          </a:p>
        </p:txBody>
      </p:sp>
      <p:sp>
        <p:nvSpPr>
          <p:cNvPr id="11" name="Textfeld 10">
            <a:extLst>
              <a:ext uri="{FF2B5EF4-FFF2-40B4-BE49-F238E27FC236}">
                <a16:creationId xmlns:a16="http://schemas.microsoft.com/office/drawing/2014/main" id="{3E8D0FCE-2B9D-5F45-3E5E-77E4E813D4F6}"/>
              </a:ext>
            </a:extLst>
          </p:cNvPr>
          <p:cNvSpPr txBox="1"/>
          <p:nvPr/>
        </p:nvSpPr>
        <p:spPr>
          <a:xfrm>
            <a:off x="211393" y="5511449"/>
            <a:ext cx="7352382" cy="1415772"/>
          </a:xfrm>
          <a:prstGeom prst="rect">
            <a:avLst/>
          </a:prstGeom>
          <a:noFill/>
        </p:spPr>
        <p:txBody>
          <a:bodyPr wrap="square" rtlCol="0">
            <a:spAutoFit/>
          </a:bodyPr>
          <a:lstStyle/>
          <a:p>
            <a:r>
              <a:rPr lang="de-DE" sz="2000" dirty="0">
                <a:solidFill>
                  <a:schemeClr val="accent2">
                    <a:lumMod val="75000"/>
                  </a:schemeClr>
                </a:solidFill>
              </a:rPr>
              <a:t>Beispiele</a:t>
            </a:r>
          </a:p>
          <a:p>
            <a:pPr marL="800100" lvl="1" indent="-342900" algn="just">
              <a:lnSpc>
                <a:spcPct val="150000"/>
              </a:lnSpc>
              <a:buFont typeface="Arial" panose="020B0604020202020204" pitchFamily="34" charset="0"/>
              <a:buChar char="•"/>
            </a:pPr>
            <a:r>
              <a:rPr lang="de-DE" sz="1600" i="0" dirty="0">
                <a:solidFill>
                  <a:srgbClr val="282828"/>
                </a:solidFill>
                <a:effectLst/>
                <a:latin typeface="Calibri "/>
              </a:rPr>
              <a:t>Inhalte in den sozialen Netzwerken</a:t>
            </a:r>
            <a:r>
              <a:rPr lang="de-DE" sz="1600" i="0" dirty="0">
                <a:solidFill>
                  <a:srgbClr val="111111"/>
                </a:solidFill>
                <a:effectLst/>
                <a:latin typeface="Calibri "/>
              </a:rPr>
              <a:t>: Facebook, </a:t>
            </a:r>
            <a:r>
              <a:rPr lang="de-DE" sz="1600" dirty="0">
                <a:solidFill>
                  <a:srgbClr val="111111"/>
                </a:solidFill>
                <a:latin typeface="Calibri "/>
              </a:rPr>
              <a:t>Instagram    </a:t>
            </a:r>
          </a:p>
          <a:p>
            <a:pPr marL="742950" lvl="1" indent="-285750" algn="just">
              <a:lnSpc>
                <a:spcPct val="150000"/>
              </a:lnSpc>
              <a:buFont typeface="Arial" panose="020B0604020202020204" pitchFamily="34" charset="0"/>
              <a:buChar char="•"/>
            </a:pPr>
            <a:r>
              <a:rPr lang="de-DE" sz="1600" dirty="0">
                <a:solidFill>
                  <a:srgbClr val="111111"/>
                </a:solidFill>
                <a:latin typeface="Calibri "/>
              </a:rPr>
              <a:t> </a:t>
            </a:r>
            <a:r>
              <a:rPr lang="de-DE" sz="1600" i="0" dirty="0">
                <a:solidFill>
                  <a:srgbClr val="282828"/>
                </a:solidFill>
                <a:effectLst/>
                <a:latin typeface="Calibri "/>
              </a:rPr>
              <a:t>Warenauswahl, Empfehlungen in Online-Shops</a:t>
            </a:r>
          </a:p>
          <a:p>
            <a:pPr algn="just"/>
            <a:endParaRPr lang="de-DE" b="0" i="0" dirty="0">
              <a:solidFill>
                <a:srgbClr val="111111"/>
              </a:solidFill>
              <a:effectLst/>
            </a:endParaRPr>
          </a:p>
        </p:txBody>
      </p:sp>
    </p:spTree>
    <p:extLst>
      <p:ext uri="{BB962C8B-B14F-4D97-AF65-F5344CB8AC3E}">
        <p14:creationId xmlns:p14="http://schemas.microsoft.com/office/powerpoint/2010/main" val="97188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1261884"/>
          </a:xfrm>
          <a:prstGeom prst="rect">
            <a:avLst/>
          </a:prstGeom>
          <a:noFill/>
        </p:spPr>
        <p:txBody>
          <a:bodyPr wrap="square" rtlCol="0">
            <a:spAutoFit/>
          </a:bodyPr>
          <a:lstStyle/>
          <a:p>
            <a:r>
              <a:rPr lang="de-DE" sz="2600" dirty="0">
                <a:solidFill>
                  <a:schemeClr val="accent1">
                    <a:lumMod val="75000"/>
                  </a:schemeClr>
                </a:solidFill>
              </a:rPr>
              <a:t>Responsives Webdesign</a:t>
            </a:r>
          </a:p>
          <a:p>
            <a:endParaRPr lang="de-DE" sz="2600" dirty="0">
              <a:solidFill>
                <a:schemeClr val="accent1">
                  <a:lumMod val="75000"/>
                </a:schemeClr>
              </a:solidFill>
            </a:endParaRPr>
          </a:p>
          <a:p>
            <a:r>
              <a:rPr lang="de-DE" sz="2400" b="0" i="0" dirty="0">
                <a:solidFill>
                  <a:schemeClr val="accent2">
                    <a:lumMod val="75000"/>
                  </a:schemeClr>
                </a:solidFill>
                <a:effectLst/>
                <a:latin typeface="Calibri "/>
              </a:rPr>
              <a:t>Probleme und Solutions</a:t>
            </a:r>
          </a:p>
        </p:txBody>
      </p:sp>
      <p:sp>
        <p:nvSpPr>
          <p:cNvPr id="5" name="Textfeld 4">
            <a:extLst>
              <a:ext uri="{FF2B5EF4-FFF2-40B4-BE49-F238E27FC236}">
                <a16:creationId xmlns:a16="http://schemas.microsoft.com/office/drawing/2014/main" id="{68ECA2FD-3DC3-3981-EBEB-5B2C27F12862}"/>
              </a:ext>
            </a:extLst>
          </p:cNvPr>
          <p:cNvSpPr txBox="1"/>
          <p:nvPr/>
        </p:nvSpPr>
        <p:spPr>
          <a:xfrm>
            <a:off x="220269" y="1670326"/>
            <a:ext cx="8701789" cy="1408399"/>
          </a:xfrm>
          <a:prstGeom prst="rect">
            <a:avLst/>
          </a:prstGeom>
          <a:noFill/>
        </p:spPr>
        <p:txBody>
          <a:bodyPr wrap="square" rtlCol="0">
            <a:spAutoFit/>
          </a:bodyPr>
          <a:lstStyle/>
          <a:p>
            <a:r>
              <a:rPr lang="de-DE" sz="2000" dirty="0">
                <a:solidFill>
                  <a:schemeClr val="accent2">
                    <a:lumMod val="75000"/>
                  </a:schemeClr>
                </a:solidFill>
              </a:rPr>
              <a:t>Probleme</a:t>
            </a:r>
          </a:p>
          <a:p>
            <a:endParaRPr lang="de-DE" sz="2000" dirty="0">
              <a:solidFill>
                <a:schemeClr val="accent2">
                  <a:lumMod val="75000"/>
                </a:schemeClr>
              </a:solidFill>
            </a:endParaRPr>
          </a:p>
          <a:p>
            <a:pPr marL="342900" indent="-342900" algn="l">
              <a:lnSpc>
                <a:spcPct val="150000"/>
              </a:lnSpc>
              <a:buFont typeface="Wingdings" panose="05000000000000000000" pitchFamily="2" charset="2"/>
              <a:buChar char="§"/>
            </a:pPr>
            <a:r>
              <a:rPr lang="de-DE" sz="1600" dirty="0"/>
              <a:t>Größe und Auflösung der Displays kann auf den verschiedenen Endgeräten (Notebook, Tablet, Smartphone, Fernsehgerät) stark variieren.</a:t>
            </a:r>
            <a:endParaRPr lang="de-DE" sz="1600" dirty="0">
              <a:latin typeface="Calibri "/>
            </a:endParaRPr>
          </a:p>
        </p:txBody>
      </p:sp>
      <p:sp>
        <p:nvSpPr>
          <p:cNvPr id="10" name="Textfeld 9">
            <a:extLst>
              <a:ext uri="{FF2B5EF4-FFF2-40B4-BE49-F238E27FC236}">
                <a16:creationId xmlns:a16="http://schemas.microsoft.com/office/drawing/2014/main" id="{1EC0F25F-EE06-CEA6-EA61-CFE1D80FE6F1}"/>
              </a:ext>
            </a:extLst>
          </p:cNvPr>
          <p:cNvSpPr txBox="1"/>
          <p:nvPr/>
        </p:nvSpPr>
        <p:spPr>
          <a:xfrm>
            <a:off x="220269" y="3369109"/>
            <a:ext cx="10826672" cy="1938992"/>
          </a:xfrm>
          <a:prstGeom prst="rect">
            <a:avLst/>
          </a:prstGeom>
          <a:noFill/>
        </p:spPr>
        <p:txBody>
          <a:bodyPr wrap="square" rtlCol="0">
            <a:spAutoFit/>
          </a:bodyPr>
          <a:lstStyle/>
          <a:p>
            <a:r>
              <a:rPr lang="de-DE" sz="2000" dirty="0">
                <a:solidFill>
                  <a:schemeClr val="accent2">
                    <a:lumMod val="75000"/>
                  </a:schemeClr>
                </a:solidFill>
              </a:rPr>
              <a:t>Solution:           </a:t>
            </a:r>
            <a:r>
              <a:rPr lang="de-DE" sz="2000" b="1" dirty="0">
                <a:solidFill>
                  <a:schemeClr val="accent6">
                    <a:lumMod val="75000"/>
                  </a:schemeClr>
                </a:solidFill>
              </a:rPr>
              <a:t>Responsives Webdesign</a:t>
            </a:r>
          </a:p>
          <a:p>
            <a:endParaRPr lang="de-DE" sz="2000" b="1" dirty="0">
              <a:solidFill>
                <a:schemeClr val="accent6">
                  <a:lumMod val="75000"/>
                </a:schemeClr>
              </a:solidFill>
            </a:endParaRPr>
          </a:p>
          <a:p>
            <a:pPr marL="285750" indent="-285750">
              <a:lnSpc>
                <a:spcPct val="150000"/>
              </a:lnSpc>
              <a:buFont typeface="Wingdings" panose="05000000000000000000" pitchFamily="2" charset="2"/>
              <a:buChar char="§"/>
            </a:pPr>
            <a:r>
              <a:rPr lang="de-DE" sz="1600" i="0" dirty="0">
                <a:effectLst/>
                <a:latin typeface="Calibri "/>
              </a:rPr>
              <a:t>die Webseite wird so gestaltet sodass die Inhalts- und Navigationselemente , sowie der strukturelle Aufbau dieser </a:t>
            </a:r>
            <a:r>
              <a:rPr lang="de-DE" sz="1600" dirty="0">
                <a:latin typeface="Calibri "/>
              </a:rPr>
              <a:t>Sei</a:t>
            </a:r>
            <a:r>
              <a:rPr lang="de-DE" sz="1600" i="0" dirty="0">
                <a:effectLst/>
                <a:latin typeface="Calibri "/>
              </a:rPr>
              <a:t>te sich der Bildschirmauflösung des mobilen Endgeräts (Smartphone, Tablet und Desktopgeräten) anpassen.</a:t>
            </a:r>
          </a:p>
          <a:p>
            <a:endParaRPr lang="de-DE" sz="1600" i="0" dirty="0">
              <a:effectLst/>
              <a:latin typeface="Calibri "/>
            </a:endParaRPr>
          </a:p>
          <a:p>
            <a:pPr lvl="3"/>
            <a:endParaRPr lang="de-DE" sz="1600" dirty="0">
              <a:latin typeface="Calibri "/>
            </a:endParaRPr>
          </a:p>
        </p:txBody>
      </p:sp>
    </p:spTree>
    <p:extLst>
      <p:ext uri="{BB962C8B-B14F-4D97-AF65-F5344CB8AC3E}">
        <p14:creationId xmlns:p14="http://schemas.microsoft.com/office/powerpoint/2010/main" val="314249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176980"/>
            <a:ext cx="11769213" cy="1261884"/>
          </a:xfrm>
          <a:prstGeom prst="rect">
            <a:avLst/>
          </a:prstGeom>
          <a:noFill/>
        </p:spPr>
        <p:txBody>
          <a:bodyPr wrap="square" rtlCol="0">
            <a:spAutoFit/>
          </a:bodyPr>
          <a:lstStyle/>
          <a:p>
            <a:r>
              <a:rPr lang="de-DE" sz="2600" dirty="0">
                <a:solidFill>
                  <a:schemeClr val="accent1">
                    <a:lumMod val="75000"/>
                  </a:schemeClr>
                </a:solidFill>
              </a:rPr>
              <a:t>Responsives Webdesign</a:t>
            </a:r>
          </a:p>
          <a:p>
            <a:endParaRPr lang="de-DE" sz="2600" dirty="0">
              <a:solidFill>
                <a:schemeClr val="accent1">
                  <a:lumMod val="75000"/>
                </a:schemeClr>
              </a:solidFill>
            </a:endParaRPr>
          </a:p>
          <a:p>
            <a:r>
              <a:rPr lang="de-DE" sz="2400" b="0" i="0" dirty="0">
                <a:solidFill>
                  <a:schemeClr val="accent2">
                    <a:lumMod val="75000"/>
                  </a:schemeClr>
                </a:solidFill>
                <a:effectLst/>
                <a:latin typeface="Calibri "/>
              </a:rPr>
              <a:t>Probleme und Solutions</a:t>
            </a:r>
          </a:p>
        </p:txBody>
      </p:sp>
      <p:sp>
        <p:nvSpPr>
          <p:cNvPr id="10" name="Textfeld 9">
            <a:extLst>
              <a:ext uri="{FF2B5EF4-FFF2-40B4-BE49-F238E27FC236}">
                <a16:creationId xmlns:a16="http://schemas.microsoft.com/office/drawing/2014/main" id="{1EC0F25F-EE06-CEA6-EA61-CFE1D80FE6F1}"/>
              </a:ext>
            </a:extLst>
          </p:cNvPr>
          <p:cNvSpPr txBox="1"/>
          <p:nvPr/>
        </p:nvSpPr>
        <p:spPr>
          <a:xfrm>
            <a:off x="211393" y="1586287"/>
            <a:ext cx="11267436" cy="4278094"/>
          </a:xfrm>
          <a:prstGeom prst="rect">
            <a:avLst/>
          </a:prstGeom>
          <a:noFill/>
        </p:spPr>
        <p:txBody>
          <a:bodyPr wrap="square" rtlCol="0">
            <a:spAutoFit/>
          </a:bodyPr>
          <a:lstStyle/>
          <a:p>
            <a:endParaRPr lang="de-DE" sz="1600" i="0" dirty="0">
              <a:effectLst/>
              <a:latin typeface="Calibri "/>
            </a:endParaRPr>
          </a:p>
          <a:p>
            <a:pPr marL="742950" lvl="1" indent="-285750">
              <a:lnSpc>
                <a:spcPct val="150000"/>
              </a:lnSpc>
              <a:buFont typeface="Wingdings" panose="05000000000000000000" pitchFamily="2" charset="2"/>
              <a:buChar char="Ø"/>
            </a:pPr>
            <a:r>
              <a:rPr lang="de-DE" sz="1600" i="0" dirty="0">
                <a:effectLst/>
                <a:latin typeface="Calibri "/>
              </a:rPr>
              <a:t>Die l</a:t>
            </a:r>
            <a:r>
              <a:rPr lang="de-DE" sz="1600" dirty="0">
                <a:latin typeface="Calibri "/>
              </a:rPr>
              <a:t>etzte Version von CSS: </a:t>
            </a:r>
            <a:r>
              <a:rPr lang="de-DE" sz="1600" b="1" dirty="0">
                <a:latin typeface="Calibri "/>
              </a:rPr>
              <a:t>CSS3 </a:t>
            </a:r>
            <a:r>
              <a:rPr lang="de-DE" sz="1600" dirty="0">
                <a:latin typeface="Calibri "/>
              </a:rPr>
              <a:t>unterstützt</a:t>
            </a:r>
            <a:r>
              <a:rPr lang="de-DE" sz="1600" b="1" dirty="0">
                <a:latin typeface="Calibri "/>
              </a:rPr>
              <a:t> </a:t>
            </a:r>
            <a:r>
              <a:rPr lang="de-DE" sz="1600" dirty="0">
                <a:latin typeface="Calibri "/>
              </a:rPr>
              <a:t> das responsive Webdesign mit Hilfe von Media </a:t>
            </a:r>
            <a:r>
              <a:rPr lang="de-DE" sz="1600" dirty="0" err="1">
                <a:latin typeface="Calibri "/>
              </a:rPr>
              <a:t>Queries</a:t>
            </a:r>
            <a:r>
              <a:rPr lang="de-DE" sz="1600" dirty="0">
                <a:latin typeface="Calibri "/>
              </a:rPr>
              <a:t>.</a:t>
            </a:r>
          </a:p>
          <a:p>
            <a:pPr lvl="1">
              <a:lnSpc>
                <a:spcPct val="150000"/>
              </a:lnSpc>
            </a:pPr>
            <a:endParaRPr lang="de-DE" sz="1600" dirty="0">
              <a:latin typeface="Calibri "/>
            </a:endParaRPr>
          </a:p>
          <a:p>
            <a:pPr marL="1200150" lvl="2" indent="-285750">
              <a:lnSpc>
                <a:spcPct val="150000"/>
              </a:lnSpc>
              <a:buFont typeface="Wingdings" panose="05000000000000000000" pitchFamily="2" charset="2"/>
              <a:buChar char="v"/>
            </a:pPr>
            <a:r>
              <a:rPr lang="de-DE" sz="1600" dirty="0"/>
              <a:t>Eine Media Query wird durch das </a:t>
            </a:r>
            <a:r>
              <a:rPr lang="de-DE" sz="1600" b="1" dirty="0"/>
              <a:t>@media-Tag </a:t>
            </a:r>
            <a:r>
              <a:rPr lang="de-DE" sz="1600" dirty="0"/>
              <a:t>eingeleitet und besteht aus einem </a:t>
            </a:r>
            <a:r>
              <a:rPr lang="de-DE" sz="1600" b="1" dirty="0"/>
              <a:t>Medientyp</a:t>
            </a:r>
            <a:r>
              <a:rPr lang="de-DE" sz="1600" dirty="0"/>
              <a:t> und einem oder mehreren Ausdrücken mit </a:t>
            </a:r>
            <a:r>
              <a:rPr lang="de-DE" sz="1600" b="1" dirty="0"/>
              <a:t>Medieneigenschaften</a:t>
            </a:r>
            <a:r>
              <a:rPr lang="de-DE" sz="1600" dirty="0"/>
              <a:t>, die als wahr oder falsch evaluiert werden</a:t>
            </a:r>
          </a:p>
          <a:p>
            <a:pPr marL="1657350" lvl="3" indent="-285750">
              <a:lnSpc>
                <a:spcPct val="150000"/>
              </a:lnSpc>
              <a:buFont typeface="Courier New" panose="02070309020205020404" pitchFamily="49" charset="0"/>
              <a:buChar char="o"/>
            </a:pPr>
            <a:r>
              <a:rPr lang="de-DE" sz="1600" b="1" dirty="0"/>
              <a:t>Medientypen</a:t>
            </a:r>
            <a:r>
              <a:rPr lang="de-DE" sz="1600" dirty="0"/>
              <a:t> sind : all (alle Geräte) ; screen (Bildschirm) ; </a:t>
            </a:r>
            <a:r>
              <a:rPr lang="de-DE" sz="1600" dirty="0" err="1"/>
              <a:t>handheld</a:t>
            </a:r>
            <a:r>
              <a:rPr lang="de-DE" sz="1600" dirty="0"/>
              <a:t> (mobiles Gerät) ; </a:t>
            </a:r>
            <a:r>
              <a:rPr lang="de-DE" sz="1600" dirty="0" err="1"/>
              <a:t>print</a:t>
            </a:r>
            <a:r>
              <a:rPr lang="de-DE" sz="1600" dirty="0"/>
              <a:t> (Drucker). </a:t>
            </a:r>
          </a:p>
          <a:p>
            <a:pPr marL="1657350" lvl="3" indent="-285750">
              <a:lnSpc>
                <a:spcPct val="150000"/>
              </a:lnSpc>
              <a:buFont typeface="Courier New" panose="02070309020205020404" pitchFamily="49" charset="0"/>
              <a:buChar char="o"/>
            </a:pPr>
            <a:r>
              <a:rPr lang="de-DE" sz="1600" b="1" dirty="0"/>
              <a:t>Medieneigenschaften</a:t>
            </a:r>
            <a:r>
              <a:rPr lang="de-DE" sz="1600" dirty="0"/>
              <a:t> sind z.B.: </a:t>
            </a:r>
          </a:p>
          <a:p>
            <a:pPr lvl="3">
              <a:lnSpc>
                <a:spcPct val="150000"/>
              </a:lnSpc>
            </a:pPr>
            <a:r>
              <a:rPr lang="de-DE" sz="1600" dirty="0"/>
              <a:t>	- min-</a:t>
            </a:r>
            <a:r>
              <a:rPr lang="de-DE" sz="1600" dirty="0" err="1"/>
              <a:t>device</a:t>
            </a:r>
            <a:r>
              <a:rPr lang="de-DE" sz="1600" dirty="0"/>
              <a:t>-</a:t>
            </a:r>
            <a:r>
              <a:rPr lang="de-DE" sz="1600" dirty="0" err="1"/>
              <a:t>height</a:t>
            </a:r>
            <a:r>
              <a:rPr lang="de-DE" sz="1600" dirty="0"/>
              <a:t>, </a:t>
            </a:r>
            <a:r>
              <a:rPr lang="de-DE" sz="1600" dirty="0" err="1"/>
              <a:t>max-device-heigth</a:t>
            </a:r>
            <a:r>
              <a:rPr lang="de-DE" sz="1600" dirty="0"/>
              <a:t> (Höhe des Gerätes) 	</a:t>
            </a:r>
          </a:p>
          <a:p>
            <a:pPr lvl="3">
              <a:lnSpc>
                <a:spcPct val="150000"/>
              </a:lnSpc>
            </a:pPr>
            <a:r>
              <a:rPr lang="de-DE" sz="1600" dirty="0"/>
              <a:t>	- min-</a:t>
            </a:r>
            <a:r>
              <a:rPr lang="de-DE" sz="1600" dirty="0" err="1"/>
              <a:t>device</a:t>
            </a:r>
            <a:r>
              <a:rPr lang="de-DE" sz="1600" dirty="0"/>
              <a:t>-</a:t>
            </a:r>
            <a:r>
              <a:rPr lang="de-DE" sz="1600" dirty="0" err="1"/>
              <a:t>width</a:t>
            </a:r>
            <a:r>
              <a:rPr lang="de-DE" sz="1600" dirty="0"/>
              <a:t>, </a:t>
            </a:r>
            <a:r>
              <a:rPr lang="de-DE" sz="1600" dirty="0" err="1"/>
              <a:t>max-device-width</a:t>
            </a:r>
            <a:r>
              <a:rPr lang="de-DE" sz="1600" dirty="0"/>
              <a:t> (Breite des Gerätes) </a:t>
            </a:r>
          </a:p>
          <a:p>
            <a:pPr lvl="3">
              <a:lnSpc>
                <a:spcPct val="150000"/>
              </a:lnSpc>
            </a:pPr>
            <a:r>
              <a:rPr lang="de-DE" sz="1600" dirty="0"/>
              <a:t>	- display-mode (Vollbildmodus), </a:t>
            </a:r>
            <a:r>
              <a:rPr lang="de-DE" sz="1600" dirty="0" err="1"/>
              <a:t>resolution</a:t>
            </a:r>
            <a:r>
              <a:rPr lang="de-DE" sz="1600" dirty="0"/>
              <a:t> (Auflösung) </a:t>
            </a:r>
          </a:p>
          <a:p>
            <a:pPr lvl="3">
              <a:lnSpc>
                <a:spcPct val="150000"/>
              </a:lnSpc>
            </a:pPr>
            <a:r>
              <a:rPr lang="de-DE" sz="1600" dirty="0"/>
              <a:t>	- min-</a:t>
            </a:r>
            <a:r>
              <a:rPr lang="de-DE" sz="1600" dirty="0" err="1"/>
              <a:t>height</a:t>
            </a:r>
            <a:r>
              <a:rPr lang="de-DE" sz="1600" dirty="0"/>
              <a:t>, </a:t>
            </a:r>
            <a:r>
              <a:rPr lang="de-DE" sz="1600" dirty="0" err="1"/>
              <a:t>max-height</a:t>
            </a:r>
            <a:r>
              <a:rPr lang="de-DE" sz="1600" dirty="0"/>
              <a:t>, min-</a:t>
            </a:r>
            <a:r>
              <a:rPr lang="de-DE" sz="1600" dirty="0" err="1"/>
              <a:t>width</a:t>
            </a:r>
            <a:r>
              <a:rPr lang="de-DE" sz="1600" dirty="0"/>
              <a:t>, </a:t>
            </a:r>
            <a:r>
              <a:rPr lang="de-DE" sz="1600" dirty="0" err="1"/>
              <a:t>max-width</a:t>
            </a:r>
            <a:r>
              <a:rPr lang="de-DE" sz="1600" dirty="0"/>
              <a:t> (Höhe und Breite der Ausgabefläche)</a:t>
            </a:r>
          </a:p>
          <a:p>
            <a:pPr lvl="3"/>
            <a:endParaRPr lang="de-DE" sz="1600" dirty="0">
              <a:latin typeface="Calibri "/>
            </a:endParaRPr>
          </a:p>
        </p:txBody>
      </p:sp>
    </p:spTree>
    <p:extLst>
      <p:ext uri="{BB962C8B-B14F-4D97-AF65-F5344CB8AC3E}">
        <p14:creationId xmlns:p14="http://schemas.microsoft.com/office/powerpoint/2010/main" val="296350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CFF17D5A-4038-B505-A67C-93B79AEB8C80}"/>
              </a:ext>
            </a:extLst>
          </p:cNvPr>
          <p:cNvSpPr txBox="1"/>
          <p:nvPr/>
        </p:nvSpPr>
        <p:spPr>
          <a:xfrm>
            <a:off x="211393" y="216784"/>
            <a:ext cx="11769213" cy="1261884"/>
          </a:xfrm>
          <a:prstGeom prst="rect">
            <a:avLst/>
          </a:prstGeom>
          <a:noFill/>
        </p:spPr>
        <p:txBody>
          <a:bodyPr wrap="square" rtlCol="0">
            <a:spAutoFit/>
          </a:bodyPr>
          <a:lstStyle/>
          <a:p>
            <a:r>
              <a:rPr lang="de-DE" sz="2600" dirty="0">
                <a:solidFill>
                  <a:schemeClr val="accent1">
                    <a:lumMod val="75000"/>
                  </a:schemeClr>
                </a:solidFill>
              </a:rPr>
              <a:t>Lösungsverfahren und Simulation</a:t>
            </a:r>
          </a:p>
          <a:p>
            <a:endParaRPr lang="de-DE" sz="2600" dirty="0">
              <a:solidFill>
                <a:schemeClr val="accent1">
                  <a:lumMod val="75000"/>
                </a:schemeClr>
              </a:solidFill>
            </a:endParaRPr>
          </a:p>
          <a:p>
            <a:r>
              <a:rPr lang="de-DE" sz="2400" dirty="0">
                <a:solidFill>
                  <a:schemeClr val="accent2">
                    <a:lumMod val="75000"/>
                  </a:schemeClr>
                </a:solidFill>
              </a:rPr>
              <a:t>Lösungsverfahren</a:t>
            </a:r>
          </a:p>
        </p:txBody>
      </p:sp>
      <p:sp>
        <p:nvSpPr>
          <p:cNvPr id="2" name="Textfeld 1">
            <a:extLst>
              <a:ext uri="{FF2B5EF4-FFF2-40B4-BE49-F238E27FC236}">
                <a16:creationId xmlns:a16="http://schemas.microsoft.com/office/drawing/2014/main" id="{88C364F5-7C74-EECC-31E1-C86A499842FD}"/>
              </a:ext>
            </a:extLst>
          </p:cNvPr>
          <p:cNvSpPr txBox="1"/>
          <p:nvPr/>
        </p:nvSpPr>
        <p:spPr>
          <a:xfrm>
            <a:off x="303761" y="1375638"/>
            <a:ext cx="11390050" cy="153151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DE" sz="1600" dirty="0"/>
              <a:t>Die Datenbank „</a:t>
            </a:r>
            <a:r>
              <a:rPr lang="de-DE" sz="1600" dirty="0" err="1"/>
              <a:t>CreateDatabaseProjekte.sql</a:t>
            </a:r>
            <a:r>
              <a:rPr lang="de-DE" sz="1600" dirty="0"/>
              <a:t>“ importieren</a:t>
            </a:r>
          </a:p>
          <a:p>
            <a:pPr marL="285750" indent="-285750">
              <a:lnSpc>
                <a:spcPct val="150000"/>
              </a:lnSpc>
              <a:buFont typeface="Wingdings" panose="05000000000000000000" pitchFamily="2" charset="2"/>
              <a:buChar char="§"/>
            </a:pPr>
            <a:r>
              <a:rPr lang="de-DE" sz="1600" dirty="0"/>
              <a:t>Ein Programm schreiben, für die Verbindung zur Datenbank</a:t>
            </a:r>
          </a:p>
          <a:p>
            <a:pPr marL="285750" indent="-285750">
              <a:lnSpc>
                <a:spcPct val="150000"/>
              </a:lnSpc>
              <a:buFont typeface="Wingdings" panose="05000000000000000000" pitchFamily="2" charset="2"/>
              <a:buChar char="§"/>
            </a:pPr>
            <a:r>
              <a:rPr lang="de-DE" sz="1600" dirty="0"/>
              <a:t>Ein Programm schreiben, für </a:t>
            </a:r>
            <a:r>
              <a:rPr lang="de-DE" sz="1600" dirty="0" err="1"/>
              <a:t>impressum.php</a:t>
            </a:r>
            <a:r>
              <a:rPr lang="de-DE" sz="1600" dirty="0"/>
              <a:t> und </a:t>
            </a:r>
            <a:r>
              <a:rPr lang="de-DE" sz="1600" dirty="0" err="1"/>
              <a:t>skills</a:t>
            </a:r>
            <a:endParaRPr lang="de-DE" sz="1600" dirty="0"/>
          </a:p>
          <a:p>
            <a:pPr marL="285750" indent="-285750">
              <a:lnSpc>
                <a:spcPct val="150000"/>
              </a:lnSpc>
              <a:buFont typeface="Wingdings" panose="05000000000000000000" pitchFamily="2" charset="2"/>
              <a:buChar char="§"/>
            </a:pPr>
            <a:r>
              <a:rPr lang="de-DE" sz="1600" dirty="0"/>
              <a:t>Ein Programm schreiben, für </a:t>
            </a:r>
            <a:r>
              <a:rPr lang="de-DE" sz="1600" dirty="0" err="1"/>
              <a:t>projekte.php</a:t>
            </a:r>
            <a:endParaRPr lang="de-DE" sz="1600" dirty="0"/>
          </a:p>
        </p:txBody>
      </p:sp>
      <p:pic>
        <p:nvPicPr>
          <p:cNvPr id="4" name="Grafik 3" descr="Ein Bild, das Text enthält.&#10;&#10;Automatisch generierte Beschreibung">
            <a:extLst>
              <a:ext uri="{FF2B5EF4-FFF2-40B4-BE49-F238E27FC236}">
                <a16:creationId xmlns:a16="http://schemas.microsoft.com/office/drawing/2014/main" id="{3D3E169D-E83E-940C-2B8B-6038891C9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4" y="2988878"/>
            <a:ext cx="4540161" cy="3374122"/>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E15E099-8112-7C2E-2070-151C35A89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670" y="2644614"/>
            <a:ext cx="3617623" cy="421338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B9E20DF-B8AC-611E-6A18-C81CE27EE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8478" y="847726"/>
            <a:ext cx="3617624" cy="4213386"/>
          </a:xfrm>
          <a:prstGeom prst="rect">
            <a:avLst/>
          </a:prstGeom>
        </p:spPr>
      </p:pic>
    </p:spTree>
    <p:extLst>
      <p:ext uri="{BB962C8B-B14F-4D97-AF65-F5344CB8AC3E}">
        <p14:creationId xmlns:p14="http://schemas.microsoft.com/office/powerpoint/2010/main" val="31365178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Grand écran</PresentationFormat>
  <Paragraphs>89</Paragraphs>
  <Slides>10</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Aptos</vt:lpstr>
      <vt:lpstr>Arial</vt:lpstr>
      <vt:lpstr>Calibri</vt:lpstr>
      <vt:lpstr>Calibri </vt:lpstr>
      <vt:lpstr>Calibri Light</vt:lpstr>
      <vt:lpstr>Courier New</vt:lpstr>
      <vt:lpstr>Posterama Text SemiBold</vt:lpstr>
      <vt:lpstr>Wingdings</vt:lpstr>
      <vt:lpstr>Office</vt:lpstr>
      <vt:lpstr> Aufgabe 2-4:  Dynamische Webanwendung erstellen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chouyougildas@gmail.com</dc:creator>
  <cp:lastModifiedBy>armand sigahnou</cp:lastModifiedBy>
  <cp:revision>39</cp:revision>
  <dcterms:created xsi:type="dcterms:W3CDTF">2022-12-29T19:11:02Z</dcterms:created>
  <dcterms:modified xsi:type="dcterms:W3CDTF">2023-12-18T18:45:38Z</dcterms:modified>
</cp:coreProperties>
</file>