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9"/>
  </p:notesMasterIdLst>
  <p:sldIdLst>
    <p:sldId id="344" r:id="rId4"/>
    <p:sldId id="345" r:id="rId5"/>
    <p:sldId id="346" r:id="rId6"/>
    <p:sldId id="351" r:id="rId7"/>
    <p:sldId id="354" r:id="rId8"/>
    <p:sldId id="347" r:id="rId9"/>
    <p:sldId id="355" r:id="rId10"/>
    <p:sldId id="386" r:id="rId11"/>
    <p:sldId id="349" r:id="rId12"/>
    <p:sldId id="360" r:id="rId13"/>
    <p:sldId id="382" r:id="rId14"/>
    <p:sldId id="348" r:id="rId15"/>
    <p:sldId id="383" r:id="rId16"/>
    <p:sldId id="385" r:id="rId17"/>
    <p:sldId id="350"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clrMru>
    <a:srgbClr val="90D5F4"/>
    <a:srgbClr val="236BCC"/>
    <a:srgbClr val="FFFFFF"/>
    <a:srgbClr val="BFBFBF"/>
    <a:srgbClr val="133D80"/>
    <a:srgbClr val="7DDAF4"/>
    <a:srgbClr val="000C38"/>
    <a:srgbClr val="A5322B"/>
    <a:srgbClr val="E4D3BF"/>
    <a:srgbClr val="D0B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1" autoAdjust="0"/>
    <p:restoredTop sz="94648" autoAdjust="0"/>
  </p:normalViewPr>
  <p:slideViewPr>
    <p:cSldViewPr snapToGrid="0">
      <p:cViewPr>
        <p:scale>
          <a:sx n="75" d="100"/>
          <a:sy n="75" d="100"/>
        </p:scale>
        <p:origin x="-138" y="-396"/>
      </p:cViewPr>
      <p:guideLst>
        <p:guide orient="horz" pos="222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11" name="TextBox 10"/>
          <p:cNvSpPr txBox="1"/>
          <p:nvPr userDrawn="1"/>
        </p:nvSpPr>
        <p:spPr>
          <a:xfrm>
            <a:off x="5603404" y="62385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sp>
        <p:nvSpPr>
          <p:cNvPr id="8" name="文本框 7"/>
          <p:cNvSpPr txBox="1"/>
          <p:nvPr/>
        </p:nvSpPr>
        <p:spPr>
          <a:xfrm>
            <a:off x="2237456" y="2705885"/>
            <a:ext cx="7717088" cy="1445260"/>
          </a:xfrm>
          <a:prstGeom prst="rect">
            <a:avLst/>
          </a:prstGeom>
          <a:noFill/>
        </p:spPr>
        <p:txBody>
          <a:bodyPr wrap="square" rtlCol="0">
            <a:spAutoFit/>
          </a:bodyPr>
          <a:lstStyle/>
          <a:p>
            <a:pPr algn="ctr"/>
            <a:r>
              <a:rPr lang="zh-CN" altLang="en-US" sz="44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rPr>
              <a:t>基于矩阵的化学方程式配平的编程实现（结题汇报）</a:t>
            </a:r>
            <a:endParaRPr lang="zh-CN" altLang="en-US" sz="44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endParaRPr>
          </a:p>
        </p:txBody>
      </p:sp>
      <p:grpSp>
        <p:nvGrpSpPr>
          <p:cNvPr id="25" name="组合 24"/>
          <p:cNvGrpSpPr/>
          <p:nvPr/>
        </p:nvGrpSpPr>
        <p:grpSpPr>
          <a:xfrm>
            <a:off x="8853714" y="456155"/>
            <a:ext cx="3106061" cy="521970"/>
            <a:chOff x="1320799" y="348343"/>
            <a:chExt cx="3106061" cy="521970"/>
          </a:xfrm>
        </p:grpSpPr>
        <p:sp>
          <p:nvSpPr>
            <p:cNvPr id="11" name="文本框 10"/>
            <p:cNvSpPr txBox="1"/>
            <p:nvPr/>
          </p:nvSpPr>
          <p:spPr>
            <a:xfrm>
              <a:off x="1320799" y="348343"/>
              <a:ext cx="1451429" cy="521970"/>
            </a:xfrm>
            <a:prstGeom prst="rect">
              <a:avLst/>
            </a:prstGeom>
            <a:noFill/>
          </p:spPr>
          <p:txBody>
            <a:bodyPr wrap="square" rtlCol="0">
              <a:spAutoFit/>
            </a:bodyPr>
            <a:lstStyle/>
            <a:p>
              <a:pPr algn="r"/>
              <a:r>
                <a:rPr lang="en-US" altLang="zh-CN" sz="2800" dirty="0" smtClean="0">
                  <a:solidFill>
                    <a:schemeClr val="bg1"/>
                  </a:solidFill>
                  <a:cs typeface="+mn-ea"/>
                  <a:sym typeface="+mn-lt"/>
                </a:rPr>
                <a:t>2022</a:t>
              </a:r>
              <a:endParaRPr lang="zh-CN" altLang="en-US" sz="2800" dirty="0">
                <a:solidFill>
                  <a:schemeClr val="bg1"/>
                </a:solidFill>
                <a:cs typeface="+mn-ea"/>
                <a:sym typeface="+mn-lt"/>
              </a:endParaRPr>
            </a:p>
          </p:txBody>
        </p:sp>
        <p:sp>
          <p:nvSpPr>
            <p:cNvPr id="12" name="文本框 11"/>
            <p:cNvSpPr txBox="1"/>
            <p:nvPr/>
          </p:nvSpPr>
          <p:spPr>
            <a:xfrm>
              <a:off x="2975431" y="348343"/>
              <a:ext cx="1451429" cy="521970"/>
            </a:xfrm>
            <a:prstGeom prst="rect">
              <a:avLst/>
            </a:prstGeom>
            <a:noFill/>
          </p:spPr>
          <p:txBody>
            <a:bodyPr wrap="square" rtlCol="0">
              <a:spAutoFit/>
            </a:bodyPr>
            <a:lstStyle/>
            <a:p>
              <a:r>
                <a:rPr lang="en-US" altLang="zh-CN" sz="2800" dirty="0">
                  <a:solidFill>
                    <a:schemeClr val="bg1"/>
                  </a:solidFill>
                  <a:cs typeface="+mn-ea"/>
                  <a:sym typeface="+mn-lt"/>
                </a:rPr>
                <a:t>dfkzz</a:t>
              </a:r>
              <a:endParaRPr lang="en-US" altLang="zh-CN" sz="2800" dirty="0">
                <a:solidFill>
                  <a:schemeClr val="bg1"/>
                </a:solidFill>
                <a:cs typeface="+mn-ea"/>
                <a:sym typeface="+mn-lt"/>
              </a:endParaRPr>
            </a:p>
          </p:txBody>
        </p:sp>
        <p:cxnSp>
          <p:nvCxnSpPr>
            <p:cNvPr id="14" name="直接箭头连接符 13"/>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2735949" y="2229508"/>
            <a:ext cx="6618514" cy="521970"/>
          </a:xfrm>
          <a:prstGeom prst="rect">
            <a:avLst/>
          </a:prstGeom>
          <a:noFill/>
        </p:spPr>
        <p:txBody>
          <a:bodyPr wrap="square" rtlCol="0">
            <a:spAutoFit/>
          </a:bodyPr>
          <a:lstStyle/>
          <a:p>
            <a:pPr algn="dist"/>
            <a:r>
              <a:rPr lang="en-US" altLang="zh-CN" sz="2800" dirty="0">
                <a:solidFill>
                  <a:schemeClr val="bg1"/>
                </a:solidFill>
                <a:cs typeface="+mn-ea"/>
                <a:sym typeface="+mn-lt"/>
              </a:rPr>
              <a:t>Chemical Equation Balance</a:t>
            </a:r>
            <a:endParaRPr lang="en-US" altLang="zh-CN" sz="2800" dirty="0">
              <a:solidFill>
                <a:schemeClr val="bg1"/>
              </a:solidFill>
              <a:cs typeface="+mn-ea"/>
              <a:sym typeface="+mn-lt"/>
            </a:endParaRPr>
          </a:p>
        </p:txBody>
      </p:sp>
      <p:sp>
        <p:nvSpPr>
          <p:cNvPr id="27" name="文本框 26"/>
          <p:cNvSpPr txBox="1"/>
          <p:nvPr/>
        </p:nvSpPr>
        <p:spPr>
          <a:xfrm>
            <a:off x="9354463" y="921319"/>
            <a:ext cx="2155366" cy="275590"/>
          </a:xfrm>
          <a:prstGeom prst="rect">
            <a:avLst/>
          </a:prstGeom>
          <a:noFill/>
        </p:spPr>
        <p:txBody>
          <a:bodyPr wrap="square" rtlCol="0">
            <a:spAutoFit/>
          </a:bodyPr>
          <a:lstStyle/>
          <a:p>
            <a:pPr algn="dist"/>
            <a:r>
              <a:rPr lang="en-US" altLang="zh-CN" sz="1200" dirty="0">
                <a:solidFill>
                  <a:schemeClr val="bg1"/>
                </a:solidFill>
                <a:cs typeface="+mn-ea"/>
                <a:sym typeface="+mn-lt"/>
              </a:rPr>
              <a:t>Matrix</a:t>
            </a:r>
            <a:endParaRPr lang="en-US" altLang="zh-CN" sz="1200" dirty="0">
              <a:solidFill>
                <a:schemeClr val="bg1"/>
              </a:solidFill>
              <a:cs typeface="+mn-ea"/>
              <a:sym typeface="+mn-lt"/>
            </a:endParaRPr>
          </a:p>
        </p:txBody>
      </p:sp>
      <p:sp>
        <p:nvSpPr>
          <p:cNvPr id="28" name="文本框 27"/>
          <p:cNvSpPr txBox="1"/>
          <p:nvPr/>
        </p:nvSpPr>
        <p:spPr>
          <a:xfrm>
            <a:off x="3218458" y="4003133"/>
            <a:ext cx="5776686" cy="414020"/>
          </a:xfrm>
          <a:prstGeom prst="rect">
            <a:avLst/>
          </a:prstGeom>
          <a:noFill/>
        </p:spPr>
        <p:txBody>
          <a:bodyPr wrap="square" rtlCol="0">
            <a:spAutoFit/>
          </a:bodyPr>
          <a:lstStyle/>
          <a:p>
            <a:pPr algn="ctr">
              <a:lnSpc>
                <a:spcPct val="150000"/>
              </a:lnSpc>
            </a:pPr>
            <a:r>
              <a:rPr lang="en-US" altLang="zh-CN" sz="1400" dirty="0">
                <a:solidFill>
                  <a:schemeClr val="bg1"/>
                </a:solidFill>
                <a:cs typeface="+mn-ea"/>
                <a:sym typeface="+mn-lt"/>
              </a:rPr>
              <a:t>The topic of research study:Chemical Equation Balance.</a:t>
            </a:r>
            <a:endParaRPr lang="en-US" altLang="zh-CN" sz="1400" dirty="0">
              <a:solidFill>
                <a:schemeClr val="bg1"/>
              </a:solidFill>
              <a:cs typeface="+mn-ea"/>
              <a:sym typeface="+mn-l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kern="1200" dirty="0">
                <a:solidFill>
                  <a:schemeClr val="bg1"/>
                </a:solidFill>
                <a:latin typeface="宋体" panose="02010600030101010101" pitchFamily="2" charset="-122"/>
                <a:ea typeface="宋体" panose="02010600030101010101" pitchFamily="2" charset="-122"/>
                <a:cs typeface="+mn-ea"/>
                <a:sym typeface="+mn-lt"/>
              </a:rPr>
              <a:t>成果展示</a:t>
            </a:r>
            <a:endParaRPr lang="zh-CN" altLang="en-US" sz="2400" kern="1200" dirty="0">
              <a:solidFill>
                <a:schemeClr val="bg1"/>
              </a:solidFill>
              <a:latin typeface="宋体" panose="02010600030101010101" pitchFamily="2" charset="-122"/>
              <a:ea typeface="宋体" panose="02010600030101010101" pitchFamily="2" charset="-122"/>
              <a:cs typeface="+mn-ea"/>
              <a:sym typeface="+mn-lt"/>
            </a:endParaRPr>
          </a:p>
        </p:txBody>
      </p:sp>
      <p:sp>
        <p:nvSpPr>
          <p:cNvPr id="3" name="Rectangle 81"/>
          <p:cNvSpPr/>
          <p:nvPr/>
        </p:nvSpPr>
        <p:spPr>
          <a:xfrm>
            <a:off x="984481" y="1780290"/>
            <a:ext cx="6155459" cy="2862322"/>
          </a:xfrm>
          <a:prstGeom prst="rect">
            <a:avLst/>
          </a:prstGeom>
        </p:spPr>
        <p:txBody>
          <a:bodyPr wrap="square">
            <a:spAutoFit/>
          </a:bodyPr>
          <a:lstStyle/>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在课题组成员的共同努力与指导老师的支持帮助下，我们完成了以下这些工作：</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①完成了化学方程式配平的编程实现，并进行了大量测试。同时通过开源等，与其他人进行交流、测试，功能皆趋于完善。</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②完成了本课题的论文。</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a:p>
            <a:pPr algn="just" defTabSz="1828800" rtl="0">
              <a:buClr>
                <a:srgbClr val="E24848"/>
              </a:buClr>
              <a:defRPr/>
            </a:pPr>
            <a:r>
              <a:rPr lang="zh-CN" altLang="en-US" sz="2000" kern="1200" noProof="1">
                <a:solidFill>
                  <a:schemeClr val="bg1"/>
                </a:solidFill>
                <a:latin typeface="宋体" panose="02010600030101010101" pitchFamily="2" charset="-122"/>
                <a:ea typeface="宋体" panose="02010600030101010101" pitchFamily="2" charset="-122"/>
                <a:cs typeface="+mn-ea"/>
                <a:sym typeface="+mn-lt"/>
              </a:rPr>
              <a:t>在借助于其他人的研究成果上，我们自己又作出了不少创造性工作，使得我们的代码几乎可以算是在开源代码中最完善的化学方程式配平的代码</a:t>
            </a:r>
            <a:r>
              <a:rPr lang="zh-CN" altLang="en-US" sz="2000" kern="1200" noProof="1" smtClean="0">
                <a:solidFill>
                  <a:schemeClr val="bg1"/>
                </a:solidFill>
                <a:latin typeface="宋体" panose="02010600030101010101" pitchFamily="2" charset="-122"/>
                <a:ea typeface="宋体" panose="02010600030101010101" pitchFamily="2" charset="-122"/>
                <a:cs typeface="+mn-ea"/>
                <a:sym typeface="+mn-lt"/>
              </a:rPr>
              <a:t>。</a:t>
            </a:r>
            <a:endParaRPr lang="en-US" altLang="zh-CN" sz="2000" kern="1200" noProof="1" smtClean="0">
              <a:solidFill>
                <a:schemeClr val="bg1"/>
              </a:solidFill>
              <a:latin typeface="宋体" panose="02010600030101010101" pitchFamily="2" charset="-122"/>
              <a:ea typeface="宋体" panose="02010600030101010101" pitchFamily="2" charset="-122"/>
              <a:cs typeface="+mn-ea"/>
              <a:sym typeface="+mn-lt"/>
            </a:endParaRPr>
          </a:p>
        </p:txBody>
      </p:sp>
      <p:sp>
        <p:nvSpPr>
          <p:cNvPr id="30" name="平行四边形 2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79"/>
          <p:cNvSpPr>
            <a:spLocks noEditPoints="1"/>
          </p:cNvSpPr>
          <p:nvPr/>
        </p:nvSpPr>
        <p:spPr bwMode="auto">
          <a:xfrm>
            <a:off x="9411894" y="1763245"/>
            <a:ext cx="621105" cy="852955"/>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chemeClr val="bg1"/>
          </a:solidFill>
          <a:ln>
            <a:noFill/>
          </a:ln>
        </p:spPr>
        <p:txBody>
          <a:bodyPr vert="horz" wrap="square" lIns="182880" tIns="91440" rIns="182880" bIns="91440" numCol="1" anchor="t" anchorCtr="0" compatLnSpc="1"/>
          <a:lstStyle/>
          <a:p>
            <a:endParaRPr lang="en-US" sz="660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p:nvPr/>
        </p:nvSpPr>
        <p:spPr>
          <a:xfrm>
            <a:off x="721360" y="1138555"/>
            <a:ext cx="9970770" cy="1938020"/>
          </a:xfrm>
          <a:prstGeom prst="rect">
            <a:avLst/>
          </a:prstGeom>
        </p:spPr>
        <p:txBody>
          <a:bodyPr wrap="square">
            <a:spAutoFit/>
          </a:bodyPr>
          <a:lstStyle/>
          <a:p>
            <a:pPr algn="l" defTabSz="1828800" rtl="0">
              <a:spcBef>
                <a:spcPct val="20000"/>
              </a:spcBef>
              <a:defRPr/>
            </a:pPr>
            <a:r>
              <a:rPr lang="en-US" altLang="zh-CN" sz="2000" dirty="0">
                <a:solidFill>
                  <a:schemeClr val="bg1"/>
                </a:solidFill>
                <a:latin typeface="宋体" panose="02010600030101010101" pitchFamily="2" charset="-122"/>
                <a:ea typeface="宋体" panose="02010600030101010101" pitchFamily="2" charset="-122"/>
                <a:cs typeface="+mn-ea"/>
                <a:sym typeface="+mn-lt"/>
              </a:rPr>
              <a:t>1.</a:t>
            </a:r>
            <a:r>
              <a:rPr lang="zh-CN" altLang="en-US" sz="2000" dirty="0">
                <a:solidFill>
                  <a:schemeClr val="bg1"/>
                </a:solidFill>
                <a:latin typeface="宋体" panose="02010600030101010101" pitchFamily="2" charset="-122"/>
                <a:ea typeface="宋体" panose="02010600030101010101" pitchFamily="2" charset="-122"/>
                <a:cs typeface="+mn-ea"/>
                <a:sym typeface="+mn-lt"/>
              </a:rPr>
              <a:t>实现了无解的准确判断与多解特解的准确给出：这两点是许多开源代码的缺陷。它们只完全依靠数学公式定理，不能充分考虑到化学方面的一些因素，所以其代码对于一些特定的反应，特别是氧化还原反应，往往不能正确的给出判断，其多解的特解答案也往往出现系数为</a:t>
            </a:r>
            <a:r>
              <a:rPr lang="en-US" altLang="zh-CN" sz="2000" dirty="0">
                <a:solidFill>
                  <a:schemeClr val="bg1"/>
                </a:solidFill>
                <a:latin typeface="宋体" panose="02010600030101010101" pitchFamily="2" charset="-122"/>
                <a:ea typeface="宋体" panose="02010600030101010101" pitchFamily="2" charset="-122"/>
                <a:cs typeface="+mn-ea"/>
                <a:sym typeface="+mn-lt"/>
              </a:rPr>
              <a:t>0</a:t>
            </a:r>
            <a:r>
              <a:rPr lang="zh-CN" altLang="en-US" sz="2000" dirty="0">
                <a:solidFill>
                  <a:schemeClr val="bg1"/>
                </a:solidFill>
                <a:latin typeface="宋体" panose="02010600030101010101" pitchFamily="2" charset="-122"/>
                <a:ea typeface="宋体" panose="02010600030101010101" pitchFamily="2" charset="-122"/>
                <a:cs typeface="+mn-ea"/>
                <a:sym typeface="+mn-lt"/>
              </a:rPr>
              <a:t>或负数的情况。而我们课题组则通过应用递归、枚举、反悔操作等算法思想、元素守恒等化学思想，实现了较为完善的操作。唯一的不足仅仅是特解的系数可能</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会相对过大，</a:t>
            </a:r>
            <a:r>
              <a:rPr lang="zh-CN" altLang="en-US" sz="2000" dirty="0">
                <a:solidFill>
                  <a:schemeClr val="bg1"/>
                </a:solidFill>
                <a:latin typeface="宋体" panose="02010600030101010101" pitchFamily="2" charset="-122"/>
                <a:ea typeface="宋体" panose="02010600030101010101" pitchFamily="2" charset="-122"/>
                <a:cs typeface="+mn-ea"/>
                <a:sym typeface="+mn-lt"/>
              </a:rPr>
              <a:t>但结果仍是正确的。</a:t>
            </a:r>
            <a:endParaRPr 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
        <p:nvSpPr>
          <p:cNvPr id="19" name="TextBox 64"/>
          <p:cNvSpPr txBox="1"/>
          <p:nvPr/>
        </p:nvSpPr>
        <p:spPr>
          <a:xfrm>
            <a:off x="787400" y="554091"/>
            <a:ext cx="9664699" cy="5835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fontAlgn="ctr"/>
            <a:r>
              <a:rPr lang="zh-CN" altLang="en-US" sz="3200" dirty="0">
                <a:solidFill>
                  <a:schemeClr val="bg1"/>
                </a:solidFill>
                <a:latin typeface="宋体" panose="02010600030101010101" pitchFamily="2" charset="-122"/>
                <a:ea typeface="宋体" panose="02010600030101010101" pitchFamily="2" charset="-122"/>
                <a:cs typeface="+mn-ea"/>
                <a:sym typeface="+mn-lt"/>
              </a:rPr>
              <a:t>突破与进展</a:t>
            </a:r>
            <a:endParaRPr lang="zh-CN" altLang="en-US" sz="3200" dirty="0">
              <a:solidFill>
                <a:schemeClr val="bg1"/>
              </a:solidFill>
              <a:latin typeface="宋体" panose="02010600030101010101" pitchFamily="2" charset="-122"/>
              <a:ea typeface="宋体" panose="02010600030101010101" pitchFamily="2" charset="-122"/>
              <a:cs typeface="+mn-ea"/>
              <a:sym typeface="+mn-lt"/>
            </a:endParaRPr>
          </a:p>
        </p:txBody>
      </p:sp>
      <p:sp>
        <p:nvSpPr>
          <p:cNvPr id="37" name="Rectangle 23"/>
          <p:cNvSpPr/>
          <p:nvPr/>
        </p:nvSpPr>
        <p:spPr>
          <a:xfrm>
            <a:off x="721360" y="3077210"/>
            <a:ext cx="9970770" cy="1630045"/>
          </a:xfrm>
          <a:prstGeom prst="rect">
            <a:avLst/>
          </a:prstGeom>
        </p:spPr>
        <p:txBody>
          <a:bodyPr wrap="square">
            <a:spAutoFit/>
          </a:bodyPr>
          <a:lstStyle/>
          <a:p>
            <a:pPr algn="l" defTabSz="1828800" rtl="0">
              <a:spcBef>
                <a:spcPct val="20000"/>
              </a:spcBef>
              <a:defRPr/>
            </a:pPr>
            <a:r>
              <a:rPr lang="en-US" altLang="zh-CN" sz="2000" dirty="0">
                <a:solidFill>
                  <a:schemeClr val="bg1"/>
                </a:solidFill>
                <a:latin typeface="宋体" panose="02010600030101010101" pitchFamily="2" charset="-122"/>
                <a:ea typeface="宋体" panose="02010600030101010101" pitchFamily="2" charset="-122"/>
                <a:cs typeface="+mn-ea"/>
                <a:sym typeface="+mn-lt"/>
              </a:rPr>
              <a:t>2.</a:t>
            </a:r>
            <a:r>
              <a:rPr lang="zh-CN" altLang="en-US" sz="2000" dirty="0">
                <a:solidFill>
                  <a:schemeClr val="bg1"/>
                </a:solidFill>
                <a:latin typeface="宋体" panose="02010600030101010101" pitchFamily="2" charset="-122"/>
                <a:ea typeface="宋体" panose="02010600030101010101" pitchFamily="2" charset="-122"/>
                <a:cs typeface="+mn-ea"/>
                <a:sym typeface="+mn-lt"/>
              </a:rPr>
              <a:t>较为创造性地实现了消元算法。尽管我们课题组所主要采用的高斯（</a:t>
            </a:r>
            <a:r>
              <a:rPr lang="en-US" altLang="zh-CN" sz="2000"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bg1"/>
                </a:solidFill>
                <a:latin typeface="宋体" panose="02010600030101010101" pitchFamily="2" charset="-122"/>
                <a:ea typeface="宋体" panose="02010600030101010101" pitchFamily="2" charset="-122"/>
                <a:cs typeface="+mn-ea"/>
                <a:sym typeface="+mn-lt"/>
              </a:rPr>
              <a:t>约旦）消元法已有了一定的相关的计算机科学研究。但是，其他人的研究往往基于教学、纯数学方面的思考，而消元法与化学相关的研究又较为缺少，特别是缺少完善的编程实现。我们课题组则通过高斯</a:t>
            </a:r>
            <a:r>
              <a:rPr lang="en-US" altLang="zh-CN" sz="2000"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bg1"/>
                </a:solidFill>
                <a:latin typeface="宋体" panose="02010600030101010101" pitchFamily="2" charset="-122"/>
                <a:ea typeface="宋体" panose="02010600030101010101" pitchFamily="2" charset="-122"/>
                <a:cs typeface="+mn-ea"/>
                <a:sym typeface="+mn-lt"/>
              </a:rPr>
              <a:t>约旦消元法形式的算法过程实现，高斯消元法形式的解的判断，解决了第一点中提到的一些问题，较为创新地实现了消元算法</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
        <p:nvSpPr>
          <p:cNvPr id="38" name="Rectangle 23"/>
          <p:cNvSpPr/>
          <p:nvPr/>
        </p:nvSpPr>
        <p:spPr>
          <a:xfrm>
            <a:off x="708660" y="6193790"/>
            <a:ext cx="9970770" cy="400110"/>
          </a:xfrm>
          <a:prstGeom prst="rect">
            <a:avLst/>
          </a:prstGeom>
        </p:spPr>
        <p:txBody>
          <a:bodyPr wrap="square">
            <a:spAutoFit/>
          </a:bodyPr>
          <a:lstStyle/>
          <a:p>
            <a:pPr algn="l" defTabSz="1828800" rtl="0">
              <a:spcBef>
                <a:spcPct val="20000"/>
              </a:spcBef>
              <a:defRPr/>
            </a:pPr>
            <a:r>
              <a:rPr lang="zh-CN" sz="2000" i="1" kern="1200" noProof="1">
                <a:solidFill>
                  <a:schemeClr val="bg1"/>
                </a:solidFill>
                <a:latin typeface="楷体" panose="02010609060101010101" pitchFamily="49" charset="-122"/>
                <a:ea typeface="楷体" panose="02010609060101010101" pitchFamily="49" charset="-122"/>
                <a:cs typeface="+mn-ea"/>
                <a:sym typeface="+mn-lt"/>
              </a:rPr>
              <a:t>注：以上提到的突破与进展，其细</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节</a:t>
            </a:r>
            <a:r>
              <a:rPr lang="zh-CN" altLang="en-US" sz="2000" i="1" kern="1200" noProof="1" smtClean="0">
                <a:solidFill>
                  <a:schemeClr val="bg1"/>
                </a:solidFill>
                <a:latin typeface="楷体" panose="02010609060101010101" pitchFamily="49" charset="-122"/>
                <a:ea typeface="楷体" panose="02010609060101010101" pitchFamily="49" charset="-122"/>
                <a:cs typeface="+mn-ea"/>
                <a:sym typeface="+mn-lt"/>
              </a:rPr>
              <a:t>均</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在</a:t>
            </a:r>
            <a:r>
              <a:rPr lang="zh-CN" sz="2000" i="1" kern="1200" noProof="1">
                <a:solidFill>
                  <a:schemeClr val="bg1"/>
                </a:solidFill>
                <a:latin typeface="楷体" panose="02010609060101010101" pitchFamily="49" charset="-122"/>
                <a:ea typeface="楷体" panose="02010609060101010101" pitchFamily="49" charset="-122"/>
                <a:cs typeface="+mn-ea"/>
                <a:sym typeface="+mn-lt"/>
              </a:rPr>
              <a:t>论文</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中</a:t>
            </a:r>
            <a:r>
              <a:rPr lang="zh-CN" altLang="en-US" sz="2000" i="1" noProof="1" smtClean="0">
                <a:solidFill>
                  <a:schemeClr val="bg1"/>
                </a:solidFill>
                <a:latin typeface="楷体" panose="02010609060101010101" pitchFamily="49" charset="-122"/>
                <a:ea typeface="楷体" panose="02010609060101010101" pitchFamily="49" charset="-122"/>
                <a:cs typeface="+mn-ea"/>
                <a:sym typeface="+mn-lt"/>
              </a:rPr>
              <a:t>展现</a:t>
            </a:r>
            <a:r>
              <a:rPr lang="zh-CN" sz="2000" i="1" kern="1200" noProof="1" smtClean="0">
                <a:solidFill>
                  <a:schemeClr val="bg1"/>
                </a:solidFill>
                <a:latin typeface="楷体" panose="02010609060101010101" pitchFamily="49" charset="-122"/>
                <a:ea typeface="楷体" panose="02010609060101010101" pitchFamily="49" charset="-122"/>
                <a:cs typeface="+mn-ea"/>
                <a:sym typeface="+mn-lt"/>
              </a:rPr>
              <a:t>。</a:t>
            </a:r>
            <a:endParaRPr lang="zh-CN" sz="2000" i="1" kern="1200" noProof="1">
              <a:solidFill>
                <a:schemeClr val="bg1"/>
              </a:solidFill>
              <a:latin typeface="楷体" panose="02010609060101010101" pitchFamily="49" charset="-122"/>
              <a:ea typeface="楷体" panose="02010609060101010101" pitchFamily="49" charset="-122"/>
              <a:cs typeface="+mn-ea"/>
              <a:sym typeface="+mn-lt"/>
            </a:endParaRPr>
          </a:p>
        </p:txBody>
      </p:sp>
      <p:sp>
        <p:nvSpPr>
          <p:cNvPr id="6" name="Rectangle 23"/>
          <p:cNvSpPr/>
          <p:nvPr/>
        </p:nvSpPr>
        <p:spPr>
          <a:xfrm>
            <a:off x="708660" y="4719955"/>
            <a:ext cx="9970770" cy="1323439"/>
          </a:xfrm>
          <a:prstGeom prst="rect">
            <a:avLst/>
          </a:prstGeom>
        </p:spPr>
        <p:txBody>
          <a:bodyPr wrap="square">
            <a:spAutoFit/>
          </a:bodyPr>
          <a:lstStyle/>
          <a:p>
            <a:pPr algn="l" defTabSz="1828800" rtl="0">
              <a:spcBef>
                <a:spcPct val="20000"/>
              </a:spcBef>
              <a:defRPr/>
            </a:pPr>
            <a:r>
              <a:rPr lang="en-US" altLang="zh-CN" sz="2000" dirty="0" smtClean="0">
                <a:solidFill>
                  <a:schemeClr val="bg1"/>
                </a:solidFill>
                <a:latin typeface="宋体" panose="02010600030101010101" pitchFamily="2" charset="-122"/>
                <a:ea typeface="宋体" panose="02010600030101010101" pitchFamily="2" charset="-122"/>
                <a:cs typeface="+mn-ea"/>
                <a:sym typeface="+mn-lt"/>
              </a:rPr>
              <a:t>3.</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对此课题做了较系统的总结。在研究的过程中，我们发现过去是存在这个课题的研究与开源代码的。但前者往往只从数学角度出发，过于抽象；后者对于问题的研究没有深入说明，开源代码也存在许多不足。而我们完成的源码与论文，将是很好的对化学方程式配平在计算机上的一个总结。详尽的论文与源码将会更方便其他人的学习研究。</a:t>
            </a:r>
            <a:endParaRPr lang="zh-CN" altLang="en-US" sz="2000" kern="1200" noProof="1">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3000"/>
                                        <p:tgtEl>
                                          <p:spTgt spid="38"/>
                                        </p:tgtEl>
                                      </p:cBhvr>
                                    </p:animEffect>
                                    <p:anim calcmode="lin" valueType="num">
                                      <p:cBhvr>
                                        <p:cTn id="27" dur="3000" fill="hold"/>
                                        <p:tgtEl>
                                          <p:spTgt spid="38"/>
                                        </p:tgtEl>
                                        <p:attrNameLst>
                                          <p:attrName>ppt_x</p:attrName>
                                        </p:attrNameLst>
                                      </p:cBhvr>
                                      <p:tavLst>
                                        <p:tav tm="0">
                                          <p:val>
                                            <p:strVal val="#ppt_x"/>
                                          </p:val>
                                        </p:tav>
                                        <p:tav tm="100000">
                                          <p:val>
                                            <p:strVal val="#ppt_x"/>
                                          </p:val>
                                        </p:tav>
                                      </p:tavLst>
                                    </p:anim>
                                    <p:anim calcmode="lin" valueType="num">
                                      <p:cBhvr>
                                        <p:cTn id="28" dur="3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2"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总结反思</a:t>
            </a:r>
            <a:endParaRPr lang="zh-CN" altLang="en-US" sz="6000" dirty="0">
              <a:solidFill>
                <a:schemeClr val="bg1"/>
              </a:solidFill>
              <a:cs typeface="+mn-ea"/>
              <a:sym typeface="+mn-lt"/>
            </a:endParaRP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04</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Freeform 129"/>
          <p:cNvSpPr>
            <a:spLocks noChangeAspect="1" noEditPoints="1"/>
          </p:cNvSpPr>
          <p:nvPr/>
        </p:nvSpPr>
        <p:spPr bwMode="auto">
          <a:xfrm>
            <a:off x="1970847" y="2728510"/>
            <a:ext cx="1400981" cy="1400981"/>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alpha val="85000"/>
            </a:schemeClr>
          </a:solidFill>
          <a:ln>
            <a:noFill/>
          </a:ln>
        </p:spPr>
        <p:txBody>
          <a:bodyPr vert="horz" wrap="square" lIns="91440" tIns="45720" rIns="91440" bIns="45720" numCol="1" anchor="t" anchorCtr="0" compatLnSpc="1"/>
          <a:lstStyle/>
          <a:p>
            <a:pPr>
              <a:lnSpc>
                <a:spcPct val="120000"/>
              </a:lnSpc>
            </a:pPr>
            <a:endParaRPr lang="zh-CN" altLang="en-US">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dirty="0" smtClean="0">
                <a:solidFill>
                  <a:schemeClr val="bg1"/>
                </a:solidFill>
                <a:latin typeface="宋体" panose="02010600030101010101" pitchFamily="2" charset="-122"/>
                <a:ea typeface="宋体" panose="02010600030101010101" pitchFamily="2" charset="-122"/>
                <a:cs typeface="+mn-ea"/>
                <a:sym typeface="+mn-lt"/>
              </a:rPr>
              <a:t>总结反思</a:t>
            </a:r>
            <a:endParaRPr lang="id-ID" sz="2400" kern="1200" dirty="0">
              <a:solidFill>
                <a:schemeClr val="bg1"/>
              </a:solidFill>
              <a:latin typeface="宋体" panose="02010600030101010101" pitchFamily="2" charset="-122"/>
              <a:ea typeface="宋体" panose="02010600030101010101" pitchFamily="2" charset="-122"/>
              <a:cs typeface="+mn-ea"/>
              <a:sym typeface="+mn-lt"/>
            </a:endParaRPr>
          </a:p>
        </p:txBody>
      </p:sp>
      <p:sp>
        <p:nvSpPr>
          <p:cNvPr id="3" name="Rectangle 81"/>
          <p:cNvSpPr/>
          <p:nvPr/>
        </p:nvSpPr>
        <p:spPr>
          <a:xfrm>
            <a:off x="984481" y="1780290"/>
            <a:ext cx="6914919" cy="1323439"/>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研究过程中，我们遇到了不少困难，如缺少现成的源码的参考、需要数学算法应用于计算机的改造、论文撰写的困难等等。但在课题组成员的共同努力与指导老师的支持帮助下，我们克服了重重困难，共同完成了这些工作。</a:t>
            </a:r>
            <a:endParaRPr lang="en-US" altLang="zh-CN" sz="2000" noProof="1" smtClean="0">
              <a:solidFill>
                <a:schemeClr val="bg1"/>
              </a:solidFill>
              <a:latin typeface="宋体" panose="02010600030101010101" pitchFamily="2" charset="-122"/>
              <a:ea typeface="宋体" panose="02010600030101010101" pitchFamily="2" charset="-122"/>
              <a:cs typeface="+mn-ea"/>
              <a:sym typeface="+mn-lt"/>
            </a:endParaRPr>
          </a:p>
        </p:txBody>
      </p:sp>
      <p:sp>
        <p:nvSpPr>
          <p:cNvPr id="34" name="Rectangle 81"/>
          <p:cNvSpPr/>
          <p:nvPr/>
        </p:nvSpPr>
        <p:spPr>
          <a:xfrm>
            <a:off x="946381" y="3037591"/>
            <a:ext cx="7016519" cy="1323439"/>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如果要说这个课题现在还存在什么不足，基于算法竞赛经验而编写的代码可能存在一定可读性、可维护性的欠缺，几千字的论文可能会偏繁复，但这都是我们辛勤劳动、诚实劳动、创造性劳动的成果，尽管存在一定不足，也是值得我们骄傲。</a:t>
            </a:r>
            <a:endParaRPr lang="zh-CN" altLang="en-US" sz="2000" noProof="1" smtClean="0">
              <a:solidFill>
                <a:schemeClr val="bg1"/>
              </a:solidFill>
              <a:latin typeface="宋体" panose="02010600030101010101" pitchFamily="2" charset="-122"/>
              <a:ea typeface="宋体" panose="02010600030101010101" pitchFamily="2" charset="-122"/>
              <a:cs typeface="+mn-ea"/>
              <a:sym typeface="+mn-lt"/>
            </a:endParaRPr>
          </a:p>
        </p:txBody>
      </p:sp>
      <p:sp>
        <p:nvSpPr>
          <p:cNvPr id="10" name="平行四边形 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Freeform 135"/>
          <p:cNvSpPr>
            <a:spLocks noEditPoints="1"/>
          </p:cNvSpPr>
          <p:nvPr/>
        </p:nvSpPr>
        <p:spPr bwMode="auto">
          <a:xfrm>
            <a:off x="9312656" y="2136588"/>
            <a:ext cx="832830" cy="78011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95000">
                <a:srgbClr val="90D5F4"/>
              </a:gs>
              <a:gs pos="0">
                <a:srgbClr val="236BCC"/>
              </a:gs>
            </a:gsLst>
            <a:lin ang="8100000" scaled="0"/>
          </a:gradFill>
          <a:ln w="9525">
            <a:noFill/>
            <a:round/>
          </a:ln>
        </p:spPr>
        <p:txBody>
          <a:bodyPr vert="horz" wrap="square" lIns="121920" tIns="60960" rIns="121920" bIns="60960" numCol="1" anchor="t" anchorCtr="0" compatLnSpc="1"/>
          <a:lstStyle/>
          <a:p>
            <a:endParaRPr lang="en-US" sz="2400" dirty="0">
              <a:solidFill>
                <a:schemeClr val="bg1"/>
              </a:solidFill>
              <a:cs typeface="+mn-ea"/>
              <a:sym typeface="+mn-lt"/>
            </a:endParaRPr>
          </a:p>
        </p:txBody>
      </p:sp>
      <p:sp>
        <p:nvSpPr>
          <p:cNvPr id="13" name="Rectangle 81"/>
          <p:cNvSpPr/>
          <p:nvPr/>
        </p:nvSpPr>
        <p:spPr>
          <a:xfrm>
            <a:off x="971781" y="4332990"/>
            <a:ext cx="6914919" cy="1631216"/>
          </a:xfrm>
          <a:prstGeom prst="rect">
            <a:avLst/>
          </a:prstGeom>
        </p:spPr>
        <p:txBody>
          <a:bodyPr wrap="square">
            <a:spAutoFit/>
          </a:bodyPr>
          <a:lstStyle/>
          <a:p>
            <a:pPr algn="just" defTabSz="1828800">
              <a:buClr>
                <a:srgbClr val="E24848"/>
              </a:buClr>
              <a:defRPr/>
            </a:pP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研究过程中，我们收获了不少的研究经验，体会到了科学研究的艰巨性、团队协作的必要性、老师指导的重要</a:t>
            </a: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性、合适资料查找的重要性，</a:t>
            </a: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增长了数学知识，丰富了编程经验，欣</a:t>
            </a: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赏到不</a:t>
            </a:r>
            <a:r>
              <a:rPr lang="zh-CN" altLang="en-US" sz="2000" noProof="1" smtClean="0">
                <a:solidFill>
                  <a:schemeClr val="bg1"/>
                </a:solidFill>
                <a:latin typeface="宋体" panose="02010600030101010101" pitchFamily="2" charset="-122"/>
                <a:ea typeface="宋体" panose="02010600030101010101" pitchFamily="2" charset="-122"/>
                <a:cs typeface="+mn-ea"/>
                <a:sym typeface="+mn-lt"/>
              </a:rPr>
              <a:t>同学科交叉的巧妙，更感受到了独立创新后成功的喜悦。</a:t>
            </a:r>
            <a:endParaRPr lang="en-US" altLang="zh-CN" sz="2000" noProof="1" smtClean="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7"/>
          <p:cNvSpPr txBox="1"/>
          <p:nvPr/>
        </p:nvSpPr>
        <p:spPr>
          <a:xfrm>
            <a:off x="876959" y="1303011"/>
            <a:ext cx="4856184" cy="474533"/>
          </a:xfrm>
          <a:prstGeom prst="rect">
            <a:avLst/>
          </a:prstGeom>
        </p:spPr>
        <p:txBody>
          <a:bodyPr vert="horz" lIns="182880" tIns="91440" rIns="182880" bIns="91440" rtlCol="0" anchor="ctr">
            <a:noAutofit/>
          </a:bodyPr>
          <a:lstStyle>
            <a:defPPr>
              <a:defRPr lang="en-US"/>
            </a:defPPr>
            <a:lvl1pPr defTabSz="913765">
              <a:spcBef>
                <a:spcPct val="0"/>
              </a:spcBef>
              <a:defRPr sz="6600">
                <a:solidFill>
                  <a:srgbClr val="171717"/>
                </a:solidFill>
                <a:latin typeface="Bebas Neue" panose="020B0606020202050201" pitchFamily="34" charset="0"/>
                <a:ea typeface="Roboto Light" panose="02000000000000000000" pitchFamily="2" charset="0"/>
                <a:cs typeface="Lato Light" panose="020F0402020204030203" pitchFamily="34" charset="0"/>
              </a:defRPr>
            </a:lvl1pPr>
          </a:lstStyle>
          <a:p>
            <a:pPr algn="l" defTabSz="1828165" rtl="0"/>
            <a:r>
              <a:rPr lang="zh-CN" altLang="en-US" sz="2400" dirty="0" smtClean="0">
                <a:solidFill>
                  <a:schemeClr val="bg1"/>
                </a:solidFill>
                <a:latin typeface="宋体" panose="02010600030101010101" pitchFamily="2" charset="-122"/>
                <a:ea typeface="宋体" panose="02010600030101010101" pitchFamily="2" charset="-122"/>
                <a:cs typeface="+mn-ea"/>
                <a:sym typeface="+mn-lt"/>
              </a:rPr>
              <a:t>总结反思</a:t>
            </a:r>
            <a:endParaRPr lang="id-ID" sz="2400" kern="1200" dirty="0">
              <a:solidFill>
                <a:schemeClr val="bg1"/>
              </a:solidFill>
              <a:latin typeface="宋体" panose="02010600030101010101" pitchFamily="2" charset="-122"/>
              <a:ea typeface="宋体" panose="02010600030101010101" pitchFamily="2" charset="-122"/>
              <a:cs typeface="+mn-ea"/>
              <a:sym typeface="+mn-lt"/>
            </a:endParaRPr>
          </a:p>
        </p:txBody>
      </p:sp>
      <p:sp>
        <p:nvSpPr>
          <p:cNvPr id="3" name="Rectangle 81"/>
          <p:cNvSpPr/>
          <p:nvPr/>
        </p:nvSpPr>
        <p:spPr>
          <a:xfrm>
            <a:off x="984481" y="1780290"/>
            <a:ext cx="6914919" cy="2554545"/>
          </a:xfrm>
          <a:prstGeom prst="rect">
            <a:avLst/>
          </a:prstGeom>
        </p:spPr>
        <p:txBody>
          <a:bodyPr wrap="square">
            <a:spAutoFit/>
          </a:bodyPr>
          <a:lstStyle/>
          <a:p>
            <a:r>
              <a:rPr lang="zh-CN" altLang="en-US" sz="2000" dirty="0" smtClean="0">
                <a:solidFill>
                  <a:schemeClr val="bg1"/>
                </a:solidFill>
                <a:latin typeface="宋体" panose="02010600030101010101" pitchFamily="2" charset="-122"/>
                <a:ea typeface="宋体" panose="02010600030101010101" pitchFamily="2" charset="-122"/>
              </a:rPr>
              <a:t>如果要问，最感动的时刻是什么？可能有很多想说的，从第一版代码成功编译运行并给出预期答案，到最终的代码近乎完美；从敲下第一个字符，到详尽的论文洋洋洒洒；从翻开参考文献的第一页，到信手拈来写下文章代码；从第一次讨论时的艰难困顿，到共享喜悦。但其实想了很久，说出来的也只是寥寥几句。我们见过了我们从未见过之事，干成了一些他人从未曾干过的事。字符在屏幕上跳动，最终的一切在此刻画上了句号。</a:t>
            </a:r>
            <a:endParaRPr lang="zh-CN" altLang="en-US" sz="2000" dirty="0" smtClean="0">
              <a:solidFill>
                <a:schemeClr val="bg1"/>
              </a:solidFill>
              <a:latin typeface="宋体" panose="02010600030101010101" pitchFamily="2" charset="-122"/>
              <a:ea typeface="宋体" panose="02010600030101010101" pitchFamily="2" charset="-122"/>
            </a:endParaRPr>
          </a:p>
        </p:txBody>
      </p:sp>
      <p:sp>
        <p:nvSpPr>
          <p:cNvPr id="9" name="Freeform 135"/>
          <p:cNvSpPr>
            <a:spLocks noEditPoints="1"/>
          </p:cNvSpPr>
          <p:nvPr/>
        </p:nvSpPr>
        <p:spPr bwMode="auto">
          <a:xfrm>
            <a:off x="9312656" y="2136588"/>
            <a:ext cx="832830" cy="78011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gradFill>
            <a:gsLst>
              <a:gs pos="95000">
                <a:srgbClr val="90D5F4"/>
              </a:gs>
              <a:gs pos="0">
                <a:srgbClr val="236BCC"/>
              </a:gs>
            </a:gsLst>
            <a:lin ang="8100000" scaled="0"/>
          </a:gradFill>
          <a:ln w="9525">
            <a:noFill/>
            <a:round/>
          </a:ln>
        </p:spPr>
        <p:txBody>
          <a:bodyPr vert="horz" wrap="square" lIns="121920" tIns="60960" rIns="121920" bIns="60960" numCol="1" anchor="t" anchorCtr="0" compatLnSpc="1"/>
          <a:lstStyle/>
          <a:p>
            <a:endParaRPr lang="en-US" sz="2400" dirty="0">
              <a:solidFill>
                <a:schemeClr val="bg1"/>
              </a:solidFill>
              <a:cs typeface="+mn-ea"/>
              <a:sym typeface="+mn-lt"/>
            </a:endParaRPr>
          </a:p>
        </p:txBody>
      </p:sp>
      <p:sp>
        <p:nvSpPr>
          <p:cNvPr id="10" name="平行四边形 9"/>
          <p:cNvSpPr/>
          <p:nvPr/>
        </p:nvSpPr>
        <p:spPr>
          <a:xfrm>
            <a:off x="8203067" y="1155472"/>
            <a:ext cx="3004452" cy="4662360"/>
          </a:xfrm>
          <a:prstGeom prst="parallelogram">
            <a:avLst>
              <a:gd name="adj" fmla="val 0"/>
            </a:avLst>
          </a:prstGeom>
          <a:gradFill>
            <a:gsLst>
              <a:gs pos="100000">
                <a:schemeClr val="bg1">
                  <a:alpha val="5000"/>
                </a:schemeClr>
              </a:gs>
              <a:gs pos="0">
                <a:srgbClr val="FFFFFF">
                  <a:alpha val="3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sp>
        <p:nvSpPr>
          <p:cNvPr id="8" name="文本框 7"/>
          <p:cNvSpPr txBox="1"/>
          <p:nvPr/>
        </p:nvSpPr>
        <p:spPr>
          <a:xfrm>
            <a:off x="2237456" y="2502685"/>
            <a:ext cx="7717088" cy="1245235"/>
          </a:xfrm>
          <a:prstGeom prst="rect">
            <a:avLst/>
          </a:prstGeom>
          <a:noFill/>
        </p:spPr>
        <p:txBody>
          <a:bodyPr wrap="square" rtlCol="0">
            <a:spAutoFit/>
          </a:bodyPr>
          <a:lstStyle/>
          <a:p>
            <a:pPr algn="ctr"/>
            <a:r>
              <a:rPr lang="zh-CN" altLang="en-US" sz="75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rPr>
              <a:t>感谢您的观看！</a:t>
            </a:r>
            <a:endParaRPr lang="zh-CN" altLang="en-US" sz="7500" dirty="0">
              <a:solidFill>
                <a:schemeClr val="bg1"/>
              </a:solidFill>
              <a:effectLst>
                <a:outerShdw blurRad="76200" dist="50800" dir="2700000" sx="103000" sy="103000" algn="tl">
                  <a:srgbClr val="000000">
                    <a:alpha val="25000"/>
                  </a:srgbClr>
                </a:outerShdw>
              </a:effectLst>
              <a:latin typeface="宋体" panose="02010600030101010101" pitchFamily="2" charset="-122"/>
              <a:ea typeface="宋体" panose="02010600030101010101" pitchFamily="2" charset="-122"/>
              <a:cs typeface="+mn-ea"/>
              <a:sym typeface="+mn-lt"/>
            </a:endParaRPr>
          </a:p>
        </p:txBody>
      </p:sp>
      <p:grpSp>
        <p:nvGrpSpPr>
          <p:cNvPr id="25" name="组合 24"/>
          <p:cNvGrpSpPr/>
          <p:nvPr/>
        </p:nvGrpSpPr>
        <p:grpSpPr>
          <a:xfrm>
            <a:off x="8853714" y="456155"/>
            <a:ext cx="3106061" cy="523220"/>
            <a:chOff x="1320799" y="348343"/>
            <a:chExt cx="3106061" cy="523220"/>
          </a:xfrm>
        </p:grpSpPr>
        <p:sp>
          <p:nvSpPr>
            <p:cNvPr id="11" name="文本框 10"/>
            <p:cNvSpPr txBox="1"/>
            <p:nvPr/>
          </p:nvSpPr>
          <p:spPr>
            <a:xfrm>
              <a:off x="1320799" y="348343"/>
              <a:ext cx="1451429" cy="523220"/>
            </a:xfrm>
            <a:prstGeom prst="rect">
              <a:avLst/>
            </a:prstGeom>
            <a:noFill/>
          </p:spPr>
          <p:txBody>
            <a:bodyPr wrap="square" rtlCol="0">
              <a:spAutoFit/>
            </a:bodyPr>
            <a:lstStyle/>
            <a:p>
              <a:pPr algn="r"/>
              <a:r>
                <a:rPr lang="en-US" altLang="zh-CN" sz="2800" smtClean="0">
                  <a:solidFill>
                    <a:schemeClr val="bg1"/>
                  </a:solidFill>
                  <a:cs typeface="+mn-ea"/>
                  <a:sym typeface="+mn-lt"/>
                </a:rPr>
                <a:t>2022</a:t>
              </a:r>
              <a:endParaRPr lang="zh-CN" altLang="en-US" sz="2800" dirty="0">
                <a:solidFill>
                  <a:schemeClr val="bg1"/>
                </a:solidFill>
                <a:cs typeface="+mn-ea"/>
                <a:sym typeface="+mn-lt"/>
              </a:endParaRPr>
            </a:p>
          </p:txBody>
        </p:sp>
        <p:sp>
          <p:nvSpPr>
            <p:cNvPr id="12" name="文本框 11"/>
            <p:cNvSpPr txBox="1"/>
            <p:nvPr/>
          </p:nvSpPr>
          <p:spPr>
            <a:xfrm>
              <a:off x="2975431" y="348343"/>
              <a:ext cx="1451429" cy="523220"/>
            </a:xfrm>
            <a:prstGeom prst="rect">
              <a:avLst/>
            </a:prstGeom>
            <a:noFill/>
          </p:spPr>
          <p:txBody>
            <a:bodyPr wrap="square" rtlCol="0">
              <a:spAutoFit/>
            </a:bodyPr>
            <a:lstStyle/>
            <a:p>
              <a:r>
                <a:rPr lang="en-US" altLang="zh-CN" sz="2800" dirty="0" smtClean="0">
                  <a:solidFill>
                    <a:schemeClr val="bg1"/>
                  </a:solidFill>
                  <a:cs typeface="+mn-ea"/>
                  <a:sym typeface="+mn-lt"/>
                </a:rPr>
                <a:t>dfkzz</a:t>
              </a:r>
              <a:endParaRPr lang="en-US" altLang="zh-CN" sz="2800" dirty="0">
                <a:solidFill>
                  <a:schemeClr val="bg1"/>
                </a:solidFill>
                <a:cs typeface="+mn-ea"/>
                <a:sym typeface="+mn-lt"/>
              </a:endParaRPr>
            </a:p>
          </p:txBody>
        </p:sp>
        <p:cxnSp>
          <p:nvCxnSpPr>
            <p:cNvPr id="14" name="直接箭头连接符 13"/>
            <p:cNvCxnSpPr/>
            <p:nvPr/>
          </p:nvCxnSpPr>
          <p:spPr>
            <a:xfrm>
              <a:off x="2859315" y="522514"/>
              <a:ext cx="0" cy="261257"/>
            </a:xfrm>
            <a:prstGeom prst="straightConnector1">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0" y="381430"/>
            <a:ext cx="12192000" cy="6095140"/>
          </a:xfrm>
          <a:prstGeom prst="rect">
            <a:avLst/>
          </a:prstGeom>
        </p:spPr>
      </p:pic>
      <p:sp>
        <p:nvSpPr>
          <p:cNvPr id="4" name="PA-文本框 28"/>
          <p:cNvSpPr txBox="1"/>
          <p:nvPr>
            <p:custDataLst>
              <p:tags r:id="rId2"/>
            </p:custDataLst>
          </p:nvPr>
        </p:nvSpPr>
        <p:spPr>
          <a:xfrm>
            <a:off x="1142426" y="918672"/>
            <a:ext cx="3172022" cy="769441"/>
          </a:xfrm>
          <a:prstGeom prst="rect">
            <a:avLst/>
          </a:prstGeom>
          <a:noFill/>
        </p:spPr>
        <p:txBody>
          <a:bodyPr wrap="none" rtlCol="0">
            <a:spAutoFit/>
          </a:bodyPr>
          <a:lstStyle/>
          <a:p>
            <a:pPr algn="l"/>
            <a:r>
              <a:rPr lang="zh-CN" altLang="en-US" sz="4400" dirty="0">
                <a:gradFill flip="none" rotWithShape="1">
                  <a:gsLst>
                    <a:gs pos="0">
                      <a:schemeClr val="bg1"/>
                    </a:gs>
                    <a:gs pos="100000">
                      <a:srgbClr val="90D5F4"/>
                    </a:gs>
                  </a:gsLst>
                  <a:lin ang="5400000" scaled="1"/>
                  <a:tileRect/>
                </a:gradFill>
                <a:cs typeface="+mn-ea"/>
                <a:sym typeface="+mn-lt"/>
              </a:rPr>
              <a:t>目录</a:t>
            </a:r>
            <a:r>
              <a:rPr lang="en-US" altLang="zh-CN" sz="4400" dirty="0">
                <a:gradFill flip="none" rotWithShape="1">
                  <a:gsLst>
                    <a:gs pos="0">
                      <a:schemeClr val="bg1"/>
                    </a:gs>
                    <a:gs pos="100000">
                      <a:srgbClr val="90D5F4"/>
                    </a:gs>
                  </a:gsLst>
                  <a:lin ang="5400000" scaled="1"/>
                  <a:tileRect/>
                </a:gradFill>
                <a:cs typeface="+mn-ea"/>
                <a:sym typeface="+mn-lt"/>
              </a:rPr>
              <a:t> </a:t>
            </a:r>
            <a:r>
              <a:rPr lang="en-US" altLang="zh-CN" sz="3600" dirty="0">
                <a:gradFill flip="none" rotWithShape="1">
                  <a:gsLst>
                    <a:gs pos="0">
                      <a:schemeClr val="bg1"/>
                    </a:gs>
                    <a:gs pos="100000">
                      <a:srgbClr val="90D5F4"/>
                    </a:gs>
                  </a:gsLst>
                  <a:lin ang="5400000" scaled="1"/>
                  <a:tileRect/>
                </a:gradFill>
                <a:cs typeface="+mn-ea"/>
                <a:sym typeface="+mn-lt"/>
              </a:rPr>
              <a:t>content</a:t>
            </a:r>
            <a:endParaRPr lang="zh-CN" altLang="en-US" sz="3600" dirty="0">
              <a:gradFill flip="none" rotWithShape="1">
                <a:gsLst>
                  <a:gs pos="0">
                    <a:schemeClr val="bg1"/>
                  </a:gs>
                  <a:gs pos="100000">
                    <a:srgbClr val="90D5F4"/>
                  </a:gs>
                </a:gsLst>
                <a:lin ang="5400000" scaled="1"/>
                <a:tileRect/>
              </a:gradFill>
              <a:cs typeface="+mn-ea"/>
              <a:sym typeface="+mn-lt"/>
            </a:endParaRPr>
          </a:p>
        </p:txBody>
      </p:sp>
      <p:sp>
        <p:nvSpPr>
          <p:cNvPr id="7" name="文本框 6"/>
          <p:cNvSpPr txBox="1"/>
          <p:nvPr/>
        </p:nvSpPr>
        <p:spPr>
          <a:xfrm>
            <a:off x="3007879"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01</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8" name="TextBox 64"/>
          <p:cNvSpPr txBox="1"/>
          <p:nvPr/>
        </p:nvSpPr>
        <p:spPr>
          <a:xfrm>
            <a:off x="3007879" y="3483040"/>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论题背景意义</a:t>
            </a:r>
            <a:endParaRPr lang="en-US" altLang="zh-CN"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endParaRPr>
          </a:p>
        </p:txBody>
      </p:sp>
      <p:sp>
        <p:nvSpPr>
          <p:cNvPr id="9" name="任意多边形 21"/>
          <p:cNvSpPr>
            <a:spLocks noChangeAspect="1"/>
          </p:cNvSpPr>
          <p:nvPr/>
        </p:nvSpPr>
        <p:spPr bwMode="auto">
          <a:xfrm>
            <a:off x="2059908" y="3374586"/>
            <a:ext cx="533653" cy="517709"/>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200">
              <a:solidFill>
                <a:schemeClr val="bg1"/>
              </a:solidFill>
              <a:cs typeface="+mn-ea"/>
              <a:sym typeface="+mn-lt"/>
            </a:endParaRPr>
          </a:p>
        </p:txBody>
      </p:sp>
      <p:sp>
        <p:nvSpPr>
          <p:cNvPr id="10" name="Freeform 168"/>
          <p:cNvSpPr>
            <a:spLocks noChangeAspect="1" noEditPoints="1"/>
          </p:cNvSpPr>
          <p:nvPr/>
        </p:nvSpPr>
        <p:spPr bwMode="auto">
          <a:xfrm>
            <a:off x="2059908" y="4744291"/>
            <a:ext cx="568238" cy="517709"/>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cs typeface="+mn-ea"/>
              <a:sym typeface="+mn-lt"/>
            </a:endParaRPr>
          </a:p>
        </p:txBody>
      </p:sp>
      <p:sp>
        <p:nvSpPr>
          <p:cNvPr id="11" name="文本框 10"/>
          <p:cNvSpPr txBox="1"/>
          <p:nvPr/>
        </p:nvSpPr>
        <p:spPr>
          <a:xfrm>
            <a:off x="3026696" y="4536356"/>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02</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2" name="TextBox 64"/>
          <p:cNvSpPr txBox="1"/>
          <p:nvPr/>
        </p:nvSpPr>
        <p:spPr>
          <a:xfrm>
            <a:off x="3026696" y="4905688"/>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过程展示</a:t>
            </a:r>
            <a:endPar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endParaRPr>
          </a:p>
        </p:txBody>
      </p:sp>
      <p:sp>
        <p:nvSpPr>
          <p:cNvPr id="13" name="任意多边形 23"/>
          <p:cNvSpPr>
            <a:spLocks noChangeAspect="1"/>
          </p:cNvSpPr>
          <p:nvPr/>
        </p:nvSpPr>
        <p:spPr bwMode="auto">
          <a:xfrm>
            <a:off x="7036744" y="3362354"/>
            <a:ext cx="691052" cy="517709"/>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w="9525">
            <a:noFill/>
            <a:round/>
          </a:ln>
        </p:spPr>
        <p:txBody>
          <a:bodyPr vert="horz" wrap="square" lIns="91440" tIns="45720" rIns="91440" bIns="45720" numCol="1" anchor="t" anchorCtr="0" compatLnSpc="1">
            <a:noAutofit/>
          </a:bodyPr>
          <a:lstStyle/>
          <a:p>
            <a:pPr>
              <a:lnSpc>
                <a:spcPct val="120000"/>
              </a:lnSpc>
            </a:pPr>
            <a:endParaRPr lang="zh-CN" altLang="en-US" sz="1400">
              <a:cs typeface="+mn-ea"/>
              <a:sym typeface="+mn-lt"/>
            </a:endParaRPr>
          </a:p>
        </p:txBody>
      </p:sp>
      <p:sp>
        <p:nvSpPr>
          <p:cNvPr id="14" name="文本框 13"/>
          <p:cNvSpPr txBox="1"/>
          <p:nvPr/>
        </p:nvSpPr>
        <p:spPr>
          <a:xfrm>
            <a:off x="8076747" y="3113708"/>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03</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5" name="TextBox 64"/>
          <p:cNvSpPr txBox="1"/>
          <p:nvPr/>
        </p:nvSpPr>
        <p:spPr>
          <a:xfrm>
            <a:off x="8076747" y="3483040"/>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成果展示</a:t>
            </a:r>
            <a:endPar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endParaRPr>
          </a:p>
        </p:txBody>
      </p:sp>
      <p:sp>
        <p:nvSpPr>
          <p:cNvPr id="16" name="Freeform 129"/>
          <p:cNvSpPr>
            <a:spLocks noChangeAspect="1" noEditPoints="1"/>
          </p:cNvSpPr>
          <p:nvPr/>
        </p:nvSpPr>
        <p:spPr bwMode="auto">
          <a:xfrm>
            <a:off x="7141949" y="4808039"/>
            <a:ext cx="517711" cy="517708"/>
          </a:xfrm>
          <a:custGeom>
            <a:avLst/>
            <a:gdLst>
              <a:gd name="T0" fmla="*/ 48 w 97"/>
              <a:gd name="T1" fmla="*/ 0 h 97"/>
              <a:gd name="T2" fmla="*/ 50 w 97"/>
              <a:gd name="T3" fmla="*/ 0 h 97"/>
              <a:gd name="T4" fmla="*/ 53 w 97"/>
              <a:gd name="T5" fmla="*/ 27 h 97"/>
              <a:gd name="T6" fmla="*/ 49 w 97"/>
              <a:gd name="T7" fmla="*/ 33 h 97"/>
              <a:gd name="T8" fmla="*/ 49 w 97"/>
              <a:gd name="T9" fmla="*/ 34 h 97"/>
              <a:gd name="T10" fmla="*/ 37 w 97"/>
              <a:gd name="T11" fmla="*/ 40 h 97"/>
              <a:gd name="T12" fmla="*/ 23 w 97"/>
              <a:gd name="T13" fmla="*/ 46 h 97"/>
              <a:gd name="T14" fmla="*/ 18 w 97"/>
              <a:gd name="T15" fmla="*/ 43 h 97"/>
              <a:gd name="T16" fmla="*/ 13 w 97"/>
              <a:gd name="T17" fmla="*/ 45 h 97"/>
              <a:gd name="T18" fmla="*/ 1 w 97"/>
              <a:gd name="T19" fmla="*/ 38 h 97"/>
              <a:gd name="T20" fmla="*/ 48 w 97"/>
              <a:gd name="T21" fmla="*/ 0 h 97"/>
              <a:gd name="T22" fmla="*/ 57 w 97"/>
              <a:gd name="T23" fmla="*/ 1 h 97"/>
              <a:gd name="T24" fmla="*/ 81 w 97"/>
              <a:gd name="T25" fmla="*/ 12 h 97"/>
              <a:gd name="T26" fmla="*/ 61 w 97"/>
              <a:gd name="T27" fmla="*/ 27 h 97"/>
              <a:gd name="T28" fmla="*/ 60 w 97"/>
              <a:gd name="T29" fmla="*/ 26 h 97"/>
              <a:gd name="T30" fmla="*/ 57 w 97"/>
              <a:gd name="T31" fmla="*/ 1 h 97"/>
              <a:gd name="T32" fmla="*/ 86 w 97"/>
              <a:gd name="T33" fmla="*/ 17 h 97"/>
              <a:gd name="T34" fmla="*/ 65 w 97"/>
              <a:gd name="T35" fmla="*/ 33 h 97"/>
              <a:gd name="T36" fmla="*/ 65 w 97"/>
              <a:gd name="T37" fmla="*/ 33 h 97"/>
              <a:gd name="T38" fmla="*/ 59 w 97"/>
              <a:gd name="T39" fmla="*/ 40 h 97"/>
              <a:gd name="T40" fmla="*/ 59 w 97"/>
              <a:gd name="T41" fmla="*/ 45 h 97"/>
              <a:gd name="T42" fmla="*/ 57 w 97"/>
              <a:gd name="T43" fmla="*/ 63 h 97"/>
              <a:gd name="T44" fmla="*/ 60 w 97"/>
              <a:gd name="T45" fmla="*/ 68 h 97"/>
              <a:gd name="T46" fmla="*/ 89 w 97"/>
              <a:gd name="T47" fmla="*/ 75 h 97"/>
              <a:gd name="T48" fmla="*/ 97 w 97"/>
              <a:gd name="T49" fmla="*/ 48 h 97"/>
              <a:gd name="T50" fmla="*/ 86 w 97"/>
              <a:gd name="T51" fmla="*/ 17 h 97"/>
              <a:gd name="T52" fmla="*/ 85 w 97"/>
              <a:gd name="T53" fmla="*/ 81 h 97"/>
              <a:gd name="T54" fmla="*/ 49 w 97"/>
              <a:gd name="T55" fmla="*/ 97 h 97"/>
              <a:gd name="T56" fmla="*/ 54 w 97"/>
              <a:gd name="T57" fmla="*/ 77 h 97"/>
              <a:gd name="T58" fmla="*/ 58 w 97"/>
              <a:gd name="T59" fmla="*/ 74 h 97"/>
              <a:gd name="T60" fmla="*/ 85 w 97"/>
              <a:gd name="T61" fmla="*/ 81 h 97"/>
              <a:gd name="T62" fmla="*/ 42 w 97"/>
              <a:gd name="T63" fmla="*/ 97 h 97"/>
              <a:gd name="T64" fmla="*/ 1 w 97"/>
              <a:gd name="T65" fmla="*/ 60 h 97"/>
              <a:gd name="T66" fmla="*/ 12 w 97"/>
              <a:gd name="T67" fmla="*/ 57 h 97"/>
              <a:gd name="T68" fmla="*/ 18 w 97"/>
              <a:gd name="T69" fmla="*/ 59 h 97"/>
              <a:gd name="T70" fmla="*/ 21 w 97"/>
              <a:gd name="T71" fmla="*/ 58 h 97"/>
              <a:gd name="T72" fmla="*/ 45 w 97"/>
              <a:gd name="T73" fmla="*/ 70 h 97"/>
              <a:gd name="T74" fmla="*/ 48 w 97"/>
              <a:gd name="T75" fmla="*/ 75 h 97"/>
              <a:gd name="T76" fmla="*/ 42 w 97"/>
              <a:gd name="T77" fmla="*/ 97 h 97"/>
              <a:gd name="T78" fmla="*/ 0 w 97"/>
              <a:gd name="T79" fmla="*/ 53 h 97"/>
              <a:gd name="T80" fmla="*/ 8 w 97"/>
              <a:gd name="T81" fmla="*/ 51 h 97"/>
              <a:gd name="T82" fmla="*/ 0 w 97"/>
              <a:gd name="T83" fmla="*/ 45 h 97"/>
              <a:gd name="T84" fmla="*/ 0 w 97"/>
              <a:gd name="T85" fmla="*/ 48 h 97"/>
              <a:gd name="T86" fmla="*/ 0 w 97"/>
              <a:gd name="T87" fmla="*/ 53 h 97"/>
              <a:gd name="T88" fmla="*/ 52 w 97"/>
              <a:gd name="T89" fmla="*/ 40 h 97"/>
              <a:gd name="T90" fmla="*/ 40 w 97"/>
              <a:gd name="T91" fmla="*/ 46 h 97"/>
              <a:gd name="T92" fmla="*/ 25 w 97"/>
              <a:gd name="T93" fmla="*/ 52 h 97"/>
              <a:gd name="T94" fmla="*/ 25 w 97"/>
              <a:gd name="T95" fmla="*/ 52 h 97"/>
              <a:gd name="T96" fmla="*/ 48 w 97"/>
              <a:gd name="T97" fmla="*/ 63 h 97"/>
              <a:gd name="T98" fmla="*/ 50 w 97"/>
              <a:gd name="T99" fmla="*/ 62 h 97"/>
              <a:gd name="T100" fmla="*/ 52 w 97"/>
              <a:gd name="T101" fmla="*/ 44 h 97"/>
              <a:gd name="T102" fmla="*/ 52 w 97"/>
              <a:gd name="T103"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sz="1400">
              <a:cs typeface="+mn-ea"/>
              <a:sym typeface="+mn-lt"/>
            </a:endParaRPr>
          </a:p>
        </p:txBody>
      </p:sp>
      <p:sp>
        <p:nvSpPr>
          <p:cNvPr id="17" name="文本框 16"/>
          <p:cNvSpPr txBox="1"/>
          <p:nvPr/>
        </p:nvSpPr>
        <p:spPr>
          <a:xfrm>
            <a:off x="8076747" y="4559625"/>
            <a:ext cx="2694602"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600" normalizeH="0" baseline="0" noProof="0" dirty="0">
                <a:ln>
                  <a:noFill/>
                </a:ln>
                <a:solidFill>
                  <a:schemeClr val="bg1"/>
                </a:solidFill>
                <a:effectLst/>
                <a:uLnTx/>
                <a:uFillTx/>
                <a:cs typeface="+mn-ea"/>
                <a:sym typeface="+mn-lt"/>
              </a:rPr>
              <a:t>PART 04</a:t>
            </a:r>
            <a:endParaRPr kumimoji="0" lang="zh-CN" altLang="en-US" i="0" u="none" strike="noStrike" kern="1200" cap="none" spc="600" normalizeH="0" baseline="0" noProof="0" dirty="0">
              <a:ln>
                <a:noFill/>
              </a:ln>
              <a:solidFill>
                <a:schemeClr val="bg1"/>
              </a:solidFill>
              <a:effectLst/>
              <a:uLnTx/>
              <a:uFillTx/>
              <a:cs typeface="+mn-ea"/>
              <a:sym typeface="+mn-lt"/>
            </a:endParaRPr>
          </a:p>
        </p:txBody>
      </p:sp>
      <p:sp>
        <p:nvSpPr>
          <p:cNvPr id="18" name="TextBox 64"/>
          <p:cNvSpPr txBox="1"/>
          <p:nvPr/>
        </p:nvSpPr>
        <p:spPr>
          <a:xfrm>
            <a:off x="8076747" y="4928957"/>
            <a:ext cx="3375746" cy="645160"/>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rPr>
              <a:t>总结反思</a:t>
            </a:r>
            <a:endParaRPr lang="zh-CN" altLang="en-US" sz="3600" dirty="0">
              <a:solidFill>
                <a:schemeClr val="bg1"/>
              </a:solidFill>
              <a:effectLst>
                <a:outerShdw blurRad="38100" dist="25400" dir="2700000" algn="tl" rotWithShape="0">
                  <a:prstClr val="black">
                    <a:alpha val="40000"/>
                  </a:prstClr>
                </a:outerShdw>
              </a:effectLst>
              <a:latin typeface="宋体" panose="02010600030101010101" pitchFamily="2" charset="-122"/>
              <a:ea typeface="宋体" panose="02010600030101010101" pitchFamily="2" charset="-122"/>
              <a:cs typeface="+mn-ea"/>
              <a:sym typeface="+mn-lt"/>
            </a:endParaRPr>
          </a:p>
        </p:txBody>
      </p:sp>
      <p:pic>
        <p:nvPicPr>
          <p:cNvPr id="19" name="图片 18"/>
          <p:cNvPicPr>
            <a:picLocks noChangeAspect="1"/>
          </p:cNvPicPr>
          <p:nvPr/>
        </p:nvPicPr>
        <p:blipFill rotWithShape="1">
          <a:blip r:embed="rId3" cstate="screen"/>
          <a:srcRect/>
          <a:stretch>
            <a:fillRect/>
          </a:stretch>
        </p:blipFill>
        <p:spPr>
          <a:xfrm>
            <a:off x="653367" y="409665"/>
            <a:ext cx="1974779" cy="1895544"/>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500"/>
                            </p:stCondLst>
                            <p:childTnLst>
                              <p:par>
                                <p:cTn id="13" presetID="1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500"/>
                            </p:stCondLst>
                            <p:childTnLst>
                              <p:par>
                                <p:cTn id="22" presetID="26" presetClass="emph" presetSubtype="0" fill="hold" nodeType="afterEffect">
                                  <p:stCondLst>
                                    <p:cond delay="0"/>
                                  </p:stCondLst>
                                  <p:childTnLst>
                                    <p:animEffect transition="out" filter="fade">
                                      <p:cBhvr>
                                        <p:cTn id="23" dur="500" tmFilter="0, 0; .2, .5; .8, .5; 1, 0"/>
                                        <p:tgtEl>
                                          <p:spTgt spid="9"/>
                                        </p:tgtEl>
                                      </p:cBhvr>
                                    </p:animEffect>
                                    <p:animScale>
                                      <p:cBhvr>
                                        <p:cTn id="24" dur="250" autoRev="1" fill="hold"/>
                                        <p:tgtEl>
                                          <p:spTgt spid="9"/>
                                        </p:tgtEl>
                                      </p:cBhvr>
                                      <p:by x="105000" y="105000"/>
                                    </p:animScale>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4500"/>
                            </p:stCondLst>
                            <p:childTnLst>
                              <p:par>
                                <p:cTn id="30" presetID="26" presetClass="emph" presetSubtype="0" fill="hold" nodeType="afterEffect">
                                  <p:stCondLst>
                                    <p:cond delay="0"/>
                                  </p:stCondLst>
                                  <p:childTnLst>
                                    <p:animEffect transition="out" filter="fade">
                                      <p:cBhvr>
                                        <p:cTn id="31" dur="500" tmFilter="0, 0; .2, .5; .8, .5; 1, 0"/>
                                        <p:tgtEl>
                                          <p:spTgt spid="10"/>
                                        </p:tgtEl>
                                      </p:cBhvr>
                                    </p:animEffect>
                                    <p:animScale>
                                      <p:cBhvr>
                                        <p:cTn id="32" dur="250" autoRev="1" fill="hold"/>
                                        <p:tgtEl>
                                          <p:spTgt spid="10"/>
                                        </p:tgtEl>
                                      </p:cBhvr>
                                      <p:by x="105000" y="105000"/>
                                    </p:animScale>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750"/>
                                        <p:tgtEl>
                                          <p:spTgt spid="11"/>
                                        </p:tgtEl>
                                      </p:cBhvr>
                                    </p:animEffect>
                                  </p:childTnLst>
                                </p:cTn>
                              </p:par>
                            </p:childTnLst>
                          </p:cTn>
                        </p:par>
                        <p:par>
                          <p:cTn id="37" fill="hold">
                            <p:stCondLst>
                              <p:cond delay="6000"/>
                            </p:stCondLst>
                            <p:childTnLst>
                              <p:par>
                                <p:cTn id="38" presetID="12"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p:tgtEl>
                                          <p:spTgt spid="12"/>
                                        </p:tgtEl>
                                        <p:attrNameLst>
                                          <p:attrName>ppt_y</p:attrName>
                                        </p:attrNameLst>
                                      </p:cBhvr>
                                      <p:tavLst>
                                        <p:tav tm="0">
                                          <p:val>
                                            <p:strVal val="#ppt_y-#ppt_h*1.125000"/>
                                          </p:val>
                                        </p:tav>
                                        <p:tav tm="100000">
                                          <p:val>
                                            <p:strVal val="#ppt_y"/>
                                          </p:val>
                                        </p:tav>
                                      </p:tavLst>
                                    </p:anim>
                                    <p:animEffect transition="in" filter="wipe(down)">
                                      <p:cBhvr>
                                        <p:cTn id="41" dur="500"/>
                                        <p:tgtEl>
                                          <p:spTgt spid="12"/>
                                        </p:tgtEl>
                                      </p:cBhvr>
                                    </p:animEffect>
                                  </p:childTnLst>
                                </p:cTn>
                              </p:par>
                            </p:childTnLst>
                          </p:cTn>
                        </p:par>
                        <p:par>
                          <p:cTn id="42" fill="hold">
                            <p:stCondLst>
                              <p:cond delay="6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7000"/>
                            </p:stCondLst>
                            <p:childTnLst>
                              <p:par>
                                <p:cTn id="47" presetID="26" presetClass="emph" presetSubtype="0" fill="hold" grpId="1" nodeType="afterEffect">
                                  <p:stCondLst>
                                    <p:cond delay="0"/>
                                  </p:stCondLst>
                                  <p:childTnLst>
                                    <p:animEffect transition="out" filter="fade">
                                      <p:cBhvr>
                                        <p:cTn id="48" dur="500" tmFilter="0, 0; .2, .5; .8, .5; 1, 0"/>
                                        <p:tgtEl>
                                          <p:spTgt spid="13"/>
                                        </p:tgtEl>
                                      </p:cBhvr>
                                    </p:animEffect>
                                    <p:animScale>
                                      <p:cBhvr>
                                        <p:cTn id="49" dur="250" autoRev="1" fill="hold"/>
                                        <p:tgtEl>
                                          <p:spTgt spid="13"/>
                                        </p:tgtEl>
                                      </p:cBhvr>
                                      <p:by x="105000" y="105000"/>
                                    </p:animScale>
                                  </p:childTnLst>
                                </p:cTn>
                              </p:par>
                            </p:childTnLst>
                          </p:cTn>
                        </p:par>
                        <p:par>
                          <p:cTn id="50" fill="hold">
                            <p:stCondLst>
                              <p:cond delay="75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750"/>
                                        <p:tgtEl>
                                          <p:spTgt spid="14"/>
                                        </p:tgtEl>
                                      </p:cBhvr>
                                    </p:animEffect>
                                  </p:childTnLst>
                                </p:cTn>
                              </p:par>
                            </p:childTnLst>
                          </p:cTn>
                        </p:par>
                        <p:par>
                          <p:cTn id="54" fill="hold">
                            <p:stCondLst>
                              <p:cond delay="8500"/>
                            </p:stCondLst>
                            <p:childTnLst>
                              <p:par>
                                <p:cTn id="55" presetID="1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p:tgtEl>
                                          <p:spTgt spid="15"/>
                                        </p:tgtEl>
                                        <p:attrNameLst>
                                          <p:attrName>ppt_y</p:attrName>
                                        </p:attrNameLst>
                                      </p:cBhvr>
                                      <p:tavLst>
                                        <p:tav tm="0">
                                          <p:val>
                                            <p:strVal val="#ppt_y-#ppt_h*1.125000"/>
                                          </p:val>
                                        </p:tav>
                                        <p:tav tm="100000">
                                          <p:val>
                                            <p:strVal val="#ppt_y"/>
                                          </p:val>
                                        </p:tav>
                                      </p:tavLst>
                                    </p:anim>
                                    <p:animEffect transition="in" filter="wipe(down)">
                                      <p:cBhvr>
                                        <p:cTn id="58" dur="500"/>
                                        <p:tgtEl>
                                          <p:spTgt spid="15"/>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9500"/>
                            </p:stCondLst>
                            <p:childTnLst>
                              <p:par>
                                <p:cTn id="64" presetID="26" presetClass="emph" presetSubtype="0" fill="hold" grpId="1" nodeType="afterEffect">
                                  <p:stCondLst>
                                    <p:cond delay="0"/>
                                  </p:stCondLst>
                                  <p:childTnLst>
                                    <p:animEffect transition="out" filter="fade">
                                      <p:cBhvr>
                                        <p:cTn id="65" dur="500" tmFilter="0, 0; .2, .5; .8, .5; 1, 0"/>
                                        <p:tgtEl>
                                          <p:spTgt spid="16"/>
                                        </p:tgtEl>
                                      </p:cBhvr>
                                    </p:animEffect>
                                    <p:animScale>
                                      <p:cBhvr>
                                        <p:cTn id="66" dur="250" autoRev="1" fill="hold"/>
                                        <p:tgtEl>
                                          <p:spTgt spid="16"/>
                                        </p:tgtEl>
                                      </p:cBhvr>
                                      <p:by x="105000" y="105000"/>
                                    </p:animScale>
                                  </p:childTnLst>
                                </p:cTn>
                              </p:par>
                            </p:childTnLst>
                          </p:cTn>
                        </p:par>
                        <p:par>
                          <p:cTn id="67" fill="hold">
                            <p:stCondLst>
                              <p:cond delay="10000"/>
                            </p:stCondLst>
                            <p:childTnLst>
                              <p:par>
                                <p:cTn id="68" presetID="22" presetClass="entr" presetSubtype="8"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750"/>
                                        <p:tgtEl>
                                          <p:spTgt spid="17"/>
                                        </p:tgtEl>
                                      </p:cBhvr>
                                    </p:animEffect>
                                  </p:childTnLst>
                                </p:cTn>
                              </p:par>
                            </p:childTnLst>
                          </p:cTn>
                        </p:par>
                        <p:par>
                          <p:cTn id="71" fill="hold">
                            <p:stCondLst>
                              <p:cond delay="11000"/>
                            </p:stCondLst>
                            <p:childTnLst>
                              <p:par>
                                <p:cTn id="72" presetID="12" presetClass="entr" presetSubtype="1"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p:tgtEl>
                                          <p:spTgt spid="18"/>
                                        </p:tgtEl>
                                        <p:attrNameLst>
                                          <p:attrName>ppt_y</p:attrName>
                                        </p:attrNameLst>
                                      </p:cBhvr>
                                      <p:tavLst>
                                        <p:tav tm="0">
                                          <p:val>
                                            <p:strVal val="#ppt_y-#ppt_h*1.125000"/>
                                          </p:val>
                                        </p:tav>
                                        <p:tav tm="100000">
                                          <p:val>
                                            <p:strVal val="#ppt_y"/>
                                          </p:val>
                                        </p:tav>
                                      </p:tavLst>
                                    </p:anim>
                                    <p:animEffect transition="in" filter="wipe(down)">
                                      <p:cBhvr>
                                        <p:cTn id="75" dur="500"/>
                                        <p:tgtEl>
                                          <p:spTgt spid="18"/>
                                        </p:tgtEl>
                                      </p:cBhvr>
                                    </p:animEffect>
                                  </p:childTnLst>
                                </p:cTn>
                              </p:par>
                            </p:childTnLst>
                          </p:cTn>
                        </p:par>
                        <p:par>
                          <p:cTn id="76" fill="hold">
                            <p:stCondLst>
                              <p:cond delay="11500"/>
                            </p:stCondLst>
                            <p:childTnLst>
                              <p:par>
                                <p:cTn id="77" presetID="45" presetClass="entr" presetSubtype="0"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ppt_w</p:attrName>
                                        </p:attrNameLst>
                                      </p:cBhvr>
                                      <p:tavLst>
                                        <p:tav tm="0" fmla="#ppt_w*sin(2.5*pi*$)">
                                          <p:val>
                                            <p:fltVal val="0"/>
                                          </p:val>
                                        </p:tav>
                                        <p:tav tm="100000">
                                          <p:val>
                                            <p:fltVal val="1"/>
                                          </p:val>
                                        </p:tav>
                                      </p:tavLst>
                                    </p:anim>
                                    <p:anim calcmode="lin" valueType="num">
                                      <p:cBhvr>
                                        <p:cTn id="81" dur="1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3" grpId="0" animBg="1"/>
      <p:bldP spid="13" grpId="1" animBg="1"/>
      <p:bldP spid="14" grpId="0"/>
      <p:bldP spid="15" grpId="0"/>
      <p:bldP spid="16" grpId="0" animBg="1"/>
      <p:bldP spid="16" grpId="1"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2" cstate="screen"/>
          <a:stretch>
            <a:fillRect/>
          </a:stretch>
        </p:blipFill>
        <p:spPr>
          <a:xfrm>
            <a:off x="0" y="381430"/>
            <a:ext cx="12192000" cy="6095140"/>
          </a:xfrm>
          <a:prstGeom prst="rect">
            <a:avLst/>
          </a:prstGeom>
        </p:spPr>
      </p:pic>
      <p:sp>
        <p:nvSpPr>
          <p:cNvPr id="8" name="任意多边形 3"/>
          <p:cNvSpPr>
            <a:spLocks noChangeAspect="1"/>
          </p:cNvSpPr>
          <p:nvPr/>
        </p:nvSpPr>
        <p:spPr bwMode="auto">
          <a:xfrm>
            <a:off x="2010764" y="2756603"/>
            <a:ext cx="1492334" cy="1447751"/>
          </a:xfrm>
          <a:custGeom>
            <a:avLst/>
            <a:gdLst>
              <a:gd name="connsiteX0" fmla="*/ 262805 w 519288"/>
              <a:gd name="connsiteY0" fmla="*/ 111558 h 503774"/>
              <a:gd name="connsiteX1" fmla="*/ 439744 w 519288"/>
              <a:gd name="connsiteY1" fmla="*/ 276036 h 503774"/>
              <a:gd name="connsiteX2" fmla="*/ 439744 w 519288"/>
              <a:gd name="connsiteY2" fmla="*/ 484796 h 503774"/>
              <a:gd name="connsiteX3" fmla="*/ 433425 w 519288"/>
              <a:gd name="connsiteY3" fmla="*/ 503774 h 503774"/>
              <a:gd name="connsiteX4" fmla="*/ 414467 w 519288"/>
              <a:gd name="connsiteY4" fmla="*/ 503774 h 503774"/>
              <a:gd name="connsiteX5" fmla="*/ 319678 w 519288"/>
              <a:gd name="connsiteY5" fmla="*/ 503774 h 503774"/>
              <a:gd name="connsiteX6" fmla="*/ 313359 w 519288"/>
              <a:gd name="connsiteY6" fmla="*/ 503774 h 503774"/>
              <a:gd name="connsiteX7" fmla="*/ 307040 w 519288"/>
              <a:gd name="connsiteY7" fmla="*/ 497448 h 503774"/>
              <a:gd name="connsiteX8" fmla="*/ 307040 w 519288"/>
              <a:gd name="connsiteY8" fmla="*/ 396231 h 503774"/>
              <a:gd name="connsiteX9" fmla="*/ 212251 w 519288"/>
              <a:gd name="connsiteY9" fmla="*/ 396231 h 503774"/>
              <a:gd name="connsiteX10" fmla="*/ 212251 w 519288"/>
              <a:gd name="connsiteY10" fmla="*/ 497448 h 503774"/>
              <a:gd name="connsiteX11" fmla="*/ 212251 w 519288"/>
              <a:gd name="connsiteY11" fmla="*/ 503774 h 503774"/>
              <a:gd name="connsiteX12" fmla="*/ 199612 w 519288"/>
              <a:gd name="connsiteY12" fmla="*/ 503774 h 503774"/>
              <a:gd name="connsiteX13" fmla="*/ 104823 w 519288"/>
              <a:gd name="connsiteY13" fmla="*/ 503774 h 503774"/>
              <a:gd name="connsiteX14" fmla="*/ 92185 w 519288"/>
              <a:gd name="connsiteY14" fmla="*/ 503774 h 503774"/>
              <a:gd name="connsiteX15" fmla="*/ 79546 w 519288"/>
              <a:gd name="connsiteY15" fmla="*/ 484796 h 503774"/>
              <a:gd name="connsiteX16" fmla="*/ 79546 w 519288"/>
              <a:gd name="connsiteY16" fmla="*/ 276036 h 503774"/>
              <a:gd name="connsiteX17" fmla="*/ 259644 w 519288"/>
              <a:gd name="connsiteY17" fmla="*/ 0 h 503774"/>
              <a:gd name="connsiteX18" fmla="*/ 281809 w 519288"/>
              <a:gd name="connsiteY18" fmla="*/ 9516 h 503774"/>
              <a:gd name="connsiteX19" fmla="*/ 370468 w 519288"/>
              <a:gd name="connsiteY19" fmla="*/ 91992 h 503774"/>
              <a:gd name="connsiteX20" fmla="*/ 370468 w 519288"/>
              <a:gd name="connsiteY20" fmla="*/ 22205 h 503774"/>
              <a:gd name="connsiteX21" fmla="*/ 383134 w 519288"/>
              <a:gd name="connsiteY21" fmla="*/ 9516 h 503774"/>
              <a:gd name="connsiteX22" fmla="*/ 414798 w 519288"/>
              <a:gd name="connsiteY22" fmla="*/ 9516 h 503774"/>
              <a:gd name="connsiteX23" fmla="*/ 427463 w 519288"/>
              <a:gd name="connsiteY23" fmla="*/ 22205 h 503774"/>
              <a:gd name="connsiteX24" fmla="*/ 427463 w 519288"/>
              <a:gd name="connsiteY24" fmla="*/ 142746 h 503774"/>
              <a:gd name="connsiteX25" fmla="*/ 509789 w 519288"/>
              <a:gd name="connsiteY25" fmla="*/ 218877 h 503774"/>
              <a:gd name="connsiteX26" fmla="*/ 509789 w 519288"/>
              <a:gd name="connsiteY26" fmla="*/ 269631 h 503774"/>
              <a:gd name="connsiteX27" fmla="*/ 465460 w 519288"/>
              <a:gd name="connsiteY27" fmla="*/ 269631 h 503774"/>
              <a:gd name="connsiteX28" fmla="*/ 262810 w 519288"/>
              <a:gd name="connsiteY28" fmla="*/ 79303 h 503774"/>
              <a:gd name="connsiteX29" fmla="*/ 60161 w 519288"/>
              <a:gd name="connsiteY29" fmla="*/ 269631 h 503774"/>
              <a:gd name="connsiteX30" fmla="*/ 34830 w 519288"/>
              <a:gd name="connsiteY30" fmla="*/ 275975 h 503774"/>
              <a:gd name="connsiteX31" fmla="*/ 9499 w 519288"/>
              <a:gd name="connsiteY31" fmla="*/ 269631 h 503774"/>
              <a:gd name="connsiteX32" fmla="*/ 9499 w 519288"/>
              <a:gd name="connsiteY32" fmla="*/ 218877 h 503774"/>
              <a:gd name="connsiteX33" fmla="*/ 237479 w 519288"/>
              <a:gd name="connsiteY33" fmla="*/ 9516 h 503774"/>
              <a:gd name="connsiteX34" fmla="*/ 259644 w 519288"/>
              <a:gd name="connsiteY34" fmla="*/ 0 h 50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425">
              <a:solidFill>
                <a:schemeClr val="bg1"/>
              </a:solidFill>
              <a:cs typeface="+mn-ea"/>
              <a:sym typeface="+mn-lt"/>
            </a:endParaRPr>
          </a:p>
        </p:txBody>
      </p:sp>
      <p:sp>
        <p:nvSpPr>
          <p:cNvPr id="9" name="TextBox 64"/>
          <p:cNvSpPr txBox="1"/>
          <p:nvPr/>
        </p:nvSpPr>
        <p:spPr>
          <a:xfrm>
            <a:off x="4298991" y="2669519"/>
            <a:ext cx="4754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en-US" altLang="zh-CN" sz="6000" dirty="0">
                <a:solidFill>
                  <a:schemeClr val="bg1"/>
                </a:solidFill>
                <a:effectLst>
                  <a:outerShdw blurRad="38100" dist="25400" dir="2700000" algn="tl" rotWithShape="0">
                    <a:prstClr val="black">
                      <a:alpha val="40000"/>
                    </a:prstClr>
                  </a:outerShdw>
                </a:effectLst>
                <a:cs typeface="+mn-ea"/>
                <a:sym typeface="+mn-lt"/>
              </a:rPr>
              <a:t>论题背景意义</a:t>
            </a:r>
            <a:endParaRPr lang="en-US" altLang="zh-CN" sz="6000" dirty="0">
              <a:solidFill>
                <a:schemeClr val="bg1"/>
              </a:solidFill>
              <a:cs typeface="+mn-ea"/>
              <a:sym typeface="+mn-lt"/>
            </a:endParaRP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01</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rotWithShape="1">
          <a:blip r:embed="rId1" cstate="screen"/>
          <a:srcRect/>
          <a:stretch>
            <a:fillRect/>
          </a:stretch>
        </p:blipFill>
        <p:spPr>
          <a:xfrm>
            <a:off x="-90226" y="867478"/>
            <a:ext cx="6121336" cy="5123044"/>
          </a:xfrm>
          <a:prstGeom prst="rect">
            <a:avLst/>
          </a:prstGeom>
        </p:spPr>
      </p:pic>
      <p:sp>
        <p:nvSpPr>
          <p:cNvPr id="7" name="TextBox 7"/>
          <p:cNvSpPr txBox="1"/>
          <p:nvPr/>
        </p:nvSpPr>
        <p:spPr>
          <a:xfrm>
            <a:off x="5871029" y="667569"/>
            <a:ext cx="2621280" cy="583565"/>
          </a:xfrm>
          <a:prstGeom prst="rect">
            <a:avLst/>
          </a:prstGeom>
          <a:noFill/>
        </p:spPr>
        <p:txBody>
          <a:bodyPr wrap="none" rtlCol="0">
            <a:spAutoFit/>
          </a:bodyPr>
          <a:lstStyle/>
          <a:p>
            <a:pPr algn="l"/>
            <a:r>
              <a:rPr lang="zh-CN" altLang="en-US" sz="3200" dirty="0">
                <a:solidFill>
                  <a:schemeClr val="bg1"/>
                </a:solidFill>
                <a:latin typeface="宋体" panose="02010600030101010101" pitchFamily="2" charset="-122"/>
                <a:ea typeface="宋体" panose="02010600030101010101" pitchFamily="2" charset="-122"/>
                <a:cs typeface="+mn-ea"/>
                <a:sym typeface="+mn-lt"/>
              </a:rPr>
              <a:t>论题提出背景</a:t>
            </a:r>
            <a:endParaRPr lang="zh-CN" altLang="en-US" sz="3200" dirty="0">
              <a:solidFill>
                <a:schemeClr val="bg1"/>
              </a:solidFill>
              <a:latin typeface="宋体" panose="02010600030101010101" pitchFamily="2" charset="-122"/>
              <a:ea typeface="宋体" panose="02010600030101010101" pitchFamily="2" charset="-122"/>
              <a:cs typeface="+mn-ea"/>
              <a:sym typeface="+mn-lt"/>
            </a:endParaRPr>
          </a:p>
        </p:txBody>
      </p:sp>
      <p:sp>
        <p:nvSpPr>
          <p:cNvPr id="9" name="TextBox 24"/>
          <p:cNvSpPr txBox="1"/>
          <p:nvPr/>
        </p:nvSpPr>
        <p:spPr>
          <a:xfrm>
            <a:off x="5871028" y="1250946"/>
            <a:ext cx="5245357" cy="2552065"/>
          </a:xfrm>
          <a:prstGeom prst="rect">
            <a:avLst/>
          </a:prstGeom>
          <a:noFill/>
        </p:spPr>
        <p:txBody>
          <a:bodyPr wrap="square" lIns="91423" tIns="45712" rIns="91423" bIns="45712" rtlCol="0">
            <a:spAutoFit/>
          </a:bodyPr>
          <a:lstStyle/>
          <a:p>
            <a:pPr marL="0" marR="0" lvl="0" indent="0" algn="l" defTabSz="1217930" rtl="0" eaLnBrk="1" fontAlgn="auto" latinLnBrk="0" hangingPunct="1">
              <a:spcBef>
                <a:spcPts val="0"/>
              </a:spcBef>
              <a:spcAft>
                <a:spcPts val="0"/>
              </a:spcAft>
              <a:buClrTx/>
              <a:buSzTx/>
              <a:buFontTx/>
              <a:buNone/>
              <a:defRPr/>
            </a:pPr>
            <a:r>
              <a:rPr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世纪，大数据、人工智能的广泛应用，极大丰富和便利了人们的学习工作生活。在科学领域，计算机技术正助推研究活动。有人说，“二十一世纪是化学的世纪”，还有的人说，“二十一世纪是计算机的世纪”。利用计算机科学技术与其它学科交叉，已成为一种流行的研究方法。而开发基于计算机的工具，也为人们带来极大便利。</a:t>
            </a:r>
            <a:endParaRPr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V 形 2"/>
          <p:cNvSpPr/>
          <p:nvPr/>
        </p:nvSpPr>
        <p:spPr>
          <a:xfrm>
            <a:off x="6807200" y="-27215"/>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箭头: V 形 4"/>
          <p:cNvSpPr/>
          <p:nvPr/>
        </p:nvSpPr>
        <p:spPr>
          <a:xfrm>
            <a:off x="8332335" y="-1"/>
            <a:ext cx="3398612" cy="6912429"/>
          </a:xfrm>
          <a:prstGeom prst="chevron">
            <a:avLst>
              <a:gd name="adj" fmla="val 58434"/>
            </a:avLst>
          </a:prstGeom>
          <a:gradFill>
            <a:gsLst>
              <a:gs pos="100000">
                <a:schemeClr val="bg1">
                  <a:alpha val="5000"/>
                </a:schemeClr>
              </a:gs>
              <a:gs pos="0">
                <a:schemeClr val="accent1">
                  <a:lumMod val="30000"/>
                  <a:lumOff val="70000"/>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TextBox 7"/>
          <p:cNvSpPr txBox="1"/>
          <p:nvPr/>
        </p:nvSpPr>
        <p:spPr>
          <a:xfrm>
            <a:off x="1386115" y="1980659"/>
            <a:ext cx="1808480" cy="583565"/>
          </a:xfrm>
          <a:prstGeom prst="rect">
            <a:avLst/>
          </a:prstGeom>
          <a:noFill/>
        </p:spPr>
        <p:txBody>
          <a:bodyPr wrap="none" rtlCol="0">
            <a:spAutoFit/>
          </a:bodyPr>
          <a:lstStyle/>
          <a:p>
            <a:pPr algn="l"/>
            <a:r>
              <a:rPr lang="zh-CN" altLang="en-US" sz="3200" dirty="0">
                <a:solidFill>
                  <a:schemeClr val="bg1"/>
                </a:solidFill>
                <a:latin typeface="宋体" panose="02010600030101010101" pitchFamily="2" charset="-122"/>
                <a:ea typeface="宋体" panose="02010600030101010101" pitchFamily="2" charset="-122"/>
                <a:cs typeface="+mn-ea"/>
                <a:sym typeface="+mn-lt"/>
              </a:rPr>
              <a:t>现实意义</a:t>
            </a:r>
            <a:endParaRPr lang="zh-CN" altLang="en-US" sz="3200" dirty="0">
              <a:solidFill>
                <a:schemeClr val="bg1"/>
              </a:solidFill>
              <a:latin typeface="宋体" panose="02010600030101010101" pitchFamily="2" charset="-122"/>
              <a:ea typeface="宋体" panose="02010600030101010101" pitchFamily="2" charset="-122"/>
              <a:cs typeface="+mn-ea"/>
              <a:sym typeface="+mn-lt"/>
            </a:endParaRPr>
          </a:p>
        </p:txBody>
      </p:sp>
      <p:sp>
        <p:nvSpPr>
          <p:cNvPr id="8" name="TextBox 24"/>
          <p:cNvSpPr txBox="1"/>
          <p:nvPr/>
        </p:nvSpPr>
        <p:spPr>
          <a:xfrm>
            <a:off x="1386114" y="2778666"/>
            <a:ext cx="5245357" cy="1990272"/>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我们认为，利用计算机解</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决化学方程式配平这</a:t>
            </a:r>
            <a:r>
              <a:rPr lang="zh-CN" altLang="en-US" sz="2000" dirty="0">
                <a:solidFill>
                  <a:schemeClr val="bg1"/>
                </a:solidFill>
                <a:latin typeface="宋体" panose="02010600030101010101" pitchFamily="2" charset="-122"/>
                <a:ea typeface="宋体" panose="02010600030101010101" pitchFamily="2" charset="-122"/>
                <a:cs typeface="+mn-ea"/>
                <a:sym typeface="+mn-lt"/>
              </a:rPr>
              <a:t>一问题，有如下优点：</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a:p>
            <a:pPr marL="0" marR="0" lvl="0" indent="0" algn="l" defTabSz="1217930" rtl="0" eaLnBrk="1" fontAlgn="auto" latinLnBrk="0" hangingPunct="1">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①省时省力，减少了配平时所不必浪费的时间，能够极大减轻化学研究人员的压力。</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a:p>
            <a:pPr marL="0" marR="0" lvl="0" indent="0" algn="l" defTabSz="1217930" rtl="0" eaLnBrk="1" fontAlgn="auto" latinLnBrk="0" hangingPunct="1">
              <a:lnSpc>
                <a:spcPts val="2000"/>
              </a:lnSpc>
              <a:spcBef>
                <a:spcPts val="0"/>
              </a:spcBef>
              <a:spcAft>
                <a:spcPts val="0"/>
              </a:spcAft>
              <a:buClrTx/>
              <a:buSzTx/>
              <a:buFontTx/>
              <a:buNone/>
              <a:defRPr/>
            </a:pPr>
            <a:r>
              <a:rPr lang="zh-CN" altLang="en-US" sz="2000" dirty="0">
                <a:solidFill>
                  <a:schemeClr val="bg1"/>
                </a:solidFill>
                <a:latin typeface="宋体" panose="02010600030101010101" pitchFamily="2" charset="-122"/>
                <a:ea typeface="宋体" panose="02010600030101010101" pitchFamily="2" charset="-122"/>
                <a:cs typeface="+mn-ea"/>
                <a:sym typeface="+mn-lt"/>
              </a:rPr>
              <a:t>②速度快，效率高，计算机具有人类无法比拟的算力，且配</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平一般的化</a:t>
            </a:r>
            <a:r>
              <a:rPr lang="zh-CN" altLang="en-US" sz="2000" dirty="0">
                <a:solidFill>
                  <a:schemeClr val="bg1"/>
                </a:solidFill>
                <a:latin typeface="宋体" panose="02010600030101010101" pitchFamily="2" charset="-122"/>
                <a:ea typeface="宋体" panose="02010600030101010101" pitchFamily="2" charset="-122"/>
                <a:cs typeface="+mn-ea"/>
                <a:sym typeface="+mn-lt"/>
              </a:rPr>
              <a:t>学方程式无需高等思维，适合计算机计算</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p:txBody>
      </p:sp>
      <p:sp>
        <p:nvSpPr>
          <p:cNvPr id="9" name="六边形 8"/>
          <p:cNvSpPr/>
          <p:nvPr/>
        </p:nvSpPr>
        <p:spPr>
          <a:xfrm rot="19638186">
            <a:off x="7075641" y="977150"/>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p:cNvSpPr/>
          <p:nvPr/>
        </p:nvSpPr>
        <p:spPr>
          <a:xfrm rot="19638186">
            <a:off x="10183450" y="4910521"/>
            <a:ext cx="988254" cy="851944"/>
          </a:xfrm>
          <a:prstGeom prst="hexagon">
            <a:avLst/>
          </a:prstGeom>
          <a:gradFill>
            <a:gsLst>
              <a:gs pos="100000">
                <a:srgbClr val="236BCC">
                  <a:alpha val="20000"/>
                </a:srgbClr>
              </a:gs>
              <a:gs pos="0">
                <a:srgbClr val="90D5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Freeform 80"/>
          <p:cNvSpPr>
            <a:spLocks noEditPoints="1"/>
          </p:cNvSpPr>
          <p:nvPr/>
        </p:nvSpPr>
        <p:spPr bwMode="auto">
          <a:xfrm>
            <a:off x="7304762" y="1168331"/>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7" name="Freeform 80"/>
          <p:cNvSpPr>
            <a:spLocks noEditPoints="1"/>
          </p:cNvSpPr>
          <p:nvPr/>
        </p:nvSpPr>
        <p:spPr bwMode="auto">
          <a:xfrm>
            <a:off x="10381541" y="5101702"/>
            <a:ext cx="467282" cy="46958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cs typeface="+mn-ea"/>
              <a:sym typeface="+mn-lt"/>
            </a:endParaRPr>
          </a:p>
        </p:txBody>
      </p:sp>
      <p:sp>
        <p:nvSpPr>
          <p:cNvPr id="10" name="TextBox 24"/>
          <p:cNvSpPr txBox="1"/>
          <p:nvPr/>
        </p:nvSpPr>
        <p:spPr>
          <a:xfrm>
            <a:off x="1373414" y="4741720"/>
            <a:ext cx="5245357" cy="1938976"/>
          </a:xfrm>
          <a:prstGeom prst="rect">
            <a:avLst/>
          </a:prstGeom>
          <a:noFill/>
        </p:spPr>
        <p:txBody>
          <a:bodyPr wrap="square" lIns="91423" tIns="45712" rIns="91423" bIns="45712" rtlCol="0">
            <a:spAutoFit/>
          </a:bodyPr>
          <a:lstStyle/>
          <a:p>
            <a:pPr marL="0" marR="0" lvl="0" indent="0" algn="l" defTabSz="1217930" rtl="0" eaLnBrk="1" fontAlgn="auto" latinLnBrk="0" hangingPunct="1">
              <a:spcBef>
                <a:spcPts val="0"/>
              </a:spcBef>
              <a:spcAft>
                <a:spcPts val="0"/>
              </a:spcAft>
              <a:buClrTx/>
              <a:buSzTx/>
              <a:buFontTx/>
              <a:buNone/>
              <a:defRPr/>
            </a:pP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在这个课题的研究过程中，我们发现已有部分研究文献与开源代码，但两者大都缺少统一。前者的研究过于抽象，后者的研究又过于粗糙，源码也存在诸多问题。我们的研究也可以很好的总结这个方面的相关研究，帮助他人更好的学习与研究。</a:t>
            </a:r>
            <a:endParaRPr lang="zh-CN" altLang="en-US" sz="20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2"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过程展示</a:t>
            </a:r>
            <a:endParaRPr lang="zh-CN" altLang="en-US" sz="6000" dirty="0">
              <a:solidFill>
                <a:schemeClr val="bg1"/>
              </a:solidFill>
              <a:cs typeface="+mn-ea"/>
              <a:sym typeface="+mn-lt"/>
            </a:endParaRP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02</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8" name="Freeform 168"/>
          <p:cNvSpPr>
            <a:spLocks noChangeAspect="1" noEditPoints="1"/>
          </p:cNvSpPr>
          <p:nvPr/>
        </p:nvSpPr>
        <p:spPr bwMode="auto">
          <a:xfrm>
            <a:off x="1867374" y="2703772"/>
            <a:ext cx="1592024" cy="1450457"/>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alpha val="85000"/>
            </a:schemeClr>
          </a:solidFill>
          <a:ln>
            <a:noFill/>
          </a:ln>
        </p:spPr>
        <p:txBody>
          <a:bodyPr vert="horz" wrap="square" lIns="91440" tIns="45720" rIns="91440" bIns="45720" numCol="1" anchor="t" anchorCtr="0" compatLnSpc="1"/>
          <a:lstStyle/>
          <a:p>
            <a:pPr>
              <a:lnSpc>
                <a:spcPct val="120000"/>
              </a:lnSpc>
            </a:pPr>
            <a:endParaRPr lang="zh-CN" altLang="en-US">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1579" y="1386151"/>
            <a:ext cx="5004497" cy="4387437"/>
            <a:chOff x="6301303" y="1473236"/>
            <a:chExt cx="5004497" cy="4387437"/>
          </a:xfrm>
        </p:grpSpPr>
        <p:pic>
          <p:nvPicPr>
            <p:cNvPr id="3" name="Picture 26" descr="iMac.png"/>
            <p:cNvPicPr>
              <a:picLocks noChangeAspect="1"/>
            </p:cNvPicPr>
            <p:nvPr/>
          </p:nvPicPr>
          <p:blipFill>
            <a:blip r:embed="rId1"/>
            <a:stretch>
              <a:fillRect/>
            </a:stretch>
          </p:blipFill>
          <p:spPr>
            <a:xfrm>
              <a:off x="6301303" y="1473236"/>
              <a:ext cx="5004497" cy="4387437"/>
            </a:xfrm>
            <a:prstGeom prst="rect">
              <a:avLst/>
            </a:prstGeom>
          </p:spPr>
        </p:pic>
        <p:pic>
          <p:nvPicPr>
            <p:cNvPr id="5" name="图片 4"/>
            <p:cNvPicPr>
              <a:picLocks noChangeAspect="1"/>
            </p:cNvPicPr>
            <p:nvPr/>
          </p:nvPicPr>
          <p:blipFill rotWithShape="1">
            <a:blip r:embed="rId2" cstate="screen"/>
            <a:srcRect/>
            <a:stretch>
              <a:fillRect/>
            </a:stretch>
          </p:blipFill>
          <p:spPr>
            <a:xfrm rot="16200000">
              <a:off x="7799444" y="1288602"/>
              <a:ext cx="2071769" cy="3674673"/>
            </a:xfrm>
            <a:prstGeom prst="rect">
              <a:avLst/>
            </a:prstGeom>
          </p:spPr>
        </p:pic>
        <p:sp>
          <p:nvSpPr>
            <p:cNvPr id="6" name="Google Shape;86;p19"/>
            <p:cNvSpPr txBox="1"/>
            <p:nvPr/>
          </p:nvSpPr>
          <p:spPr>
            <a:xfrm>
              <a:off x="7243501" y="2807203"/>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altLang="en-US" sz="2800" b="1" kern="1200" dirty="0" smtClean="0">
                  <a:solidFill>
                    <a:schemeClr val="bg1"/>
                  </a:solidFill>
                  <a:latin typeface="宋体" panose="02010600030101010101" pitchFamily="2" charset="-122"/>
                  <a:ea typeface="宋体" panose="02010600030101010101" pitchFamily="2" charset="-122"/>
                  <a:cs typeface="+mn-ea"/>
                  <a:sym typeface="+mn-lt"/>
                </a:rPr>
                <a:t>过程展示</a:t>
              </a:r>
              <a:endParaRPr lang="en-US" altLang="zh-CN" sz="2800" b="1" kern="1200" dirty="0">
                <a:solidFill>
                  <a:schemeClr val="bg1"/>
                </a:solidFill>
                <a:latin typeface="宋体" panose="02010600030101010101" pitchFamily="2" charset="-122"/>
                <a:ea typeface="宋体" panose="02010600030101010101" pitchFamily="2" charset="-122"/>
                <a:cs typeface="+mn-ea"/>
                <a:sym typeface="+mn-lt"/>
              </a:endParaRPr>
            </a:p>
            <a:p>
              <a:pPr marL="0" marR="0" lvl="0" indent="0" algn="ctr" rtl="0">
                <a:spcBef>
                  <a:spcPts val="0"/>
                </a:spcBef>
                <a:spcAft>
                  <a:spcPts val="0"/>
                </a:spcAft>
                <a:buNone/>
              </a:pPr>
              <a:endParaRPr sz="2800" b="0" i="0" u="none" strike="noStrike" cap="none"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8" name="Text Placeholder 3"/>
          <p:cNvSpPr txBox="1"/>
          <p:nvPr/>
        </p:nvSpPr>
        <p:spPr>
          <a:xfrm>
            <a:off x="5740400" y="1511300"/>
            <a:ext cx="5460999" cy="369331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828800">
              <a:defRPr/>
            </a:pP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我们这个课题研究的主要流程是这样的：课题组的成员们通过几次的初步的讨论，明确了分工与研究的方向。</a:t>
            </a:r>
            <a:r>
              <a:rPr lang="en-US" sz="2000" dirty="0" smtClean="0">
                <a:solidFill>
                  <a:schemeClr val="bg1"/>
                </a:solidFill>
                <a:latin typeface="宋体" panose="02010600030101010101" pitchFamily="2" charset="-122"/>
                <a:ea typeface="宋体" panose="02010600030101010101" pitchFamily="2" charset="-122"/>
                <a:cs typeface="+mn-ea"/>
                <a:sym typeface="+mn-lt"/>
              </a:rPr>
              <a:t> 在</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指导</a:t>
            </a:r>
            <a:r>
              <a:rPr lang="en-US" sz="2000" dirty="0" smtClean="0">
                <a:solidFill>
                  <a:schemeClr val="bg1"/>
                </a:solidFill>
                <a:latin typeface="宋体" panose="02010600030101010101" pitchFamily="2" charset="-122"/>
                <a:ea typeface="宋体" panose="02010600030101010101" pitchFamily="2" charset="-122"/>
                <a:cs typeface="+mn-ea"/>
                <a:sym typeface="+mn-lt"/>
              </a:rPr>
              <a:t>老师与成员们的综合论证下</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，我们确定了此课题基础的</a:t>
            </a:r>
            <a:r>
              <a:rPr lang="en-US" sz="2000" dirty="0" smtClean="0">
                <a:solidFill>
                  <a:schemeClr val="bg1"/>
                </a:solidFill>
                <a:latin typeface="宋体" panose="02010600030101010101" pitchFamily="2" charset="-122"/>
                <a:ea typeface="宋体" panose="02010600030101010101" pitchFamily="2" charset="-122"/>
                <a:cs typeface="+mn-ea"/>
                <a:sym typeface="+mn-lt"/>
              </a:rPr>
              <a:t>数学工具</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r>
              <a:rPr lang="en-US" sz="2000" dirty="0" smtClean="0">
                <a:solidFill>
                  <a:schemeClr val="bg1"/>
                </a:solidFill>
                <a:latin typeface="宋体" panose="02010600030101010101" pitchFamily="2" charset="-122"/>
                <a:ea typeface="宋体" panose="02010600030101010101" pitchFamily="2" charset="-122"/>
                <a:cs typeface="+mn-ea"/>
                <a:sym typeface="+mn-lt"/>
              </a:rPr>
              <a:t>算法</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a:t>
            </a:r>
            <a:r>
              <a:rPr lang="en-US" sz="2000" dirty="0" smtClean="0">
                <a:solidFill>
                  <a:schemeClr val="bg1"/>
                </a:solidFill>
                <a:latin typeface="宋体" panose="02010600030101010101" pitchFamily="2" charset="-122"/>
                <a:ea typeface="宋体" panose="02010600030101010101" pitchFamily="2" charset="-122"/>
                <a:cs typeface="+mn-ea"/>
                <a:sym typeface="+mn-lt"/>
              </a:rPr>
              <a:t>数据结构</a:t>
            </a:r>
            <a:r>
              <a:rPr lang="zh-CN" altLang="en-US" sz="2000" dirty="0" smtClean="0">
                <a:solidFill>
                  <a:schemeClr val="bg1"/>
                </a:solidFill>
                <a:latin typeface="宋体" panose="02010600030101010101" pitchFamily="2" charset="-122"/>
                <a:ea typeface="宋体" panose="02010600030101010101" pitchFamily="2" charset="-122"/>
                <a:cs typeface="+mn-ea"/>
                <a:sym typeface="+mn-lt"/>
              </a:rPr>
              <a:t>等要素。在查找相关参考文献的基础上，设计出基本的算法并加以使用编程实现，过程中记录问题与困难并加以解决。在代码接近完成时开始撰写论文，将问题研究过程展现出来，并在论文中具体指明解决问题的细节。代码完成后，先是小组内测，后将分享给部分有相关经历的同学测试。对于论文，写作完成后分享给相关学科老师参考意见。最终完成了这些工作。</a:t>
            </a:r>
            <a:endParaRPr lang="en-US" altLang="zh-CN" sz="2000" dirty="0" smtClean="0">
              <a:solidFill>
                <a:schemeClr val="bg1"/>
              </a:solidFill>
              <a:latin typeface="宋体" panose="02010600030101010101" pitchFamily="2" charset="-122"/>
              <a:ea typeface="宋体" panose="02010600030101010101" pitchFamily="2" charset="-122"/>
              <a:cs typeface="+mn-ea"/>
              <a:sym typeface="+mn-lt"/>
            </a:endParaRPr>
          </a:p>
        </p:txBody>
      </p:sp>
      <p:sp>
        <p:nvSpPr>
          <p:cNvPr id="12" name="TextBox 11"/>
          <p:cNvSpPr txBox="1"/>
          <p:nvPr/>
        </p:nvSpPr>
        <p:spPr>
          <a:xfrm>
            <a:off x="10610119" y="67338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rPr>
              <a:t>行业</a:t>
            </a: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模板</a:t>
            </a:r>
            <a:r>
              <a:rPr kumimoji="0" lang="en-US" altLang="zh-CN" sz="100" b="0" i="0" u="none" strike="noStrike" kern="0" cap="none" spc="0" normalizeH="0" baseline="0" noProof="0" dirty="0" smtClean="0">
                <a:ln>
                  <a:noFill/>
                </a:ln>
                <a:solidFill>
                  <a:prstClr val="black"/>
                </a:solidFill>
                <a:effectLst/>
                <a:uLnTx/>
                <a:uFillTx/>
              </a:rPr>
              <a:t>http://www.1ppt.com/hangye/</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64"/>
          <p:cNvSpPr txBox="1"/>
          <p:nvPr/>
        </p:nvSpPr>
        <p:spPr>
          <a:xfrm>
            <a:off x="5182929" y="554091"/>
            <a:ext cx="1826141" cy="584775"/>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fontAlgn="ctr"/>
            <a:r>
              <a:rPr lang="zh-CN" altLang="en-US" sz="3200" dirty="0" smtClean="0">
                <a:solidFill>
                  <a:schemeClr val="bg1"/>
                </a:solidFill>
                <a:cs typeface="+mn-ea"/>
                <a:sym typeface="+mn-lt"/>
              </a:rPr>
              <a:t>过程展示</a:t>
            </a:r>
            <a:endParaRPr lang="zh-CN" altLang="en-US" sz="3200" dirty="0">
              <a:solidFill>
                <a:schemeClr val="bg1"/>
              </a:solidFill>
              <a:cs typeface="+mn-ea"/>
              <a:sym typeface="+mn-lt"/>
            </a:endParaRPr>
          </a:p>
        </p:txBody>
      </p:sp>
      <p:pic>
        <p:nvPicPr>
          <p:cNvPr id="9217" name="Picture 1" descr="收到&#10;"/>
          <p:cNvPicPr>
            <a:picLocks noChangeAspect="1" noChangeArrowheads="1"/>
          </p:cNvPicPr>
          <p:nvPr/>
        </p:nvPicPr>
        <p:blipFill>
          <a:blip r:embed="rId1"/>
          <a:srcRect/>
          <a:stretch>
            <a:fillRect/>
          </a:stretch>
        </p:blipFill>
        <p:spPr bwMode="auto">
          <a:xfrm>
            <a:off x="190500" y="1429951"/>
            <a:ext cx="3835400" cy="3083869"/>
          </a:xfrm>
          <a:prstGeom prst="rect">
            <a:avLst/>
          </a:prstGeom>
          <a:noFill/>
        </p:spPr>
      </p:pic>
      <p:pic>
        <p:nvPicPr>
          <p:cNvPr id="9219" name="Picture 3"/>
          <p:cNvPicPr>
            <a:picLocks noChangeAspect="1" noChangeArrowheads="1"/>
          </p:cNvPicPr>
          <p:nvPr/>
        </p:nvPicPr>
        <p:blipFill>
          <a:blip r:embed="rId2"/>
          <a:srcRect/>
          <a:stretch>
            <a:fillRect/>
          </a:stretch>
        </p:blipFill>
        <p:spPr bwMode="auto">
          <a:xfrm>
            <a:off x="7954963" y="1389063"/>
            <a:ext cx="3343275" cy="4562475"/>
          </a:xfrm>
          <a:prstGeom prst="rect">
            <a:avLst/>
          </a:prstGeom>
          <a:noFill/>
          <a:ln w="9525">
            <a:noFill/>
            <a:miter lim="800000"/>
            <a:headEnd/>
            <a:tailEnd/>
          </a:ln>
          <a:effectLst/>
        </p:spPr>
      </p:pic>
      <p:sp>
        <p:nvSpPr>
          <p:cNvPr id="7" name="TextBox 6"/>
          <p:cNvSpPr txBox="1"/>
          <p:nvPr/>
        </p:nvSpPr>
        <p:spPr>
          <a:xfrm>
            <a:off x="177800" y="4495800"/>
            <a:ext cx="38608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初期安排简要</a:t>
            </a:r>
            <a:endParaRPr lang="zh-CN" altLang="en-US" dirty="0">
              <a:solidFill>
                <a:schemeClr val="bg1"/>
              </a:solidFill>
              <a:latin typeface="宋体" panose="02010600030101010101" pitchFamily="2" charset="-122"/>
              <a:ea typeface="宋体" panose="02010600030101010101" pitchFamily="2" charset="-122"/>
            </a:endParaRPr>
          </a:p>
        </p:txBody>
      </p:sp>
      <p:sp>
        <p:nvSpPr>
          <p:cNvPr id="8" name="TextBox 7"/>
          <p:cNvSpPr txBox="1"/>
          <p:nvPr/>
        </p:nvSpPr>
        <p:spPr>
          <a:xfrm>
            <a:off x="4076700" y="4508500"/>
            <a:ext cx="38608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部分参考文献</a:t>
            </a:r>
            <a:endParaRPr lang="zh-CN" altLang="en-US" dirty="0">
              <a:solidFill>
                <a:schemeClr val="bg1"/>
              </a:solidFill>
              <a:latin typeface="宋体" panose="02010600030101010101" pitchFamily="2" charset="-122"/>
              <a:ea typeface="宋体" panose="02010600030101010101" pitchFamily="2" charset="-122"/>
            </a:endParaRPr>
          </a:p>
        </p:txBody>
      </p:sp>
      <p:sp>
        <p:nvSpPr>
          <p:cNvPr id="9" name="TextBox 8"/>
          <p:cNvSpPr txBox="1"/>
          <p:nvPr/>
        </p:nvSpPr>
        <p:spPr>
          <a:xfrm>
            <a:off x="7950200" y="6096000"/>
            <a:ext cx="3403600" cy="369332"/>
          </a:xfrm>
          <a:prstGeom prst="rect">
            <a:avLst/>
          </a:prstGeom>
          <a:noFill/>
        </p:spPr>
        <p:txBody>
          <a:bodyPr wrap="square" rtlCol="0">
            <a:spAutoFit/>
          </a:bodyPr>
          <a:lstStyle/>
          <a:p>
            <a:pPr algn="ctr"/>
            <a:r>
              <a:rPr lang="zh-CN" altLang="en-US" dirty="0" smtClean="0">
                <a:solidFill>
                  <a:schemeClr val="bg1"/>
                </a:solidFill>
                <a:latin typeface="宋体" panose="02010600030101010101" pitchFamily="2" charset="-122"/>
                <a:ea typeface="宋体" panose="02010600030101010101" pitchFamily="2" charset="-122"/>
              </a:rPr>
              <a:t>部分代码</a:t>
            </a:r>
            <a:endParaRPr lang="zh-CN" altLang="en-US" dirty="0">
              <a:solidFill>
                <a:schemeClr val="bg1"/>
              </a:solidFill>
              <a:latin typeface="宋体" panose="02010600030101010101" pitchFamily="2" charset="-122"/>
              <a:ea typeface="宋体" panose="02010600030101010101" pitchFamily="2" charset="-122"/>
            </a:endParaRPr>
          </a:p>
        </p:txBody>
      </p:sp>
      <p:pic>
        <p:nvPicPr>
          <p:cNvPr id="8193" name="Picture 1" descr="C:\Users\Administrator\AppData\Roaming\Tencent\Users\3128164266\QQ\WinTemp\RichOle\{3T[5O_YKGN1RZNR1}86KSM.png"/>
          <p:cNvPicPr>
            <a:picLocks noChangeAspect="1" noChangeArrowheads="1"/>
          </p:cNvPicPr>
          <p:nvPr/>
        </p:nvPicPr>
        <p:blipFill>
          <a:blip r:embed="rId3"/>
          <a:srcRect/>
          <a:stretch>
            <a:fillRect/>
          </a:stretch>
        </p:blipFill>
        <p:spPr bwMode="auto">
          <a:xfrm>
            <a:off x="4064000" y="1435100"/>
            <a:ext cx="3848100" cy="30734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1000" fill="hold"/>
                                        <p:tgtEl>
                                          <p:spTgt spid="9217"/>
                                        </p:tgtEl>
                                        <p:attrNameLst>
                                          <p:attrName>ppt_x</p:attrName>
                                        </p:attrNameLst>
                                      </p:cBhvr>
                                      <p:tavLst>
                                        <p:tav tm="0">
                                          <p:val>
                                            <p:strVal val="#ppt_x"/>
                                          </p:val>
                                        </p:tav>
                                        <p:tav tm="100000">
                                          <p:val>
                                            <p:strVal val="#ppt_x"/>
                                          </p:val>
                                        </p:tav>
                                      </p:tavLst>
                                    </p:anim>
                                    <p:anim calcmode="lin" valueType="num">
                                      <p:cBhvr additive="base">
                                        <p:cTn id="8" dur="1000" fill="hold"/>
                                        <p:tgtEl>
                                          <p:spTgt spid="921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3"/>
                                        </p:tgtEl>
                                        <p:attrNameLst>
                                          <p:attrName>style.visibility</p:attrName>
                                        </p:attrNameLst>
                                      </p:cBhvr>
                                      <p:to>
                                        <p:strVal val="visible"/>
                                      </p:to>
                                    </p:set>
                                    <p:anim calcmode="lin" valueType="num">
                                      <p:cBhvr additive="base">
                                        <p:cTn id="18" dur="1000" fill="hold"/>
                                        <p:tgtEl>
                                          <p:spTgt spid="8193"/>
                                        </p:tgtEl>
                                        <p:attrNameLst>
                                          <p:attrName>ppt_x</p:attrName>
                                        </p:attrNameLst>
                                      </p:cBhvr>
                                      <p:tavLst>
                                        <p:tav tm="0">
                                          <p:val>
                                            <p:strVal val="#ppt_x"/>
                                          </p:val>
                                        </p:tav>
                                        <p:tav tm="100000">
                                          <p:val>
                                            <p:strVal val="#ppt_x"/>
                                          </p:val>
                                        </p:tav>
                                      </p:tavLst>
                                    </p:anim>
                                    <p:anim calcmode="lin" valueType="num">
                                      <p:cBhvr additive="base">
                                        <p:cTn id="19" dur="1000" fill="hold"/>
                                        <p:tgtEl>
                                          <p:spTgt spid="819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gtEl>
                                        <p:attrNameLst>
                                          <p:attrName>style.visibility</p:attrName>
                                        </p:attrNameLst>
                                      </p:cBhvr>
                                      <p:to>
                                        <p:strVal val="visible"/>
                                      </p:to>
                                    </p:set>
                                    <p:anim calcmode="lin" valueType="num">
                                      <p:cBhvr additive="base">
                                        <p:cTn id="29" dur="1000" fill="hold"/>
                                        <p:tgtEl>
                                          <p:spTgt spid="9219"/>
                                        </p:tgtEl>
                                        <p:attrNameLst>
                                          <p:attrName>ppt_x</p:attrName>
                                        </p:attrNameLst>
                                      </p:cBhvr>
                                      <p:tavLst>
                                        <p:tav tm="0">
                                          <p:val>
                                            <p:strVal val="#ppt_x"/>
                                          </p:val>
                                        </p:tav>
                                        <p:tav tm="100000">
                                          <p:val>
                                            <p:strVal val="#ppt_x"/>
                                          </p:val>
                                        </p:tav>
                                      </p:tavLst>
                                    </p:anim>
                                    <p:anim calcmode="lin" valueType="num">
                                      <p:cBhvr additive="base">
                                        <p:cTn id="30" dur="1000" fill="hold"/>
                                        <p:tgtEl>
                                          <p:spTgt spid="9219"/>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screen"/>
          <a:stretch>
            <a:fillRect/>
          </a:stretch>
        </p:blipFill>
        <p:spPr>
          <a:xfrm>
            <a:off x="0" y="0"/>
            <a:ext cx="12192000" cy="6858000"/>
          </a:xfrm>
          <a:prstGeom prst="rect">
            <a:avLst/>
          </a:prstGeom>
        </p:spPr>
      </p:pic>
      <p:pic>
        <p:nvPicPr>
          <p:cNvPr id="14" name="图片 13"/>
          <p:cNvPicPr>
            <a:picLocks noChangeAspect="1"/>
          </p:cNvPicPr>
          <p:nvPr/>
        </p:nvPicPr>
        <p:blipFill>
          <a:blip r:embed="rId2" cstate="screen"/>
          <a:stretch>
            <a:fillRect/>
          </a:stretch>
        </p:blipFill>
        <p:spPr>
          <a:xfrm>
            <a:off x="0" y="381430"/>
            <a:ext cx="12192000" cy="6095140"/>
          </a:xfrm>
          <a:prstGeom prst="rect">
            <a:avLst/>
          </a:prstGeom>
        </p:spPr>
      </p:pic>
      <p:sp>
        <p:nvSpPr>
          <p:cNvPr id="9" name="TextBox 64"/>
          <p:cNvSpPr txBox="1"/>
          <p:nvPr/>
        </p:nvSpPr>
        <p:spPr>
          <a:xfrm>
            <a:off x="4298991" y="2669519"/>
            <a:ext cx="3230880" cy="10147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l" fontAlgn="ctr"/>
            <a:r>
              <a:rPr lang="zh-CN" altLang="en-US" sz="6000" dirty="0">
                <a:solidFill>
                  <a:schemeClr val="bg1"/>
                </a:solidFill>
                <a:cs typeface="+mn-ea"/>
                <a:sym typeface="+mn-lt"/>
              </a:rPr>
              <a:t>成果展示</a:t>
            </a:r>
            <a:endParaRPr lang="zh-CN" altLang="en-US" sz="6000" dirty="0">
              <a:solidFill>
                <a:schemeClr val="bg1"/>
              </a:solidFill>
              <a:cs typeface="+mn-ea"/>
              <a:sym typeface="+mn-lt"/>
            </a:endParaRPr>
          </a:p>
        </p:txBody>
      </p:sp>
      <p:sp>
        <p:nvSpPr>
          <p:cNvPr id="11" name="椭圆 10"/>
          <p:cNvSpPr/>
          <p:nvPr/>
        </p:nvSpPr>
        <p:spPr>
          <a:xfrm flipH="1" flipV="1">
            <a:off x="3878185" y="2089685"/>
            <a:ext cx="45719" cy="2781586"/>
          </a:xfrm>
          <a:prstGeom prst="ellipse">
            <a:avLst/>
          </a:prstGeom>
          <a:gradFill>
            <a:gsLst>
              <a:gs pos="0">
                <a:schemeClr val="bg1"/>
              </a:gs>
              <a:gs pos="100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63463" y="484387"/>
            <a:ext cx="2694602"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600" normalizeH="0" baseline="0" noProof="0" dirty="0">
                <a:ln>
                  <a:noFill/>
                </a:ln>
                <a:solidFill>
                  <a:schemeClr val="bg1"/>
                </a:solidFill>
                <a:effectLst/>
                <a:uLnTx/>
                <a:uFillTx/>
                <a:cs typeface="+mn-ea"/>
                <a:sym typeface="+mn-lt"/>
              </a:rPr>
              <a:t>PART 03</a:t>
            </a:r>
            <a:endParaRPr kumimoji="0" lang="zh-CN" altLang="en-US" sz="2800" i="0" u="none" strike="noStrike" kern="1200" cap="none" spc="600" normalizeH="0" baseline="0" noProof="0" dirty="0">
              <a:ln>
                <a:noFill/>
              </a:ln>
              <a:solidFill>
                <a:schemeClr val="bg1"/>
              </a:solidFill>
              <a:effectLst/>
              <a:uLnTx/>
              <a:uFillTx/>
              <a:cs typeface="+mn-ea"/>
              <a:sym typeface="+mn-lt"/>
            </a:endParaRPr>
          </a:p>
        </p:txBody>
      </p:sp>
      <p:sp>
        <p:nvSpPr>
          <p:cNvPr id="10" name="任意多边形 9"/>
          <p:cNvSpPr>
            <a:spLocks noChangeAspect="1"/>
          </p:cNvSpPr>
          <p:nvPr/>
        </p:nvSpPr>
        <p:spPr bwMode="auto">
          <a:xfrm>
            <a:off x="1867374" y="2835422"/>
            <a:ext cx="1584652" cy="1187156"/>
          </a:xfrm>
          <a:custGeom>
            <a:avLst/>
            <a:gdLst>
              <a:gd name="connsiteX0" fmla="*/ 152941 w 574972"/>
              <a:gd name="connsiteY0" fmla="*/ 323694 h 399845"/>
              <a:gd name="connsiteX1" fmla="*/ 152941 w 574972"/>
              <a:gd name="connsiteY1" fmla="*/ 399844 h 399845"/>
              <a:gd name="connsiteX2" fmla="*/ 61228 w 574972"/>
              <a:gd name="connsiteY2" fmla="*/ 399844 h 399845"/>
              <a:gd name="connsiteX3" fmla="*/ 61228 w 574972"/>
              <a:gd name="connsiteY3" fmla="*/ 398217 h 399845"/>
              <a:gd name="connsiteX4" fmla="*/ 65606 w 574972"/>
              <a:gd name="connsiteY4" fmla="*/ 394470 h 399845"/>
              <a:gd name="connsiteX5" fmla="*/ 121790 w 574972"/>
              <a:gd name="connsiteY5" fmla="*/ 346388 h 399845"/>
              <a:gd name="connsiteX6" fmla="*/ 145086 w 574972"/>
              <a:gd name="connsiteY6" fmla="*/ 328444 h 399845"/>
              <a:gd name="connsiteX7" fmla="*/ 147415 w 574972"/>
              <a:gd name="connsiteY7" fmla="*/ 328444 h 399845"/>
              <a:gd name="connsiteX8" fmla="*/ 270881 w 574972"/>
              <a:gd name="connsiteY8" fmla="*/ 219691 h 399845"/>
              <a:gd name="connsiteX9" fmla="*/ 270881 w 574972"/>
              <a:gd name="connsiteY9" fmla="*/ 399845 h 399845"/>
              <a:gd name="connsiteX10" fmla="*/ 179168 w 574972"/>
              <a:gd name="connsiteY10" fmla="*/ 399845 h 399845"/>
              <a:gd name="connsiteX11" fmla="*/ 179168 w 574972"/>
              <a:gd name="connsiteY11" fmla="*/ 296830 h 399845"/>
              <a:gd name="connsiteX12" fmla="*/ 185489 w 574972"/>
              <a:gd name="connsiteY12" fmla="*/ 291396 h 399845"/>
              <a:gd name="connsiteX13" fmla="*/ 216939 w 574972"/>
              <a:gd name="connsiteY13" fmla="*/ 264361 h 399845"/>
              <a:gd name="connsiteX14" fmla="*/ 226257 w 574972"/>
              <a:gd name="connsiteY14" fmla="*/ 259235 h 399845"/>
              <a:gd name="connsiteX15" fmla="*/ 240235 w 574972"/>
              <a:gd name="connsiteY15" fmla="*/ 246418 h 399845"/>
              <a:gd name="connsiteX16" fmla="*/ 263531 w 574972"/>
              <a:gd name="connsiteY16" fmla="*/ 225912 h 399845"/>
              <a:gd name="connsiteX17" fmla="*/ 297108 w 574972"/>
              <a:gd name="connsiteY17" fmla="*/ 209429 h 399845"/>
              <a:gd name="connsiteX18" fmla="*/ 300913 w 574972"/>
              <a:gd name="connsiteY18" fmla="*/ 213616 h 399845"/>
              <a:gd name="connsiteX19" fmla="*/ 309758 w 574972"/>
              <a:gd name="connsiteY19" fmla="*/ 223349 h 399845"/>
              <a:gd name="connsiteX20" fmla="*/ 333054 w 574972"/>
              <a:gd name="connsiteY20" fmla="*/ 248982 h 399845"/>
              <a:gd name="connsiteX21" fmla="*/ 342372 w 574972"/>
              <a:gd name="connsiteY21" fmla="*/ 256672 h 399845"/>
              <a:gd name="connsiteX22" fmla="*/ 344702 w 574972"/>
              <a:gd name="connsiteY22" fmla="*/ 261799 h 399845"/>
              <a:gd name="connsiteX23" fmla="*/ 370328 w 574972"/>
              <a:gd name="connsiteY23" fmla="*/ 264362 h 399845"/>
              <a:gd name="connsiteX24" fmla="*/ 379646 w 574972"/>
              <a:gd name="connsiteY24" fmla="*/ 256672 h 399845"/>
              <a:gd name="connsiteX25" fmla="*/ 388821 w 574972"/>
              <a:gd name="connsiteY25" fmla="*/ 248907 h 399845"/>
              <a:gd name="connsiteX26" fmla="*/ 388821 w 574972"/>
              <a:gd name="connsiteY26" fmla="*/ 399844 h 399845"/>
              <a:gd name="connsiteX27" fmla="*/ 297108 w 574972"/>
              <a:gd name="connsiteY27" fmla="*/ 399844 h 399845"/>
              <a:gd name="connsiteX28" fmla="*/ 506761 w 574972"/>
              <a:gd name="connsiteY28" fmla="*/ 139370 h 399845"/>
              <a:gd name="connsiteX29" fmla="*/ 506761 w 574972"/>
              <a:gd name="connsiteY29" fmla="*/ 399844 h 399845"/>
              <a:gd name="connsiteX30" fmla="*/ 415048 w 574972"/>
              <a:gd name="connsiteY30" fmla="*/ 399844 h 399845"/>
              <a:gd name="connsiteX31" fmla="*/ 415048 w 574972"/>
              <a:gd name="connsiteY31" fmla="*/ 222112 h 399845"/>
              <a:gd name="connsiteX32" fmla="*/ 418375 w 574972"/>
              <a:gd name="connsiteY32" fmla="*/ 219183 h 399845"/>
              <a:gd name="connsiteX33" fmla="*/ 428203 w 574972"/>
              <a:gd name="connsiteY33" fmla="*/ 210532 h 399845"/>
              <a:gd name="connsiteX34" fmla="*/ 458488 w 574972"/>
              <a:gd name="connsiteY34" fmla="*/ 184898 h 399845"/>
              <a:gd name="connsiteX35" fmla="*/ 496198 w 574972"/>
              <a:gd name="connsiteY35" fmla="*/ 149332 h 399845"/>
              <a:gd name="connsiteX36" fmla="*/ 463151 w 574972"/>
              <a:gd name="connsiteY36" fmla="*/ 0 h 399845"/>
              <a:gd name="connsiteX37" fmla="*/ 533039 w 574972"/>
              <a:gd name="connsiteY37" fmla="*/ 0 h 399845"/>
              <a:gd name="connsiteX38" fmla="*/ 554006 w 574972"/>
              <a:gd name="connsiteY38" fmla="*/ 0 h 399845"/>
              <a:gd name="connsiteX39" fmla="*/ 567983 w 574972"/>
              <a:gd name="connsiteY39" fmla="*/ 5127 h 399845"/>
              <a:gd name="connsiteX40" fmla="*/ 574972 w 574972"/>
              <a:gd name="connsiteY40" fmla="*/ 20506 h 399845"/>
              <a:gd name="connsiteX41" fmla="*/ 574972 w 574972"/>
              <a:gd name="connsiteY41" fmla="*/ 117913 h 399845"/>
              <a:gd name="connsiteX42" fmla="*/ 554006 w 574972"/>
              <a:gd name="connsiteY42" fmla="*/ 138419 h 399845"/>
              <a:gd name="connsiteX43" fmla="*/ 535369 w 574972"/>
              <a:gd name="connsiteY43" fmla="*/ 117913 h 399845"/>
              <a:gd name="connsiteX44" fmla="*/ 535369 w 574972"/>
              <a:gd name="connsiteY44" fmla="*/ 66646 h 399845"/>
              <a:gd name="connsiteX45" fmla="*/ 533039 w 574972"/>
              <a:gd name="connsiteY45" fmla="*/ 69209 h 399845"/>
              <a:gd name="connsiteX46" fmla="*/ 467811 w 574972"/>
              <a:gd name="connsiteY46" fmla="*/ 130729 h 399845"/>
              <a:gd name="connsiteX47" fmla="*/ 437526 w 574972"/>
              <a:gd name="connsiteY47" fmla="*/ 156362 h 399845"/>
              <a:gd name="connsiteX48" fmla="*/ 414230 w 574972"/>
              <a:gd name="connsiteY48" fmla="*/ 176869 h 399845"/>
              <a:gd name="connsiteX49" fmla="*/ 383945 w 574972"/>
              <a:gd name="connsiteY49" fmla="*/ 202502 h 399845"/>
              <a:gd name="connsiteX50" fmla="*/ 374627 w 574972"/>
              <a:gd name="connsiteY50" fmla="*/ 210192 h 399845"/>
              <a:gd name="connsiteX51" fmla="*/ 349001 w 574972"/>
              <a:gd name="connsiteY51" fmla="*/ 207629 h 399845"/>
              <a:gd name="connsiteX52" fmla="*/ 346671 w 574972"/>
              <a:gd name="connsiteY52" fmla="*/ 202502 h 399845"/>
              <a:gd name="connsiteX53" fmla="*/ 337353 w 574972"/>
              <a:gd name="connsiteY53" fmla="*/ 194812 h 399845"/>
              <a:gd name="connsiteX54" fmla="*/ 314057 w 574972"/>
              <a:gd name="connsiteY54" fmla="*/ 169179 h 399845"/>
              <a:gd name="connsiteX55" fmla="*/ 293091 w 574972"/>
              <a:gd name="connsiteY55" fmla="*/ 146109 h 399845"/>
              <a:gd name="connsiteX56" fmla="*/ 262806 w 574972"/>
              <a:gd name="connsiteY56" fmla="*/ 171742 h 399845"/>
              <a:gd name="connsiteX57" fmla="*/ 239510 w 574972"/>
              <a:gd name="connsiteY57" fmla="*/ 192249 h 399845"/>
              <a:gd name="connsiteX58" fmla="*/ 225532 w 574972"/>
              <a:gd name="connsiteY58" fmla="*/ 205065 h 399845"/>
              <a:gd name="connsiteX59" fmla="*/ 216214 w 574972"/>
              <a:gd name="connsiteY59" fmla="*/ 210192 h 399845"/>
              <a:gd name="connsiteX60" fmla="*/ 141666 w 574972"/>
              <a:gd name="connsiteY60" fmla="*/ 274275 h 399845"/>
              <a:gd name="connsiteX61" fmla="*/ 139337 w 574972"/>
              <a:gd name="connsiteY61" fmla="*/ 274275 h 399845"/>
              <a:gd name="connsiteX62" fmla="*/ 116041 w 574972"/>
              <a:gd name="connsiteY62" fmla="*/ 292218 h 399845"/>
              <a:gd name="connsiteX63" fmla="*/ 32175 w 574972"/>
              <a:gd name="connsiteY63" fmla="*/ 363992 h 399845"/>
              <a:gd name="connsiteX64" fmla="*/ 22856 w 574972"/>
              <a:gd name="connsiteY64" fmla="*/ 366555 h 399845"/>
              <a:gd name="connsiteX65" fmla="*/ 4220 w 574972"/>
              <a:gd name="connsiteY65" fmla="*/ 358865 h 399845"/>
              <a:gd name="connsiteX66" fmla="*/ 6549 w 574972"/>
              <a:gd name="connsiteY66" fmla="*/ 328105 h 399845"/>
              <a:gd name="connsiteX67" fmla="*/ 18197 w 574972"/>
              <a:gd name="connsiteY67" fmla="*/ 317851 h 399845"/>
              <a:gd name="connsiteX68" fmla="*/ 116041 w 574972"/>
              <a:gd name="connsiteY68" fmla="*/ 238389 h 399845"/>
              <a:gd name="connsiteX69" fmla="*/ 139337 w 574972"/>
              <a:gd name="connsiteY69" fmla="*/ 220445 h 399845"/>
              <a:gd name="connsiteX70" fmla="*/ 141666 w 574972"/>
              <a:gd name="connsiteY70" fmla="*/ 217882 h 399845"/>
              <a:gd name="connsiteX71" fmla="*/ 216214 w 574972"/>
              <a:gd name="connsiteY71" fmla="*/ 156362 h 399845"/>
              <a:gd name="connsiteX72" fmla="*/ 223203 w 574972"/>
              <a:gd name="connsiteY72" fmla="*/ 148672 h 399845"/>
              <a:gd name="connsiteX73" fmla="*/ 239510 w 574972"/>
              <a:gd name="connsiteY73" fmla="*/ 138419 h 399845"/>
              <a:gd name="connsiteX74" fmla="*/ 262806 w 574972"/>
              <a:gd name="connsiteY74" fmla="*/ 117913 h 399845"/>
              <a:gd name="connsiteX75" fmla="*/ 283772 w 574972"/>
              <a:gd name="connsiteY75" fmla="*/ 99969 h 399845"/>
              <a:gd name="connsiteX76" fmla="*/ 309398 w 574972"/>
              <a:gd name="connsiteY76" fmla="*/ 102533 h 399845"/>
              <a:gd name="connsiteX77" fmla="*/ 314057 w 574972"/>
              <a:gd name="connsiteY77" fmla="*/ 107659 h 399845"/>
              <a:gd name="connsiteX78" fmla="*/ 337353 w 574972"/>
              <a:gd name="connsiteY78" fmla="*/ 133292 h 399845"/>
              <a:gd name="connsiteX79" fmla="*/ 346671 w 574972"/>
              <a:gd name="connsiteY79" fmla="*/ 140982 h 399845"/>
              <a:gd name="connsiteX80" fmla="*/ 365308 w 574972"/>
              <a:gd name="connsiteY80" fmla="*/ 161489 h 399845"/>
              <a:gd name="connsiteX81" fmla="*/ 383945 w 574972"/>
              <a:gd name="connsiteY81" fmla="*/ 146109 h 399845"/>
              <a:gd name="connsiteX82" fmla="*/ 414230 w 574972"/>
              <a:gd name="connsiteY82" fmla="*/ 120476 h 399845"/>
              <a:gd name="connsiteX83" fmla="*/ 437526 w 574972"/>
              <a:gd name="connsiteY83" fmla="*/ 99969 h 399845"/>
              <a:gd name="connsiteX84" fmla="*/ 477129 w 574972"/>
              <a:gd name="connsiteY84" fmla="*/ 61520 h 399845"/>
              <a:gd name="connsiteX85" fmla="*/ 498095 w 574972"/>
              <a:gd name="connsiteY85" fmla="*/ 43576 h 399845"/>
              <a:gd name="connsiteX86" fmla="*/ 486447 w 574972"/>
              <a:gd name="connsiteY86" fmla="*/ 43576 h 399845"/>
              <a:gd name="connsiteX87" fmla="*/ 463151 w 574972"/>
              <a:gd name="connsiteY87" fmla="*/ 43576 h 399845"/>
              <a:gd name="connsiteX88" fmla="*/ 456163 w 574972"/>
              <a:gd name="connsiteY88" fmla="*/ 41013 h 399845"/>
              <a:gd name="connsiteX89" fmla="*/ 442185 w 574972"/>
              <a:gd name="connsiteY89" fmla="*/ 20506 h 399845"/>
              <a:gd name="connsiteX90" fmla="*/ 453833 w 574972"/>
              <a:gd name="connsiteY90" fmla="*/ 2563 h 399845"/>
              <a:gd name="connsiteX91" fmla="*/ 456163 w 574972"/>
              <a:gd name="connsiteY91" fmla="*/ 2563 h 399845"/>
              <a:gd name="connsiteX92" fmla="*/ 463151 w 574972"/>
              <a:gd name="connsiteY92" fmla="*/ 0 h 3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alpha val="85000"/>
            </a:schemeClr>
          </a:solidFill>
          <a:ln w="9525">
            <a:noFill/>
            <a:round/>
          </a:ln>
        </p:spPr>
        <p:txBody>
          <a:bodyPr vert="horz" wrap="square" lIns="91440" tIns="45720" rIns="91440" bIns="45720" numCol="1" anchor="t" anchorCtr="0" compatLnSpc="1">
            <a:noAutofit/>
          </a:bodyPr>
          <a:lstStyle/>
          <a:p>
            <a:pPr>
              <a:lnSpc>
                <a:spcPct val="120000"/>
              </a:lnSpc>
            </a:pPr>
            <a:endParaRPr lang="zh-CN" altLang="en-US">
              <a:cs typeface="+mn-ea"/>
              <a:sym typeface="+mn-lt"/>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42"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Horizontal)">
                                      <p:cBhvr>
                                        <p:cTn id="14" dur="500"/>
                                        <p:tgtEl>
                                          <p:spTgt spid="11"/>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0" grpId="0" animBg="1"/>
    </p:bldLst>
  </p:timing>
</p:sld>
</file>

<file path=ppt/tags/tag1.xml><?xml version="1.0" encoding="utf-8"?>
<p:tagLst xmlns:p="http://schemas.openxmlformats.org/presentationml/2006/main">
  <p:tag name="PA" val="v5.2.5"/>
</p:tagLst>
</file>

<file path=ppt/tags/tag2.xml><?xml version="1.0" encoding="utf-8"?>
<p:tagLst xmlns:p="http://schemas.openxmlformats.org/presentationml/2006/main">
  <p:tag name="COMMONDATA" val="eyJoZGlkIjoiMzcyNmQzMTRlNzlhNGVmN2NlYTM2MDUxY2NmY2E3MTAifQ=="/>
  <p:tag name="KSO_WPP_MARK_KEY" val="8075a5b8-5dca-4b81-8653-7f67880b4d5d"/>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mchznx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Words>
  <Application>WPS 演示</Application>
  <PresentationFormat>自定义</PresentationFormat>
  <Paragraphs>108</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宋体</vt:lpstr>
      <vt:lpstr>Wingdings</vt:lpstr>
      <vt:lpstr>Bebas Neue</vt:lpstr>
      <vt:lpstr>Segoe Print</vt:lpstr>
      <vt:lpstr>Roboto Light</vt:lpstr>
      <vt:lpstr>Wide Latin</vt:lpstr>
      <vt:lpstr>Lato Light</vt:lpstr>
      <vt:lpstr>Calibri Light</vt:lpstr>
      <vt:lpstr>楷体</vt:lpstr>
      <vt:lpstr>微软雅黑</vt:lpstr>
      <vt:lpstr>Arial Unicode MS</vt:lpstr>
      <vt:lpstr>Calibri</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科技商业计划书</dc:title>
  <dc:creator>第一PPT</dc:creator>
  <cp:keywords>www.1ppt.com</cp:keywords>
  <dc:description>www.1ppt.com</dc:description>
  <cp:lastModifiedBy>Kzh_root</cp:lastModifiedBy>
  <cp:revision>604</cp:revision>
  <dcterms:created xsi:type="dcterms:W3CDTF">2019-07-04T08:14:00Z</dcterms:created>
  <dcterms:modified xsi:type="dcterms:W3CDTF">2022-06-26T02:27:36Z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149977886B9648E6AEFCF541538FC791</vt:lpwstr>
  </property>
  <property fmtid="{D5CDD505-2E9C-101B-9397-08002B2CF9AE}" pid="3" name="KSOProductBuildVer">
    <vt:lpwstr>2052-11.1.0.11744</vt:lpwstr>
  </property>
</Properties>
</file>