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301" r:id="rId7"/>
    <p:sldId id="304" r:id="rId8"/>
    <p:sldId id="303" r:id="rId9"/>
    <p:sldId id="305" r:id="rId10"/>
    <p:sldId id="30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9/2/2018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02/09/2018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Classifier Performance Evaluation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CC0A-5722-4A12-8D80-0ED7ABFC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959C7-15A6-4128-9B03-A2F4D5D0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91152"/>
              </p:ext>
            </p:extLst>
          </p:nvPr>
        </p:nvGraphicFramePr>
        <p:xfrm>
          <a:off x="3200400" y="1750906"/>
          <a:ext cx="6695439" cy="154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1121380117"/>
                    </a:ext>
                  </a:extLst>
                </a:gridCol>
                <a:gridCol w="2401146">
                  <a:extLst>
                    <a:ext uri="{9D8B030D-6E8A-4147-A177-3AD203B41FA5}">
                      <a16:colId xmlns:a16="http://schemas.microsoft.com/office/drawing/2014/main" val="975901842"/>
                    </a:ext>
                  </a:extLst>
                </a:gridCol>
                <a:gridCol w="2231813">
                  <a:extLst>
                    <a:ext uri="{9D8B030D-6E8A-4147-A177-3AD203B41FA5}">
                      <a16:colId xmlns:a16="http://schemas.microsoft.com/office/drawing/2014/main" val="2761036666"/>
                    </a:ext>
                  </a:extLst>
                </a:gridCol>
              </a:tblGrid>
              <a:tr h="336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03045"/>
                  </a:ext>
                </a:extLst>
              </a:tr>
              <a:tr h="589182">
                <a:tc>
                  <a:txBody>
                    <a:bodyPr/>
                    <a:lstStyle/>
                    <a:p>
                      <a:r>
                        <a:rPr lang="en-US" b="1" dirty="0"/>
                        <a:t>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 (TN)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24396"/>
                  </a:ext>
                </a:extLst>
              </a:tr>
              <a:tr h="589182">
                <a:tc>
                  <a:txBody>
                    <a:bodyPr/>
                    <a:lstStyle/>
                    <a:p>
                      <a:r>
                        <a:rPr lang="en-US" b="1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8430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FE5AEF-D30B-4797-8B2D-4069924C83AB}"/>
              </a:ext>
            </a:extLst>
          </p:cNvPr>
          <p:cNvSpPr txBox="1"/>
          <p:nvPr/>
        </p:nvSpPr>
        <p:spPr>
          <a:xfrm>
            <a:off x="1270317" y="2365494"/>
            <a:ext cx="269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Class</a:t>
            </a:r>
            <a:endParaRPr lang="en-US" b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31ED-69B3-44F4-A1E0-1B041C5C4C89}"/>
              </a:ext>
            </a:extLst>
          </p:cNvPr>
          <p:cNvSpPr txBox="1"/>
          <p:nvPr/>
        </p:nvSpPr>
        <p:spPr>
          <a:xfrm>
            <a:off x="6340157" y="1194346"/>
            <a:ext cx="269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endParaRPr lang="en-US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E7630-7FE5-4915-8C52-340AEEFFF975}"/>
                  </a:ext>
                </a:extLst>
              </p:cNvPr>
              <p:cNvSpPr txBox="1"/>
              <p:nvPr/>
            </p:nvSpPr>
            <p:spPr>
              <a:xfrm>
                <a:off x="2646666" y="3616228"/>
                <a:ext cx="2704587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𝑻𝑵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E7630-7FE5-4915-8C52-340AEEFFF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66" y="3616228"/>
                <a:ext cx="2704587" cy="491225"/>
              </a:xfrm>
              <a:prstGeom prst="rect">
                <a:avLst/>
              </a:prstGeom>
              <a:blipFill>
                <a:blip r:embed="rId2"/>
                <a:stretch>
                  <a:fillRect l="-1802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C8305-E11C-4614-911F-4D47DD603A60}"/>
                  </a:ext>
                </a:extLst>
              </p:cNvPr>
              <p:cNvSpPr txBox="1"/>
              <p:nvPr/>
            </p:nvSpPr>
            <p:spPr>
              <a:xfrm>
                <a:off x="2646666" y="4457735"/>
                <a:ext cx="1888659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C8305-E11C-4614-911F-4D47DD60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66" y="4457735"/>
                <a:ext cx="1888659" cy="491225"/>
              </a:xfrm>
              <a:prstGeom prst="rect">
                <a:avLst/>
              </a:prstGeom>
              <a:blipFill>
                <a:blip r:embed="rId3"/>
                <a:stretch>
                  <a:fillRect l="-2581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CCFBA1-B9CE-46AD-94BF-D1315A3E7FAF}"/>
                  </a:ext>
                </a:extLst>
              </p:cNvPr>
              <p:cNvSpPr txBox="1"/>
              <p:nvPr/>
            </p:nvSpPr>
            <p:spPr>
              <a:xfrm>
                <a:off x="2680260" y="5178202"/>
                <a:ext cx="1585690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CCFBA1-B9CE-46AD-94BF-D1315A3E7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260" y="5178202"/>
                <a:ext cx="1585690" cy="491225"/>
              </a:xfrm>
              <a:prstGeom prst="rect">
                <a:avLst/>
              </a:prstGeom>
              <a:blipFill>
                <a:blip r:embed="rId4"/>
                <a:stretch>
                  <a:fillRect l="-3462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E6FB05-B485-4729-8D81-B3B476C9E78A}"/>
                  </a:ext>
                </a:extLst>
              </p:cNvPr>
              <p:cNvSpPr txBox="1"/>
              <p:nvPr/>
            </p:nvSpPr>
            <p:spPr>
              <a:xfrm>
                <a:off x="2616737" y="5797069"/>
                <a:ext cx="3256020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𝐅𝟏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𝒓𝒆𝒄𝒂𝒍𝒍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𝒓𝒆𝒄𝒂𝒍𝒍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E6FB05-B485-4729-8D81-B3B476C9E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37" y="5797069"/>
                <a:ext cx="3256020" cy="665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69AFC-0C17-4F16-8D7C-137F85B2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E8D1D-EC31-46A9-A724-A450C86F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6" y="1463040"/>
            <a:ext cx="5740050" cy="4770098"/>
          </a:xfrm>
        </p:spPr>
        <p:txBody>
          <a:bodyPr/>
          <a:lstStyle/>
          <a:p>
            <a:r>
              <a:rPr lang="en-US" dirty="0"/>
              <a:t>An ROC curve (receiver operating characteristic curve) is a graph showing the performance of a classification model at all classification thresholds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Lowering the classification threshold classifies more items as positive, thus increasing both False Positives and True Positives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BD9E5A-4C70-4BC7-9727-C4FF3765726A}"/>
                  </a:ext>
                </a:extLst>
              </p:cNvPr>
              <p:cNvSpPr txBox="1"/>
              <p:nvPr/>
            </p:nvSpPr>
            <p:spPr>
              <a:xfrm>
                <a:off x="1021610" y="2949418"/>
                <a:ext cx="2776722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True positive rate: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BD9E5A-4C70-4BC7-9727-C4FF37657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10" y="2949418"/>
                <a:ext cx="2776722" cy="491225"/>
              </a:xfrm>
              <a:prstGeom prst="rect">
                <a:avLst/>
              </a:prstGeom>
              <a:blipFill>
                <a:blip r:embed="rId2"/>
                <a:stretch>
                  <a:fillRect l="-19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3B3754-5BE2-4528-B0E1-33735143AB32}"/>
                  </a:ext>
                </a:extLst>
              </p:cNvPr>
              <p:cNvSpPr txBox="1"/>
              <p:nvPr/>
            </p:nvSpPr>
            <p:spPr>
              <a:xfrm>
                <a:off x="1021610" y="3421170"/>
                <a:ext cx="2888932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False positive rate: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𝑻𝑵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3B3754-5BE2-4528-B0E1-33735143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10" y="3421170"/>
                <a:ext cx="2888932" cy="491225"/>
              </a:xfrm>
              <a:prstGeom prst="rect">
                <a:avLst/>
              </a:prstGeom>
              <a:blipFill>
                <a:blip r:embed="rId3"/>
                <a:stretch>
                  <a:fillRect l="-1903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C2F2AC3-68F7-4736-9C01-0DBAB0F39F04}"/>
              </a:ext>
            </a:extLst>
          </p:cNvPr>
          <p:cNvGrpSpPr/>
          <p:nvPr/>
        </p:nvGrpSpPr>
        <p:grpSpPr>
          <a:xfrm>
            <a:off x="6271534" y="2366080"/>
            <a:ext cx="4672691" cy="3991705"/>
            <a:chOff x="5328559" y="2500314"/>
            <a:chExt cx="4672691" cy="399170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0CFB2F-01D3-44C2-AFFC-C930F2CDA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8600" y="2500314"/>
              <a:ext cx="10541" cy="35970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9C4C93-4830-438F-92DA-4BAE4C166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8600" y="6076918"/>
              <a:ext cx="3622650" cy="189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620D1-37D7-4F1A-B5AD-DE4E2BAAFA59}"/>
                </a:ext>
              </a:extLst>
            </p:cNvPr>
            <p:cNvSpPr txBox="1"/>
            <p:nvPr/>
          </p:nvSpPr>
          <p:spPr>
            <a:xfrm>
              <a:off x="5328559" y="4141392"/>
              <a:ext cx="105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TP Rate</a:t>
              </a:r>
              <a:endParaRPr lang="en-US" b="1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683837-92CD-4B01-AEF7-D1D0EA04E161}"/>
                </a:ext>
              </a:extLst>
            </p:cNvPr>
            <p:cNvSpPr txBox="1"/>
            <p:nvPr/>
          </p:nvSpPr>
          <p:spPr>
            <a:xfrm>
              <a:off x="7194512" y="6122687"/>
              <a:ext cx="158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FP Rate</a:t>
              </a:r>
              <a:endParaRPr lang="en-US" b="1" baseline="-25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E6224F-DB1A-4CD6-8636-33BBF4981889}"/>
                </a:ext>
              </a:extLst>
            </p:cNvPr>
            <p:cNvSpPr txBox="1"/>
            <p:nvPr/>
          </p:nvSpPr>
          <p:spPr>
            <a:xfrm>
              <a:off x="9403532" y="6095829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  <a:endParaRPr lang="en-US" b="1" baseline="-250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6B56885-7E3E-4C47-9897-E5970424E40F}"/>
                </a:ext>
              </a:extLst>
            </p:cNvPr>
            <p:cNvCxnSpPr/>
            <p:nvPr/>
          </p:nvCxnSpPr>
          <p:spPr>
            <a:xfrm>
              <a:off x="6388292" y="2869133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87BCE06-9213-45C6-83F0-E1BA80E71127}"/>
                </a:ext>
              </a:extLst>
            </p:cNvPr>
            <p:cNvCxnSpPr/>
            <p:nvPr/>
          </p:nvCxnSpPr>
          <p:spPr>
            <a:xfrm>
              <a:off x="9578423" y="284966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9425431-D7CC-48CF-AB5E-AA1C729726DC}"/>
                </a:ext>
              </a:extLst>
            </p:cNvPr>
            <p:cNvSpPr/>
            <p:nvPr/>
          </p:nvSpPr>
          <p:spPr>
            <a:xfrm>
              <a:off x="6357938" y="2900363"/>
              <a:ext cx="3214687" cy="3171825"/>
            </a:xfrm>
            <a:custGeom>
              <a:avLst/>
              <a:gdLst>
                <a:gd name="connsiteX0" fmla="*/ 0 w 3214687"/>
                <a:gd name="connsiteY0" fmla="*/ 3171825 h 3171825"/>
                <a:gd name="connsiteX1" fmla="*/ 1014412 w 3214687"/>
                <a:gd name="connsiteY1" fmla="*/ 900112 h 3171825"/>
                <a:gd name="connsiteX2" fmla="*/ 3214687 w 3214687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4687" h="3171825">
                  <a:moveTo>
                    <a:pt x="0" y="3171825"/>
                  </a:moveTo>
                  <a:cubicBezTo>
                    <a:pt x="239315" y="2300287"/>
                    <a:pt x="478631" y="1428749"/>
                    <a:pt x="1014412" y="900112"/>
                  </a:cubicBezTo>
                  <a:cubicBezTo>
                    <a:pt x="1550193" y="371475"/>
                    <a:pt x="3214687" y="0"/>
                    <a:pt x="3214687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237210-1F99-44C2-A034-80FF19DB6513}"/>
                </a:ext>
              </a:extLst>
            </p:cNvPr>
            <p:cNvSpPr txBox="1"/>
            <p:nvPr/>
          </p:nvSpPr>
          <p:spPr>
            <a:xfrm>
              <a:off x="6033407" y="2692549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73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EF-5DEA-4924-9146-DF757A53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33DA-94FD-4D7E-BB66-89BEF2D3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the true positive rate versus the false positive rate</a:t>
            </a:r>
          </a:p>
          <a:p>
            <a:r>
              <a:rPr lang="en-US" dirty="0"/>
              <a:t>Probability thresholds ranges from 0 to 1</a:t>
            </a:r>
          </a:p>
          <a:p>
            <a:r>
              <a:rPr lang="en-US" dirty="0"/>
              <a:t>If probability of the positive class is greater than or equal the threshold</a:t>
            </a:r>
          </a:p>
          <a:p>
            <a:pPr lvl="1"/>
            <a:r>
              <a:rPr lang="en-US" dirty="0"/>
              <a:t>Positive class is assigned</a:t>
            </a:r>
          </a:p>
          <a:p>
            <a:pPr lvl="1"/>
            <a:r>
              <a:rPr lang="en-US" dirty="0"/>
              <a:t>Otherwise, it is negative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688220-4B9B-4DD4-AA8D-7D04BC970A8F}"/>
              </a:ext>
            </a:extLst>
          </p:cNvPr>
          <p:cNvGrpSpPr/>
          <p:nvPr/>
        </p:nvGrpSpPr>
        <p:grpSpPr>
          <a:xfrm>
            <a:off x="6327517" y="2613327"/>
            <a:ext cx="4672691" cy="3991705"/>
            <a:chOff x="5328559" y="2500314"/>
            <a:chExt cx="4672691" cy="39917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62B4C5-0EE2-42F0-A218-A48760DED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8600" y="2500314"/>
              <a:ext cx="10541" cy="35970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C746E9B-90CC-4FB2-8AA9-C5C27D0AE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8600" y="6076918"/>
              <a:ext cx="3622650" cy="189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DEAA1-96A3-4A80-A8EA-8F133B7622B1}"/>
                </a:ext>
              </a:extLst>
            </p:cNvPr>
            <p:cNvSpPr txBox="1"/>
            <p:nvPr/>
          </p:nvSpPr>
          <p:spPr>
            <a:xfrm>
              <a:off x="5328559" y="4141392"/>
              <a:ext cx="105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TP Rate</a:t>
              </a:r>
              <a:endParaRPr lang="en-US" b="1" baseline="-25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067046-967C-48C4-B163-19830E1B8031}"/>
                </a:ext>
              </a:extLst>
            </p:cNvPr>
            <p:cNvSpPr txBox="1"/>
            <p:nvPr/>
          </p:nvSpPr>
          <p:spPr>
            <a:xfrm>
              <a:off x="7194512" y="6122687"/>
              <a:ext cx="158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FP Rate</a:t>
              </a:r>
              <a:endParaRPr lang="en-US" b="1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CB6CE4-D35F-4591-8215-1AF5DA72019C}"/>
                </a:ext>
              </a:extLst>
            </p:cNvPr>
            <p:cNvSpPr txBox="1"/>
            <p:nvPr/>
          </p:nvSpPr>
          <p:spPr>
            <a:xfrm>
              <a:off x="9403532" y="6095829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  <a:endParaRPr lang="en-US" b="1" baseline="-25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C92E56-3E22-4CC7-A7B6-B0AF72668932}"/>
                </a:ext>
              </a:extLst>
            </p:cNvPr>
            <p:cNvCxnSpPr/>
            <p:nvPr/>
          </p:nvCxnSpPr>
          <p:spPr>
            <a:xfrm>
              <a:off x="6388292" y="2869133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3367A5-80D4-46C7-B33A-2E63364EA649}"/>
                </a:ext>
              </a:extLst>
            </p:cNvPr>
            <p:cNvCxnSpPr/>
            <p:nvPr/>
          </p:nvCxnSpPr>
          <p:spPr>
            <a:xfrm>
              <a:off x="9578423" y="284966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017A3A-9540-425D-914F-B4F115EE7555}"/>
                </a:ext>
              </a:extLst>
            </p:cNvPr>
            <p:cNvSpPr/>
            <p:nvPr/>
          </p:nvSpPr>
          <p:spPr>
            <a:xfrm>
              <a:off x="6357938" y="2900363"/>
              <a:ext cx="3214687" cy="3171825"/>
            </a:xfrm>
            <a:custGeom>
              <a:avLst/>
              <a:gdLst>
                <a:gd name="connsiteX0" fmla="*/ 0 w 3214687"/>
                <a:gd name="connsiteY0" fmla="*/ 3171825 h 3171825"/>
                <a:gd name="connsiteX1" fmla="*/ 1014412 w 3214687"/>
                <a:gd name="connsiteY1" fmla="*/ 900112 h 3171825"/>
                <a:gd name="connsiteX2" fmla="*/ 3214687 w 3214687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4687" h="3171825">
                  <a:moveTo>
                    <a:pt x="0" y="3171825"/>
                  </a:moveTo>
                  <a:cubicBezTo>
                    <a:pt x="239315" y="2300287"/>
                    <a:pt x="478631" y="1428749"/>
                    <a:pt x="1014412" y="900112"/>
                  </a:cubicBezTo>
                  <a:cubicBezTo>
                    <a:pt x="1550193" y="371475"/>
                    <a:pt x="3214687" y="0"/>
                    <a:pt x="3214687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00482F-B711-4311-99A9-486ED27BB5D8}"/>
                </a:ext>
              </a:extLst>
            </p:cNvPr>
            <p:cNvSpPr txBox="1"/>
            <p:nvPr/>
          </p:nvSpPr>
          <p:spPr>
            <a:xfrm>
              <a:off x="6033407" y="2692549"/>
              <a:ext cx="59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9715-D190-46C2-A405-7BC3ABB4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AUC: 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3F6D-9AB1-42E0-B18A-0E3C2FB7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measures the entire two-dimensional area underneath the entire ROC curve (think integral calculus) from (0,0) to (1,1)</a:t>
            </a:r>
          </a:p>
          <a:p>
            <a:r>
              <a:rPr lang="en-US" dirty="0"/>
              <a:t>AUC provides an aggregate measure of performance across all possible classification thresholds</a:t>
            </a:r>
          </a:p>
          <a:p>
            <a:r>
              <a:rPr lang="en-US" dirty="0"/>
              <a:t>AUC ranges in value from 0 to 1</a:t>
            </a:r>
          </a:p>
          <a:p>
            <a:pPr lvl="1"/>
            <a:r>
              <a:rPr lang="en-US" dirty="0"/>
              <a:t>A model whose predictions are 100% wrong has an AUC of 0.0</a:t>
            </a:r>
          </a:p>
          <a:p>
            <a:pPr lvl="1"/>
            <a:r>
              <a:rPr lang="en-US" dirty="0"/>
              <a:t>One whose predictions are 100% correct has an AUC of 1.0</a:t>
            </a:r>
          </a:p>
          <a:p>
            <a:r>
              <a:rPr lang="en-US" dirty="0"/>
              <a:t>AUC is desirable for the following two reasons:</a:t>
            </a:r>
          </a:p>
          <a:p>
            <a:pPr lvl="1"/>
            <a:r>
              <a:rPr lang="en-US" dirty="0"/>
              <a:t>AUC is scale-invariant. It measures how well predictions are ranked, rather than their absolute values</a:t>
            </a:r>
          </a:p>
          <a:p>
            <a:pPr lvl="1"/>
            <a:r>
              <a:rPr lang="en-US" dirty="0"/>
              <a:t>AUC is classification-threshold-invariant. It measures the quality of the model's predictions irrespective of what classification threshold is chosen</a:t>
            </a:r>
          </a:p>
        </p:txBody>
      </p:sp>
    </p:spTree>
    <p:extLst>
      <p:ext uri="{BB962C8B-B14F-4D97-AF65-F5344CB8AC3E}">
        <p14:creationId xmlns:p14="http://schemas.microsoft.com/office/powerpoint/2010/main" val="157726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DC1-80BC-4F5E-8757-5A4E3F4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DE77-F2BD-4F72-B0CA-4B17C915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6355701" cy="4770098"/>
          </a:xfrm>
        </p:spPr>
        <p:txBody>
          <a:bodyPr/>
          <a:lstStyle/>
          <a:p>
            <a:r>
              <a:rPr lang="en-US" dirty="0"/>
              <a:t>The goal of cross-validation is to test the model’s ability to predict new data that was not used in estimating it</a:t>
            </a:r>
          </a:p>
          <a:p>
            <a:r>
              <a:rPr lang="en-US" dirty="0"/>
              <a:t>K-fold cross-validation</a:t>
            </a:r>
          </a:p>
          <a:p>
            <a:pPr lvl="1"/>
            <a:r>
              <a:rPr lang="en-US" dirty="0"/>
              <a:t>the original sample is randomly partitioned into k equal sized subsamples. Of the k subsamples, a single subsample is retained as the validation data for testing the model, and the remaining k − 1 subsamples are used as training data</a:t>
            </a:r>
          </a:p>
          <a:p>
            <a:pPr lvl="1"/>
            <a:r>
              <a:rPr lang="en-US" dirty="0"/>
              <a:t>The cross-validation process is then repeated k times, with each of the k subsamples used exactly once as the validation data</a:t>
            </a:r>
          </a:p>
          <a:p>
            <a:r>
              <a:rPr lang="en-US" dirty="0"/>
              <a:t>Stratified k-fold cross-validation</a:t>
            </a:r>
          </a:p>
          <a:p>
            <a:pPr lvl="1"/>
            <a:r>
              <a:rPr lang="en-US" dirty="0"/>
              <a:t>the folds are selected so that the mean response value is approximately equal in all the folds</a:t>
            </a:r>
          </a:p>
          <a:p>
            <a:pPr lvl="1"/>
            <a:r>
              <a:rPr lang="en-US" dirty="0"/>
              <a:t>the process of rearranging the data as to ensure each fold is a good representative of the whole</a:t>
            </a:r>
          </a:p>
          <a:p>
            <a:endParaRPr lang="en-US" dirty="0"/>
          </a:p>
        </p:txBody>
      </p:sp>
      <p:pic>
        <p:nvPicPr>
          <p:cNvPr id="1026" name="Picture 2" descr="Image result for k-fold cross validation">
            <a:extLst>
              <a:ext uri="{FF2B5EF4-FFF2-40B4-BE49-F238E27FC236}">
                <a16:creationId xmlns:a16="http://schemas.microsoft.com/office/drawing/2014/main" id="{7E0DC852-BFBF-4846-A01F-75F43594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98" y="2731687"/>
            <a:ext cx="4227286" cy="286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4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F563-7EC9-4BE5-9067-23798FFD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F9A5-F384-44E2-A393-4CA70218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performance over k-fold cross-validation is an accurate estimate</a:t>
            </a:r>
          </a:p>
          <a:p>
            <a:r>
              <a:rPr lang="en-US" dirty="0"/>
              <a:t>The goal of model tuning or model selection is to pick a set of parameters</a:t>
            </a:r>
          </a:p>
          <a:p>
            <a:r>
              <a:rPr lang="en-US" dirty="0"/>
              <a:t>The best average performance must be achieved</a:t>
            </a:r>
          </a:p>
          <a:p>
            <a:r>
              <a:rPr lang="en-US" dirty="0"/>
              <a:t>Movie Review Data: http://www.cs.cornell.edu/people/pabo/movie-review-data/</a:t>
            </a:r>
          </a:p>
        </p:txBody>
      </p:sp>
    </p:spTree>
    <p:extLst>
      <p:ext uri="{BB962C8B-B14F-4D97-AF65-F5344CB8AC3E}">
        <p14:creationId xmlns:p14="http://schemas.microsoft.com/office/powerpoint/2010/main" val="293883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C87BE7-3DAF-4C03-B2CD-B360154E90FC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467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Office Theme</vt:lpstr>
      <vt:lpstr>Machine Learning</vt:lpstr>
      <vt:lpstr>Confusion Matrix</vt:lpstr>
      <vt:lpstr>ROC Curve</vt:lpstr>
      <vt:lpstr>ROC Curve</vt:lpstr>
      <vt:lpstr>AUC: Area Under the ROC Curve</vt:lpstr>
      <vt:lpstr>Cross-Validation</vt:lpstr>
      <vt:lpstr>Model Tuning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2018-09-01T22:24:08Z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