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1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303" r:id="rId19"/>
    <p:sldId id="301" r:id="rId20"/>
    <p:sldId id="298" r:id="rId21"/>
    <p:sldId id="299" r:id="rId22"/>
    <p:sldId id="300" r:id="rId23"/>
    <p:sldId id="293" r:id="rId24"/>
    <p:sldId id="294" r:id="rId25"/>
    <p:sldId id="295" r:id="rId26"/>
    <p:sldId id="296" r:id="rId27"/>
    <p:sldId id="297" r:id="rId28"/>
    <p:sldId id="302" r:id="rId29"/>
    <p:sldId id="304" r:id="rId30"/>
    <p:sldId id="306" r:id="rId31"/>
    <p:sldId id="305" r:id="rId32"/>
    <p:sldId id="26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6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2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t>10/27/19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GB" smtClean="0"/>
              <a:t>27/10/2019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147431-A0E0-4F7B-A939-6AA3218122B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205206" y="186491"/>
            <a:ext cx="793309" cy="4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66" r:id="rId8"/>
    <p:sldLayoutId id="2147483664" r:id="rId9"/>
    <p:sldLayoutId id="2147483663" r:id="rId10"/>
    <p:sldLayoutId id="2147483667" r:id="rId11"/>
    <p:sldLayoutId id="2147483665" r:id="rId12"/>
    <p:sldLayoutId id="2147483669" r:id="rId13"/>
    <p:sldLayoutId id="2147483670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35.png"/><Relationship Id="rId10" Type="http://schemas.openxmlformats.org/officeDocument/2006/relationships/image" Target="../media/image8.png"/><Relationship Id="rId4" Type="http://schemas.openxmlformats.org/officeDocument/2006/relationships/image" Target="../media/image23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2.png"/><Relationship Id="rId18" Type="http://schemas.openxmlformats.org/officeDocument/2006/relationships/image" Target="../media/image29.png"/><Relationship Id="rId7" Type="http://schemas.openxmlformats.org/officeDocument/2006/relationships/image" Target="../media/image37.png"/><Relationship Id="rId12" Type="http://schemas.openxmlformats.org/officeDocument/2006/relationships/image" Target="../media/image21.png"/><Relationship Id="rId17" Type="http://schemas.openxmlformats.org/officeDocument/2006/relationships/image" Target="../media/image27.png"/><Relationship Id="rId2" Type="http://schemas.openxmlformats.org/officeDocument/2006/relationships/image" Target="../media/image28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10.png"/><Relationship Id="rId9" Type="http://schemas.openxmlformats.org/officeDocument/2006/relationships/image" Target="../media/image80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718570"/>
            <a:ext cx="10607040" cy="701731"/>
          </a:xfrm>
        </p:spPr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71" y="5420301"/>
            <a:ext cx="9144000" cy="719171"/>
          </a:xfrm>
        </p:spPr>
        <p:txBody>
          <a:bodyPr/>
          <a:lstStyle/>
          <a:p>
            <a:r>
              <a:rPr lang="en-GB" dirty="0"/>
              <a:t>Bayesian Learning</a:t>
            </a:r>
          </a:p>
          <a:p>
            <a:r>
              <a:rPr lang="en-GB" dirty="0"/>
              <a:t>Pramote Kuacharoen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64BBFB3E-3012-4E52-B017-F59AA0AA6D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2562" b="225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3608-C3E0-426D-82F1-58DA896B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290"/>
            <a:ext cx="11174186" cy="604781"/>
          </a:xfrm>
        </p:spPr>
        <p:txBody>
          <a:bodyPr/>
          <a:lstStyle/>
          <a:p>
            <a:r>
              <a:rPr lang="en-US" dirty="0"/>
              <a:t>Maximum Likelihood Estimation for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E31BD-D9F2-4501-A86F-D6687217D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𝒂𝒓𝒈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𝒂𝒓𝒈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𝒍𝒏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</m:sup>
                        </m:sSup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Set derivative to zero: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E31BD-D9F2-4501-A86F-D6687217D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7D7E03-C3AA-46BE-B739-200B3408EA1F}"/>
                  </a:ext>
                </a:extLst>
              </p:cNvPr>
              <p:cNvSpPr/>
              <p:nvPr/>
            </p:nvSpPr>
            <p:spPr>
              <a:xfrm>
                <a:off x="2258739" y="2931941"/>
                <a:ext cx="5046959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𝒍𝒏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𝝏𝜽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𝝏𝜽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7D7E03-C3AA-46BE-B739-200B3408E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739" y="2931941"/>
                <a:ext cx="5046959" cy="497059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8FE737-3CE6-4C26-8B15-9EB393D2D7C1}"/>
                  </a:ext>
                </a:extLst>
              </p:cNvPr>
              <p:cNvSpPr/>
              <p:nvPr/>
            </p:nvSpPr>
            <p:spPr>
              <a:xfrm>
                <a:off x="6746845" y="1463040"/>
                <a:ext cx="4469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𝒍𝒏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𝒍𝒏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8FE737-3CE6-4C26-8B15-9EB393D2D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845" y="1463040"/>
                <a:ext cx="4469557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F07FD02-E8EA-400C-A4DC-69305824E3A9}"/>
                  </a:ext>
                </a:extLst>
              </p:cNvPr>
              <p:cNvSpPr/>
              <p:nvPr/>
            </p:nvSpPr>
            <p:spPr>
              <a:xfrm>
                <a:off x="4194409" y="3776407"/>
                <a:ext cx="181524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F07FD02-E8EA-400C-A4DC-69305824E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409" y="3776407"/>
                <a:ext cx="1815241" cy="492443"/>
              </a:xfrm>
              <a:prstGeom prst="rect">
                <a:avLst/>
              </a:prstGeom>
              <a:blipFill>
                <a:blip r:embed="rId6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DFAC04-4011-433F-83F2-258EA1EBAA96}"/>
                  </a:ext>
                </a:extLst>
              </p:cNvPr>
              <p:cNvSpPr txBox="1"/>
              <p:nvPr/>
            </p:nvSpPr>
            <p:spPr>
              <a:xfrm>
                <a:off x="3664164" y="4731364"/>
                <a:ext cx="1731050" cy="519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DFAC04-4011-433F-83F2-258EA1EBA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164" y="4731364"/>
                <a:ext cx="1731050" cy="519629"/>
              </a:xfrm>
              <a:prstGeom prst="rect">
                <a:avLst/>
              </a:prstGeom>
              <a:blipFill>
                <a:blip r:embed="rId7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21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2053-EA89-4262-A6D2-673E4A8C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F554-1970-4A12-A0D1-5A6FCE23A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Bayes rule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equivalently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07D3EF-9157-4A07-91D4-A002AFD8C802}"/>
                  </a:ext>
                </a:extLst>
              </p:cNvPr>
              <p:cNvSpPr/>
              <p:nvPr/>
            </p:nvSpPr>
            <p:spPr>
              <a:xfrm>
                <a:off x="3406406" y="1900764"/>
                <a:ext cx="2627001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07D3EF-9157-4A07-91D4-A002AFD8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406" y="1900764"/>
                <a:ext cx="2627001" cy="67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66D125-3441-4EA3-A4F7-5CC7D2008787}"/>
                  </a:ext>
                </a:extLst>
              </p:cNvPr>
              <p:cNvSpPr/>
              <p:nvPr/>
            </p:nvSpPr>
            <p:spPr>
              <a:xfrm>
                <a:off x="3406406" y="4042395"/>
                <a:ext cx="2508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66D125-3441-4EA3-A4F7-5CC7D20087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406" y="4042395"/>
                <a:ext cx="250870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89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A810-908C-4E3B-B85E-0E05588B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Prior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BF590-DB97-4B50-8948-262435A5F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Beta Distribution to represent our prior assumptions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FEBD98-5F59-4E29-ADF6-182862631B43}"/>
                  </a:ext>
                </a:extLst>
              </p:cNvPr>
              <p:cNvSpPr txBox="1"/>
              <p:nvPr/>
            </p:nvSpPr>
            <p:spPr>
              <a:xfrm>
                <a:off x="633315" y="2133108"/>
                <a:ext cx="4075346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FEBD98-5F59-4E29-ADF6-182862631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15" y="2133108"/>
                <a:ext cx="4075346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5EB77B-7CD9-4EF3-93EB-A6C995F16E47}"/>
                  </a:ext>
                </a:extLst>
              </p:cNvPr>
              <p:cNvSpPr txBox="1"/>
              <p:nvPr/>
            </p:nvSpPr>
            <p:spPr>
              <a:xfrm>
                <a:off x="633314" y="3259772"/>
                <a:ext cx="4924206" cy="6187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5EB77B-7CD9-4EF3-93EB-A6C995F1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14" y="3259772"/>
                <a:ext cx="4924206" cy="6187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DBF10C9-7A9C-4D20-9D95-A4EF78E257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8196" y="4087649"/>
            <a:ext cx="6900046" cy="2415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49AC52-8A9F-44B7-87C9-20ACDF525EE5}"/>
                  </a:ext>
                </a:extLst>
              </p:cNvPr>
              <p:cNvSpPr txBox="1"/>
              <p:nvPr/>
            </p:nvSpPr>
            <p:spPr>
              <a:xfrm>
                <a:off x="8070435" y="1857751"/>
                <a:ext cx="242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49AC52-8A9F-44B7-87C9-20ACDF525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435" y="1857751"/>
                <a:ext cx="2424189" cy="276999"/>
              </a:xfrm>
              <a:prstGeom prst="rect">
                <a:avLst/>
              </a:prstGeom>
              <a:blipFill>
                <a:blip r:embed="rId11"/>
                <a:stretch>
                  <a:fillRect l="-175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E7BD2E-1AF0-4528-9C83-BFA9BC15FDEF}"/>
                  </a:ext>
                </a:extLst>
              </p:cNvPr>
              <p:cNvSpPr txBox="1"/>
              <p:nvPr/>
            </p:nvSpPr>
            <p:spPr>
              <a:xfrm>
                <a:off x="8070435" y="2877975"/>
                <a:ext cx="22652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E7BD2E-1AF0-4528-9C83-BFA9BC15F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435" y="2877975"/>
                <a:ext cx="2265236" cy="276999"/>
              </a:xfrm>
              <a:prstGeom prst="rect">
                <a:avLst/>
              </a:prstGeom>
              <a:blipFill>
                <a:blip r:embed="rId12"/>
                <a:stretch>
                  <a:fillRect l="-18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42B0F1F-C896-4A4B-B9A1-C0D60344AA75}"/>
              </a:ext>
            </a:extLst>
          </p:cNvPr>
          <p:cNvSpPr txBox="1"/>
          <p:nvPr/>
        </p:nvSpPr>
        <p:spPr>
          <a:xfrm>
            <a:off x="7988008" y="1508739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Likelihood function: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D2B17-460D-464C-BF80-0D0CFA5C9663}"/>
              </a:ext>
            </a:extLst>
          </p:cNvPr>
          <p:cNvSpPr txBox="1"/>
          <p:nvPr/>
        </p:nvSpPr>
        <p:spPr>
          <a:xfrm>
            <a:off x="8070435" y="25086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Posterior:</a:t>
            </a:r>
          </a:p>
        </p:txBody>
      </p:sp>
    </p:spTree>
    <p:extLst>
      <p:ext uri="{BB962C8B-B14F-4D97-AF65-F5344CB8AC3E}">
        <p14:creationId xmlns:p14="http://schemas.microsoft.com/office/powerpoint/2010/main" val="161575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6789-2727-44D3-8D57-2F4FCAF2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D2533-1B57-4BD2-A627-266FD8945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Prior: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Data: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α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</a:t>
                </a:r>
                <a:r>
                  <a:rPr lang="en-US" dirty="0"/>
                  <a:t> heads and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α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 </a:t>
                </a:r>
                <a:r>
                  <a:rPr lang="en-US" dirty="0"/>
                  <a:t>tails</a:t>
                </a:r>
              </a:p>
              <a:p>
                <a:r>
                  <a:rPr lang="en-US" dirty="0"/>
                  <a:t>Posterior distribution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D2533-1B57-4BD2-A627-266FD8945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08987F-CC67-41D4-900F-1C6A03BAA797}"/>
                  </a:ext>
                </a:extLst>
              </p:cNvPr>
              <p:cNvSpPr txBox="1"/>
              <p:nvPr/>
            </p:nvSpPr>
            <p:spPr>
              <a:xfrm>
                <a:off x="724755" y="2681718"/>
                <a:ext cx="4118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08987F-CC67-41D4-900F-1C6A03BAA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55" y="2681718"/>
                <a:ext cx="4118628" cy="276999"/>
              </a:xfrm>
              <a:prstGeom prst="rect">
                <a:avLst/>
              </a:prstGeom>
              <a:blipFill>
                <a:blip r:embed="rId7"/>
                <a:stretch>
                  <a:fillRect l="-888" r="-133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0B0BCF-E816-4F0B-BF02-CB241FAA2FCC}"/>
                  </a:ext>
                </a:extLst>
              </p:cNvPr>
              <p:cNvSpPr txBox="1"/>
              <p:nvPr/>
            </p:nvSpPr>
            <p:spPr>
              <a:xfrm>
                <a:off x="5283200" y="844281"/>
                <a:ext cx="4907279" cy="6187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0B0BCF-E816-4F0B-BF02-CB241FAA2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0" y="844281"/>
                <a:ext cx="4907279" cy="6187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833049-9C8D-43A7-B9BD-F7BCB5D69A45}"/>
                  </a:ext>
                </a:extLst>
              </p:cNvPr>
              <p:cNvSpPr txBox="1"/>
              <p:nvPr/>
            </p:nvSpPr>
            <p:spPr>
              <a:xfrm>
                <a:off x="5768406" y="1518428"/>
                <a:ext cx="242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833049-9C8D-43A7-B9BD-F7BCB5D69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406" y="1518428"/>
                <a:ext cx="2424189" cy="276999"/>
              </a:xfrm>
              <a:prstGeom prst="rect">
                <a:avLst/>
              </a:prstGeom>
              <a:blipFill>
                <a:blip r:embed="rId9"/>
                <a:stretch>
                  <a:fillRect l="-1508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339DD4-5FA9-4EDD-9E7C-50965EB894E3}"/>
                  </a:ext>
                </a:extLst>
              </p:cNvPr>
              <p:cNvSpPr txBox="1"/>
              <p:nvPr/>
            </p:nvSpPr>
            <p:spPr>
              <a:xfrm>
                <a:off x="724755" y="3131447"/>
                <a:ext cx="22652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339DD4-5FA9-4EDD-9E7C-50965EB89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55" y="3131447"/>
                <a:ext cx="2265236" cy="276999"/>
              </a:xfrm>
              <a:prstGeom prst="rect">
                <a:avLst/>
              </a:prstGeom>
              <a:blipFill>
                <a:blip r:embed="rId10"/>
                <a:stretch>
                  <a:fillRect l="-188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9C12CB2-8051-4E1F-AF4E-ABB41040438C}"/>
                  </a:ext>
                </a:extLst>
              </p:cNvPr>
              <p:cNvSpPr/>
              <p:nvPr/>
            </p:nvSpPr>
            <p:spPr>
              <a:xfrm>
                <a:off x="2164406" y="4219294"/>
                <a:ext cx="4300665" cy="796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9C12CB2-8051-4E1F-AF4E-ABB410404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406" y="4219294"/>
                <a:ext cx="4300665" cy="7963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1866016-3400-4ED3-98B5-EB6E2456F101}"/>
                  </a:ext>
                </a:extLst>
              </p:cNvPr>
              <p:cNvSpPr/>
              <p:nvPr/>
            </p:nvSpPr>
            <p:spPr>
              <a:xfrm>
                <a:off x="2164406" y="5071054"/>
                <a:ext cx="4556183" cy="714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1866016-3400-4ED3-98B5-EB6E2456F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406" y="5071054"/>
                <a:ext cx="4556183" cy="7145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7ECC2C7-5AF3-49BC-BE73-CBA2CDA9048A}"/>
                  </a:ext>
                </a:extLst>
              </p:cNvPr>
              <p:cNvSpPr/>
              <p:nvPr/>
            </p:nvSpPr>
            <p:spPr>
              <a:xfrm>
                <a:off x="2169089" y="5797491"/>
                <a:ext cx="3488711" cy="659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7ECC2C7-5AF3-49BC-BE73-CBA2CDA90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089" y="5797491"/>
                <a:ext cx="3488711" cy="6594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B16828-A9D2-48D6-B7EA-5C5878D59A1B}"/>
                  </a:ext>
                </a:extLst>
              </p:cNvPr>
              <p:cNvSpPr/>
              <p:nvPr/>
            </p:nvSpPr>
            <p:spPr>
              <a:xfrm>
                <a:off x="6711676" y="3162150"/>
                <a:ext cx="5102999" cy="1186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B16828-A9D2-48D6-B7EA-5C5878D59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676" y="3162150"/>
                <a:ext cx="5102999" cy="11864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0E428B6-10E5-4090-986F-AE07114B625A}"/>
                  </a:ext>
                </a:extLst>
              </p:cNvPr>
              <p:cNvSpPr/>
              <p:nvPr/>
            </p:nvSpPr>
            <p:spPr>
              <a:xfrm>
                <a:off x="8171590" y="4504756"/>
                <a:ext cx="2948628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0E428B6-10E5-4090-986F-AE07114B6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90" y="4504756"/>
                <a:ext cx="2948628" cy="70859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CFB1F-9045-4EE8-BBE6-D24216AE1D26}"/>
                  </a:ext>
                </a:extLst>
              </p:cNvPr>
              <p:cNvSpPr/>
              <p:nvPr/>
            </p:nvSpPr>
            <p:spPr>
              <a:xfrm>
                <a:off x="8171590" y="5521888"/>
                <a:ext cx="27958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𝐵𝑒𝑡𝑎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CFB1F-9045-4EE8-BBE6-D24216AE1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90" y="5521888"/>
                <a:ext cx="2795894" cy="369332"/>
              </a:xfrm>
              <a:prstGeom prst="rect">
                <a:avLst/>
              </a:prstGeom>
              <a:blipFill>
                <a:blip r:embed="rId16"/>
                <a:stretch>
                  <a:fillRect t="-118333" r="-17865" b="-19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31FEC3-B751-4BCD-9BEF-312EAAFBA17D}"/>
                  </a:ext>
                </a:extLst>
              </p:cNvPr>
              <p:cNvSpPr/>
              <p:nvPr/>
            </p:nvSpPr>
            <p:spPr>
              <a:xfrm>
                <a:off x="4985218" y="1839741"/>
                <a:ext cx="4431919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nary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31FEC3-B751-4BCD-9BEF-312EAAFBA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218" y="1839741"/>
                <a:ext cx="4431919" cy="78636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F1B50D-1EB7-48DA-A516-28EAC12FB6D4}"/>
                  </a:ext>
                </a:extLst>
              </p:cNvPr>
              <p:cNvSpPr/>
              <p:nvPr/>
            </p:nvSpPr>
            <p:spPr>
              <a:xfrm>
                <a:off x="724755" y="3529870"/>
                <a:ext cx="4420121" cy="714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F1B50D-1EB7-48DA-A516-28EAC12FB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55" y="3529870"/>
                <a:ext cx="4420121" cy="7145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51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EEE8-E3FD-4E1B-ACB5-13F014FB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 Posteriori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7022-2542-41B4-B6B0-69A1A142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7BCC5F-0BFD-4A2B-A5B0-E1E14EF3E3C3}"/>
                  </a:ext>
                </a:extLst>
              </p:cNvPr>
              <p:cNvSpPr txBox="1"/>
              <p:nvPr/>
            </p:nvSpPr>
            <p:spPr>
              <a:xfrm>
                <a:off x="1628994" y="2497772"/>
                <a:ext cx="6245006" cy="6187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7BCC5F-0BFD-4A2B-A5B0-E1E14EF3E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994" y="2497772"/>
                <a:ext cx="6245006" cy="6187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032308-8580-4BBE-ADE2-63BE783BFF7F}"/>
                  </a:ext>
                </a:extLst>
              </p:cNvPr>
              <p:cNvSpPr txBox="1"/>
              <p:nvPr/>
            </p:nvSpPr>
            <p:spPr>
              <a:xfrm>
                <a:off x="2438037" y="3741470"/>
                <a:ext cx="3161122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𝑀𝐴𝑃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032308-8580-4BBE-ADE2-63BE783BF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037" y="3741470"/>
                <a:ext cx="3161122" cy="572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98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115B-2F15-4835-9C10-D44A2A40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AD0CA-E38C-4AE2-8807-4B2ED653F2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Multinomial distribution</a:t>
                </a:r>
              </a:p>
              <a:p>
                <a:r>
                  <a:rPr lang="en-US" dirty="0"/>
                  <a:t>Dirichlet distribution is the conjugate prior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∏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AD0CA-E38C-4AE2-8807-4B2ED653F2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52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6821-5FAF-455F-9090-B075367C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 Intuition</a:t>
            </a:r>
          </a:p>
        </p:txBody>
      </p:sp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33AC91FC-B4A3-4E55-ADC8-83DB567E1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14" y="1463040"/>
            <a:ext cx="11174185" cy="4770098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C52701-5ADA-4C53-96B4-AF546469F829}"/>
              </a:ext>
            </a:extLst>
          </p:cNvPr>
          <p:cNvCxnSpPr>
            <a:cxnSpLocks/>
          </p:cNvCxnSpPr>
          <p:nvPr/>
        </p:nvCxnSpPr>
        <p:spPr>
          <a:xfrm flipV="1">
            <a:off x="4710649" y="1893482"/>
            <a:ext cx="10171" cy="3470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FC8F18-008A-4255-A3A0-2BEC430F55DA}"/>
              </a:ext>
            </a:extLst>
          </p:cNvPr>
          <p:cNvCxnSpPr>
            <a:cxnSpLocks/>
          </p:cNvCxnSpPr>
          <p:nvPr/>
        </p:nvCxnSpPr>
        <p:spPr>
          <a:xfrm flipV="1">
            <a:off x="4422059" y="5138820"/>
            <a:ext cx="5437440" cy="28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78803A-8549-4671-9780-5A38E0A213DF}"/>
              </a:ext>
            </a:extLst>
          </p:cNvPr>
          <p:cNvSpPr txBox="1"/>
          <p:nvPr/>
        </p:nvSpPr>
        <p:spPr>
          <a:xfrm>
            <a:off x="4123200" y="3211258"/>
            <a:ext cx="597718" cy="438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866F5-61FE-4DC5-9BAC-E70780B875C5}"/>
              </a:ext>
            </a:extLst>
          </p:cNvPr>
          <p:cNvSpPr txBox="1"/>
          <p:nvPr/>
        </p:nvSpPr>
        <p:spPr>
          <a:xfrm>
            <a:off x="6040471" y="5364133"/>
            <a:ext cx="1587959" cy="438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  <a:r>
              <a:rPr lang="en-US" b="1" baseline="-250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8A9D66-E9BE-41DE-97E7-7E0416BA9AFF}"/>
              </a:ext>
            </a:extLst>
          </p:cNvPr>
          <p:cNvSpPr/>
          <p:nvPr/>
        </p:nvSpPr>
        <p:spPr>
          <a:xfrm>
            <a:off x="6024800" y="4297934"/>
            <a:ext cx="200364" cy="202276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E14465-39DC-49F7-B6D7-0CAAD9BD5760}"/>
              </a:ext>
            </a:extLst>
          </p:cNvPr>
          <p:cNvSpPr/>
          <p:nvPr/>
        </p:nvSpPr>
        <p:spPr>
          <a:xfrm>
            <a:off x="5499345" y="3840717"/>
            <a:ext cx="200364" cy="202276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6CCE78-13D6-4894-A2C0-F8D50CDC44F3}"/>
              </a:ext>
            </a:extLst>
          </p:cNvPr>
          <p:cNvSpPr/>
          <p:nvPr/>
        </p:nvSpPr>
        <p:spPr>
          <a:xfrm>
            <a:off x="4927882" y="3686812"/>
            <a:ext cx="200364" cy="202276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8C3CFD-49EF-4C36-8020-F0D1A0C58230}"/>
              </a:ext>
            </a:extLst>
          </p:cNvPr>
          <p:cNvSpPr/>
          <p:nvPr/>
        </p:nvSpPr>
        <p:spPr>
          <a:xfrm>
            <a:off x="5668046" y="4596792"/>
            <a:ext cx="200364" cy="202276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DCB46D-D8AF-4FE1-ADA9-ACEE6E637B80}"/>
              </a:ext>
            </a:extLst>
          </p:cNvPr>
          <p:cNvSpPr/>
          <p:nvPr/>
        </p:nvSpPr>
        <p:spPr>
          <a:xfrm>
            <a:off x="5158932" y="4203523"/>
            <a:ext cx="200364" cy="202276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928674-F81C-4469-B9F5-AB402BA85FEC}"/>
              </a:ext>
            </a:extLst>
          </p:cNvPr>
          <p:cNvSpPr/>
          <p:nvPr/>
        </p:nvSpPr>
        <p:spPr>
          <a:xfrm>
            <a:off x="5207107" y="3115519"/>
            <a:ext cx="200364" cy="202276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B94B71-D70F-4644-B8BA-2A696AA32FE3}"/>
              </a:ext>
            </a:extLst>
          </p:cNvPr>
          <p:cNvSpPr/>
          <p:nvPr/>
        </p:nvSpPr>
        <p:spPr>
          <a:xfrm>
            <a:off x="5900383" y="3541271"/>
            <a:ext cx="200364" cy="202276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F6D83A-B3F0-4E89-89E2-8F91AFCBCE45}"/>
              </a:ext>
            </a:extLst>
          </p:cNvPr>
          <p:cNvSpPr/>
          <p:nvPr/>
        </p:nvSpPr>
        <p:spPr>
          <a:xfrm>
            <a:off x="6470579" y="3770988"/>
            <a:ext cx="200364" cy="202276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8D4E0E-59F6-4EC1-AF2F-D3E42EAE388C}"/>
              </a:ext>
            </a:extLst>
          </p:cNvPr>
          <p:cNvSpPr/>
          <p:nvPr/>
        </p:nvSpPr>
        <p:spPr>
          <a:xfrm>
            <a:off x="6781778" y="4268466"/>
            <a:ext cx="200364" cy="202276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3200A1-FF43-4EC0-8831-02DDE3BAAA60}"/>
              </a:ext>
            </a:extLst>
          </p:cNvPr>
          <p:cNvSpPr/>
          <p:nvPr/>
        </p:nvSpPr>
        <p:spPr>
          <a:xfrm>
            <a:off x="6458504" y="4102385"/>
            <a:ext cx="200364" cy="202276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0361E2-286F-4ED6-8B5E-6A238ACEFC73}"/>
              </a:ext>
            </a:extLst>
          </p:cNvPr>
          <p:cNvSpPr/>
          <p:nvPr/>
        </p:nvSpPr>
        <p:spPr>
          <a:xfrm>
            <a:off x="6560207" y="2245146"/>
            <a:ext cx="200364" cy="20227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A1740E-6D26-4FBD-B82B-0B35FD234264}"/>
              </a:ext>
            </a:extLst>
          </p:cNvPr>
          <p:cNvSpPr/>
          <p:nvPr/>
        </p:nvSpPr>
        <p:spPr>
          <a:xfrm>
            <a:off x="7214535" y="2150152"/>
            <a:ext cx="200364" cy="20227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B87344-B9F7-4264-B813-A9FF5F974BA9}"/>
              </a:ext>
            </a:extLst>
          </p:cNvPr>
          <p:cNvSpPr/>
          <p:nvPr/>
        </p:nvSpPr>
        <p:spPr>
          <a:xfrm>
            <a:off x="7963322" y="2223425"/>
            <a:ext cx="200364" cy="20227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5AA4A2-13D7-43E1-ACEC-C7B355500D28}"/>
              </a:ext>
            </a:extLst>
          </p:cNvPr>
          <p:cNvSpPr/>
          <p:nvPr/>
        </p:nvSpPr>
        <p:spPr>
          <a:xfrm>
            <a:off x="6189717" y="2662734"/>
            <a:ext cx="200364" cy="20227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2E4E91-41D6-43E6-BA93-E50471034BA2}"/>
              </a:ext>
            </a:extLst>
          </p:cNvPr>
          <p:cNvSpPr/>
          <p:nvPr/>
        </p:nvSpPr>
        <p:spPr>
          <a:xfrm>
            <a:off x="7313824" y="2725646"/>
            <a:ext cx="200364" cy="20227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1477F6-B480-4D2E-B7EA-59CDBECB0796}"/>
              </a:ext>
            </a:extLst>
          </p:cNvPr>
          <p:cNvSpPr/>
          <p:nvPr/>
        </p:nvSpPr>
        <p:spPr>
          <a:xfrm>
            <a:off x="7580640" y="3135485"/>
            <a:ext cx="200364" cy="20227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4FF26B-4D7F-4309-A55F-4A41169D8972}"/>
              </a:ext>
            </a:extLst>
          </p:cNvPr>
          <p:cNvSpPr/>
          <p:nvPr/>
        </p:nvSpPr>
        <p:spPr>
          <a:xfrm>
            <a:off x="7912934" y="2910072"/>
            <a:ext cx="200364" cy="20227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BA5863B-D1BC-41F1-BABD-2BB16619C459}"/>
              </a:ext>
            </a:extLst>
          </p:cNvPr>
          <p:cNvSpPr/>
          <p:nvPr/>
        </p:nvSpPr>
        <p:spPr>
          <a:xfrm>
            <a:off x="8090058" y="3460027"/>
            <a:ext cx="200364" cy="20227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A22A64-D961-4613-A27D-9BFEBFD3AFAD}"/>
              </a:ext>
            </a:extLst>
          </p:cNvPr>
          <p:cNvSpPr/>
          <p:nvPr/>
        </p:nvSpPr>
        <p:spPr>
          <a:xfrm>
            <a:off x="7213642" y="3172262"/>
            <a:ext cx="200364" cy="20227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354654-4157-4922-B357-B6E46E3E1AF7}"/>
              </a:ext>
            </a:extLst>
          </p:cNvPr>
          <p:cNvSpPr/>
          <p:nvPr/>
        </p:nvSpPr>
        <p:spPr>
          <a:xfrm>
            <a:off x="7480458" y="3787950"/>
            <a:ext cx="200364" cy="20227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15D7389-5250-4045-A964-3328E1610D42}"/>
              </a:ext>
            </a:extLst>
          </p:cNvPr>
          <p:cNvSpPr/>
          <p:nvPr/>
        </p:nvSpPr>
        <p:spPr>
          <a:xfrm>
            <a:off x="8647440" y="2910481"/>
            <a:ext cx="200364" cy="20227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565D44F-F380-4999-8BC6-4E0F74CC1C96}"/>
              </a:ext>
            </a:extLst>
          </p:cNvPr>
          <p:cNvSpPr/>
          <p:nvPr/>
        </p:nvSpPr>
        <p:spPr>
          <a:xfrm>
            <a:off x="8013116" y="3959572"/>
            <a:ext cx="200364" cy="20227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D84B37A-F6C1-401C-BA8C-0A701F01B446}"/>
              </a:ext>
            </a:extLst>
          </p:cNvPr>
          <p:cNvSpPr/>
          <p:nvPr/>
        </p:nvSpPr>
        <p:spPr>
          <a:xfrm>
            <a:off x="8647440" y="3561165"/>
            <a:ext cx="200364" cy="20227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BEFBFB-2AD1-4C63-BAD8-AAD785103A43}"/>
              </a:ext>
            </a:extLst>
          </p:cNvPr>
          <p:cNvSpPr/>
          <p:nvPr/>
        </p:nvSpPr>
        <p:spPr>
          <a:xfrm>
            <a:off x="6874868" y="2783766"/>
            <a:ext cx="200364" cy="20227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AA958B7-E8E8-470D-9237-8B1EE79EDE99}"/>
              </a:ext>
            </a:extLst>
          </p:cNvPr>
          <p:cNvSpPr/>
          <p:nvPr/>
        </p:nvSpPr>
        <p:spPr>
          <a:xfrm>
            <a:off x="8266904" y="2649697"/>
            <a:ext cx="200364" cy="20227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ED40C32-CF73-4886-90DF-8CC4D0C2E260}"/>
              </a:ext>
            </a:extLst>
          </p:cNvPr>
          <p:cNvSpPr/>
          <p:nvPr/>
        </p:nvSpPr>
        <p:spPr>
          <a:xfrm>
            <a:off x="8145133" y="4537462"/>
            <a:ext cx="200364" cy="20227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E87576-919F-45B5-AFE2-17AB62B42023}"/>
              </a:ext>
            </a:extLst>
          </p:cNvPr>
          <p:cNvSpPr/>
          <p:nvPr/>
        </p:nvSpPr>
        <p:spPr>
          <a:xfrm>
            <a:off x="6946717" y="3768494"/>
            <a:ext cx="200364" cy="20227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D5A546-0682-45C9-A061-E2768628DE36}"/>
              </a:ext>
            </a:extLst>
          </p:cNvPr>
          <p:cNvSpPr/>
          <p:nvPr/>
        </p:nvSpPr>
        <p:spPr>
          <a:xfrm>
            <a:off x="7480458" y="4412233"/>
            <a:ext cx="200364" cy="20227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84893FB-125F-4B05-B186-140A6F03E5A6}"/>
              </a:ext>
            </a:extLst>
          </p:cNvPr>
          <p:cNvSpPr/>
          <p:nvPr/>
        </p:nvSpPr>
        <p:spPr>
          <a:xfrm>
            <a:off x="5816707" y="2662734"/>
            <a:ext cx="200364" cy="20227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A57BA1-D524-4FE4-B831-CDAA89E22B79}"/>
              </a:ext>
            </a:extLst>
          </p:cNvPr>
          <p:cNvSpPr/>
          <p:nvPr/>
        </p:nvSpPr>
        <p:spPr>
          <a:xfrm>
            <a:off x="6550381" y="3296062"/>
            <a:ext cx="200364" cy="20227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90EF70-658F-49E2-8B60-63B3F570D813}"/>
              </a:ext>
            </a:extLst>
          </p:cNvPr>
          <p:cNvSpPr/>
          <p:nvPr/>
        </p:nvSpPr>
        <p:spPr>
          <a:xfrm>
            <a:off x="6716908" y="3966090"/>
            <a:ext cx="200364" cy="202276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4F72B2-5350-4BB8-922F-0E6AD0FA4EA8}"/>
              </a:ext>
            </a:extLst>
          </p:cNvPr>
          <p:cNvSpPr txBox="1"/>
          <p:nvPr/>
        </p:nvSpPr>
        <p:spPr>
          <a:xfrm>
            <a:off x="8510786" y="2292521"/>
            <a:ext cx="59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b="1" baseline="-250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E0AAE7-261E-44EE-B7DC-9A29ED5CC26C}"/>
              </a:ext>
            </a:extLst>
          </p:cNvPr>
          <p:cNvSpPr txBox="1"/>
          <p:nvPr/>
        </p:nvSpPr>
        <p:spPr>
          <a:xfrm>
            <a:off x="4976596" y="2661853"/>
            <a:ext cx="59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b="1" baseline="-25000" dirty="0"/>
              <a:t>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676E72-E2F5-492B-AF10-4AD958134A73}"/>
              </a:ext>
            </a:extLst>
          </p:cNvPr>
          <p:cNvCxnSpPr/>
          <p:nvPr/>
        </p:nvCxnSpPr>
        <p:spPr>
          <a:xfrm flipH="1" flipV="1">
            <a:off x="7075232" y="4161848"/>
            <a:ext cx="1772572" cy="250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8C4F5A-13A5-4D2D-9518-FBCDF75478F2}"/>
              </a:ext>
            </a:extLst>
          </p:cNvPr>
          <p:cNvSpPr txBox="1"/>
          <p:nvPr/>
        </p:nvSpPr>
        <p:spPr>
          <a:xfrm>
            <a:off x="8885781" y="4320558"/>
            <a:ext cx="59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244703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632C-9DA4-4780-9050-897D7DC6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A26103-3A75-4268-B96D-BA458BFD797E}"/>
                  </a:ext>
                </a:extLst>
              </p:cNvPr>
              <p:cNvSpPr/>
              <p:nvPr/>
            </p:nvSpPr>
            <p:spPr>
              <a:xfrm>
                <a:off x="6798563" y="776625"/>
                <a:ext cx="3726742" cy="87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A26103-3A75-4268-B96D-BA458BFD7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3" y="776625"/>
                <a:ext cx="3726742" cy="8745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6476C7F2-9FE3-473C-9E03-F81FC6298D2C}"/>
              </a:ext>
            </a:extLst>
          </p:cNvPr>
          <p:cNvGrpSpPr/>
          <p:nvPr/>
        </p:nvGrpSpPr>
        <p:grpSpPr>
          <a:xfrm>
            <a:off x="545772" y="1519354"/>
            <a:ext cx="5736299" cy="3909213"/>
            <a:chOff x="1636957" y="1954557"/>
            <a:chExt cx="5736299" cy="390921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B18BA9E-65BB-4527-9EAA-14500B781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4406" y="1954557"/>
              <a:ext cx="10171" cy="34706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DB7E59D-B002-4227-BD00-B389318A9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5816" y="5199895"/>
              <a:ext cx="5437440" cy="283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03151C-E759-48CD-8ED0-19DF98114D38}"/>
                </a:ext>
              </a:extLst>
            </p:cNvPr>
            <p:cNvSpPr txBox="1"/>
            <p:nvPr/>
          </p:nvSpPr>
          <p:spPr>
            <a:xfrm>
              <a:off x="1636957" y="3272333"/>
              <a:ext cx="597718" cy="438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48D814-5CB5-408D-AB36-0D6A1B52F9A5}"/>
                </a:ext>
              </a:extLst>
            </p:cNvPr>
            <p:cNvSpPr txBox="1"/>
            <p:nvPr/>
          </p:nvSpPr>
          <p:spPr>
            <a:xfrm>
              <a:off x="3770929" y="5425208"/>
              <a:ext cx="1587959" cy="438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  <a:r>
                <a:rPr lang="en-US" b="1" baseline="-25000" dirty="0"/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8C47A6-081F-4679-A238-158644B8976B}"/>
                </a:ext>
              </a:extLst>
            </p:cNvPr>
            <p:cNvSpPr/>
            <p:nvPr/>
          </p:nvSpPr>
          <p:spPr>
            <a:xfrm>
              <a:off x="3538557" y="4359009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8358EE-9C70-4EEC-9431-58FAD0279B79}"/>
                </a:ext>
              </a:extLst>
            </p:cNvPr>
            <p:cNvSpPr/>
            <p:nvPr/>
          </p:nvSpPr>
          <p:spPr>
            <a:xfrm>
              <a:off x="3013102" y="3901792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024AA07-A296-4384-BFE5-D235AC2908ED}"/>
                </a:ext>
              </a:extLst>
            </p:cNvPr>
            <p:cNvSpPr/>
            <p:nvPr/>
          </p:nvSpPr>
          <p:spPr>
            <a:xfrm>
              <a:off x="2441639" y="3747887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67A686-48A3-4201-A862-F54C5AE7F932}"/>
                </a:ext>
              </a:extLst>
            </p:cNvPr>
            <p:cNvSpPr/>
            <p:nvPr/>
          </p:nvSpPr>
          <p:spPr>
            <a:xfrm>
              <a:off x="3181803" y="4657867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00C76C-507F-4BA2-8A27-DDD263144EEC}"/>
                </a:ext>
              </a:extLst>
            </p:cNvPr>
            <p:cNvSpPr/>
            <p:nvPr/>
          </p:nvSpPr>
          <p:spPr>
            <a:xfrm>
              <a:off x="2672689" y="4264598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3D2942-0ED3-45DD-ABC4-14DB162F2594}"/>
                </a:ext>
              </a:extLst>
            </p:cNvPr>
            <p:cNvSpPr/>
            <p:nvPr/>
          </p:nvSpPr>
          <p:spPr>
            <a:xfrm>
              <a:off x="2720864" y="3176594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C01F2D-4D35-4304-85F9-DAAFB15E55C6}"/>
                </a:ext>
              </a:extLst>
            </p:cNvPr>
            <p:cNvSpPr/>
            <p:nvPr/>
          </p:nvSpPr>
          <p:spPr>
            <a:xfrm>
              <a:off x="3414140" y="3602346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9A43627-6171-4299-841D-26773E1D67C2}"/>
                </a:ext>
              </a:extLst>
            </p:cNvPr>
            <p:cNvSpPr/>
            <p:nvPr/>
          </p:nvSpPr>
          <p:spPr>
            <a:xfrm>
              <a:off x="3984336" y="3832063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8BF6A8-5471-4C69-BA39-4B269B76001B}"/>
                </a:ext>
              </a:extLst>
            </p:cNvPr>
            <p:cNvSpPr/>
            <p:nvPr/>
          </p:nvSpPr>
          <p:spPr>
            <a:xfrm>
              <a:off x="4295535" y="4329541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6AA1B02-A6C3-4BC9-9E92-6A858F4624AE}"/>
                </a:ext>
              </a:extLst>
            </p:cNvPr>
            <p:cNvSpPr/>
            <p:nvPr/>
          </p:nvSpPr>
          <p:spPr>
            <a:xfrm>
              <a:off x="3972261" y="4163460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B528640-D589-4AD6-9F1F-A94449009755}"/>
                </a:ext>
              </a:extLst>
            </p:cNvPr>
            <p:cNvSpPr/>
            <p:nvPr/>
          </p:nvSpPr>
          <p:spPr>
            <a:xfrm>
              <a:off x="4073964" y="2306221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6DDB35-CB6B-4142-9BE4-63F3474B6597}"/>
                </a:ext>
              </a:extLst>
            </p:cNvPr>
            <p:cNvSpPr/>
            <p:nvPr/>
          </p:nvSpPr>
          <p:spPr>
            <a:xfrm>
              <a:off x="4728292" y="2211227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ACA2CCF-411C-460D-BCA5-16729FB5AB27}"/>
                </a:ext>
              </a:extLst>
            </p:cNvPr>
            <p:cNvSpPr/>
            <p:nvPr/>
          </p:nvSpPr>
          <p:spPr>
            <a:xfrm>
              <a:off x="5477079" y="2284500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9746D34-0D35-417F-A9F8-D60A823A6D62}"/>
                </a:ext>
              </a:extLst>
            </p:cNvPr>
            <p:cNvSpPr/>
            <p:nvPr/>
          </p:nvSpPr>
          <p:spPr>
            <a:xfrm>
              <a:off x="3703474" y="2723809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7B95021-7BD2-422F-A2D5-AB6E25068EDA}"/>
                </a:ext>
              </a:extLst>
            </p:cNvPr>
            <p:cNvSpPr/>
            <p:nvPr/>
          </p:nvSpPr>
          <p:spPr>
            <a:xfrm>
              <a:off x="4827581" y="2786721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021A674-A3F4-4E32-BF62-D59BE6D48896}"/>
                </a:ext>
              </a:extLst>
            </p:cNvPr>
            <p:cNvSpPr/>
            <p:nvPr/>
          </p:nvSpPr>
          <p:spPr>
            <a:xfrm>
              <a:off x="5094397" y="3196560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D3EDEC1-C136-4633-9604-7A5CE47CA451}"/>
                </a:ext>
              </a:extLst>
            </p:cNvPr>
            <p:cNvSpPr/>
            <p:nvPr/>
          </p:nvSpPr>
          <p:spPr>
            <a:xfrm>
              <a:off x="5426691" y="2971147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A60F6E3-5A57-4735-8B25-57EC9C0973DF}"/>
                </a:ext>
              </a:extLst>
            </p:cNvPr>
            <p:cNvSpPr/>
            <p:nvPr/>
          </p:nvSpPr>
          <p:spPr>
            <a:xfrm>
              <a:off x="5603815" y="3521102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C0C8B98-4A5D-43E0-B836-97A959854663}"/>
                </a:ext>
              </a:extLst>
            </p:cNvPr>
            <p:cNvSpPr/>
            <p:nvPr/>
          </p:nvSpPr>
          <p:spPr>
            <a:xfrm>
              <a:off x="4727399" y="3233337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2DE370-94D9-434A-8D90-78D7EF44DD66}"/>
                </a:ext>
              </a:extLst>
            </p:cNvPr>
            <p:cNvSpPr/>
            <p:nvPr/>
          </p:nvSpPr>
          <p:spPr>
            <a:xfrm>
              <a:off x="4994215" y="3849025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CE14504-281E-4156-9748-054F8005BB53}"/>
                </a:ext>
              </a:extLst>
            </p:cNvPr>
            <p:cNvSpPr/>
            <p:nvPr/>
          </p:nvSpPr>
          <p:spPr>
            <a:xfrm>
              <a:off x="6161197" y="2971556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26F54E6-19CD-4A3E-9061-DF27E84DF7C2}"/>
                </a:ext>
              </a:extLst>
            </p:cNvPr>
            <p:cNvSpPr/>
            <p:nvPr/>
          </p:nvSpPr>
          <p:spPr>
            <a:xfrm>
              <a:off x="5526873" y="4020647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9FE9F5-8BCF-46DB-A68D-0C2E57E1E781}"/>
                </a:ext>
              </a:extLst>
            </p:cNvPr>
            <p:cNvSpPr/>
            <p:nvPr/>
          </p:nvSpPr>
          <p:spPr>
            <a:xfrm>
              <a:off x="6161197" y="3622240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E61EF34-8575-41D5-A719-55D517005FCD}"/>
                </a:ext>
              </a:extLst>
            </p:cNvPr>
            <p:cNvSpPr/>
            <p:nvPr/>
          </p:nvSpPr>
          <p:spPr>
            <a:xfrm>
              <a:off x="4388625" y="2844841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B198FB7-6EC7-43C9-BB16-9EDE364EF7B7}"/>
                </a:ext>
              </a:extLst>
            </p:cNvPr>
            <p:cNvSpPr/>
            <p:nvPr/>
          </p:nvSpPr>
          <p:spPr>
            <a:xfrm>
              <a:off x="5780661" y="2710772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2451898-BF8A-4A71-8AA7-EF45D75BE89B}"/>
                </a:ext>
              </a:extLst>
            </p:cNvPr>
            <p:cNvSpPr/>
            <p:nvPr/>
          </p:nvSpPr>
          <p:spPr>
            <a:xfrm>
              <a:off x="5658890" y="4598537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F3DAEF6-46D7-431C-A68A-2F56565B42FC}"/>
                </a:ext>
              </a:extLst>
            </p:cNvPr>
            <p:cNvSpPr/>
            <p:nvPr/>
          </p:nvSpPr>
          <p:spPr>
            <a:xfrm>
              <a:off x="4460474" y="3829569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05F0C2C-A8F9-4E0D-9C1B-8ADFCE0ED657}"/>
                </a:ext>
              </a:extLst>
            </p:cNvPr>
            <p:cNvSpPr/>
            <p:nvPr/>
          </p:nvSpPr>
          <p:spPr>
            <a:xfrm>
              <a:off x="4994215" y="4473308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144DD35-E505-4D62-BBFF-B5E661EA7A29}"/>
                </a:ext>
              </a:extLst>
            </p:cNvPr>
            <p:cNvSpPr/>
            <p:nvPr/>
          </p:nvSpPr>
          <p:spPr>
            <a:xfrm>
              <a:off x="3330464" y="2723809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A111FA-91A3-42FA-B72E-7953E0B203A4}"/>
                </a:ext>
              </a:extLst>
            </p:cNvPr>
            <p:cNvSpPr/>
            <p:nvPr/>
          </p:nvSpPr>
          <p:spPr>
            <a:xfrm>
              <a:off x="4064138" y="3357137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019053B-8F00-48F3-B78A-4ED70FB63357}"/>
                </a:ext>
              </a:extLst>
            </p:cNvPr>
            <p:cNvSpPr/>
            <p:nvPr/>
          </p:nvSpPr>
          <p:spPr>
            <a:xfrm>
              <a:off x="3775569" y="3675656"/>
              <a:ext cx="1089019" cy="9786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1FE5016-1A9D-4EAD-B60A-D52768D55CCE}"/>
                </a:ext>
              </a:extLst>
            </p:cNvPr>
            <p:cNvSpPr/>
            <p:nvPr/>
          </p:nvSpPr>
          <p:spPr>
            <a:xfrm>
              <a:off x="4230665" y="4027165"/>
              <a:ext cx="200364" cy="202276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3920EF6-6BCF-47CE-8D96-3120A01690FC}"/>
                </a:ext>
              </a:extLst>
            </p:cNvPr>
            <p:cNvSpPr txBox="1"/>
            <p:nvPr/>
          </p:nvSpPr>
          <p:spPr>
            <a:xfrm>
              <a:off x="6024543" y="2353596"/>
              <a:ext cx="59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  <a:r>
                <a:rPr lang="en-US" b="1" baseline="-25000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AEDFB0A-5C15-4FE5-9DAE-479625AE4555}"/>
                </a:ext>
              </a:extLst>
            </p:cNvPr>
            <p:cNvSpPr txBox="1"/>
            <p:nvPr/>
          </p:nvSpPr>
          <p:spPr>
            <a:xfrm>
              <a:off x="2490353" y="2722928"/>
              <a:ext cx="59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  <a:r>
                <a:rPr lang="en-US" b="1" baseline="-25000" dirty="0"/>
                <a:t>1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E41ED18-2327-4452-BC3E-03E16D1EB28B}"/>
                </a:ext>
              </a:extLst>
            </p:cNvPr>
            <p:cNvCxnSpPr/>
            <p:nvPr/>
          </p:nvCxnSpPr>
          <p:spPr>
            <a:xfrm flipH="1" flipV="1">
              <a:off x="4588989" y="4222923"/>
              <a:ext cx="1772572" cy="2503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256E84-0342-4F52-A2EC-B70794505483}"/>
                </a:ext>
              </a:extLst>
            </p:cNvPr>
            <p:cNvSpPr txBox="1"/>
            <p:nvPr/>
          </p:nvSpPr>
          <p:spPr>
            <a:xfrm>
              <a:off x="6399538" y="4381633"/>
              <a:ext cx="59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endParaRPr lang="en-US" b="1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4960FC7-809B-4180-8DDB-1BE4D3531A87}"/>
                  </a:ext>
                </a:extLst>
              </p:cNvPr>
              <p:cNvSpPr/>
              <p:nvPr/>
            </p:nvSpPr>
            <p:spPr>
              <a:xfrm>
                <a:off x="6475335" y="1787899"/>
                <a:ext cx="3917226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𝑵𝒖𝒎𝒃𝒆𝒓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𝑶𝒃𝒔𝒆𝒓𝒗𝒂𝒕𝒊𝒐𝒏𝒔</m:t>
                          </m:r>
                        </m:den>
                      </m:f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4960FC7-809B-4180-8DDB-1BE4D3531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335" y="1787899"/>
                <a:ext cx="3917226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C6D2A05-FED0-498D-B728-4B82D3D72D7F}"/>
                  </a:ext>
                </a:extLst>
              </p:cNvPr>
              <p:cNvSpPr/>
              <p:nvPr/>
            </p:nvSpPr>
            <p:spPr>
              <a:xfrm>
                <a:off x="6475335" y="2635244"/>
                <a:ext cx="5382436" cy="618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𝑵𝒖𝒎𝒃𝒆𝒓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𝑺𝒊𝒎𝒊𝒍𝒂𝒓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𝑶𝒃𝒔𝒆𝒓𝒗𝒂𝒕𝒊𝒐𝒏𝒔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𝑶𝒃𝒔𝒆𝒓𝒗𝒂𝒕𝒊𝒐𝒏𝒔</m:t>
                          </m:r>
                        </m:den>
                      </m:f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C6D2A05-FED0-498D-B728-4B82D3D72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335" y="2635244"/>
                <a:ext cx="5382436" cy="618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5A9DC23-6926-4B51-9AAA-3D7680F787AA}"/>
                  </a:ext>
                </a:extLst>
              </p:cNvPr>
              <p:cNvSpPr/>
              <p:nvPr/>
            </p:nvSpPr>
            <p:spPr>
              <a:xfrm>
                <a:off x="6475335" y="3464892"/>
                <a:ext cx="4800417" cy="931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𝑵𝒖𝒎𝒃𝒆𝒓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𝒐𝒇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𝑺𝒊𝒎𝒊𝒍𝒂𝒓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𝑶𝒃𝒔𝒆𝒓𝒗𝒂𝒕𝒊𝒐𝒏𝒔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𝒂𝒎𝒐𝒖𝒏𝒈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5A9DC23-6926-4B51-9AAA-3D7680F787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335" y="3464892"/>
                <a:ext cx="4800417" cy="931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9E9E446-3183-4136-BB30-6BC6B7AA25BA}"/>
                  </a:ext>
                </a:extLst>
              </p:cNvPr>
              <p:cNvSpPr/>
              <p:nvPr/>
            </p:nvSpPr>
            <p:spPr>
              <a:xfrm>
                <a:off x="6570576" y="4972585"/>
                <a:ext cx="4130795" cy="13243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den>
                          </m:f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9E9E446-3183-4136-BB30-6BC6B7AA2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576" y="4972585"/>
                <a:ext cx="4130795" cy="13243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175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632C-9DA4-4780-9050-897D7DC6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A26103-3A75-4268-B96D-BA458BFD797E}"/>
                  </a:ext>
                </a:extLst>
              </p:cNvPr>
              <p:cNvSpPr/>
              <p:nvPr/>
            </p:nvSpPr>
            <p:spPr>
              <a:xfrm>
                <a:off x="6798563" y="776625"/>
                <a:ext cx="3726742" cy="87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A26103-3A75-4268-B96D-BA458BFD7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3" y="776625"/>
                <a:ext cx="3726742" cy="8745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6476C7F2-9FE3-473C-9E03-F81FC6298D2C}"/>
              </a:ext>
            </a:extLst>
          </p:cNvPr>
          <p:cNvGrpSpPr/>
          <p:nvPr/>
        </p:nvGrpSpPr>
        <p:grpSpPr>
          <a:xfrm>
            <a:off x="545772" y="1519354"/>
            <a:ext cx="5736299" cy="3909213"/>
            <a:chOff x="1636957" y="1954557"/>
            <a:chExt cx="5736299" cy="390921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B18BA9E-65BB-4527-9EAA-14500B781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4406" y="1954557"/>
              <a:ext cx="10171" cy="34706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DB7E59D-B002-4227-BD00-B389318A9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5816" y="5199895"/>
              <a:ext cx="5437440" cy="283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03151C-E759-48CD-8ED0-19DF98114D38}"/>
                </a:ext>
              </a:extLst>
            </p:cNvPr>
            <p:cNvSpPr txBox="1"/>
            <p:nvPr/>
          </p:nvSpPr>
          <p:spPr>
            <a:xfrm>
              <a:off x="1636957" y="3272333"/>
              <a:ext cx="597718" cy="438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48D814-5CB5-408D-AB36-0D6A1B52F9A5}"/>
                </a:ext>
              </a:extLst>
            </p:cNvPr>
            <p:cNvSpPr txBox="1"/>
            <p:nvPr/>
          </p:nvSpPr>
          <p:spPr>
            <a:xfrm>
              <a:off x="3770929" y="5425208"/>
              <a:ext cx="1587959" cy="438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  <a:r>
                <a:rPr lang="en-US" b="1" baseline="-25000" dirty="0"/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8C47A6-081F-4679-A238-158644B8976B}"/>
                </a:ext>
              </a:extLst>
            </p:cNvPr>
            <p:cNvSpPr/>
            <p:nvPr/>
          </p:nvSpPr>
          <p:spPr>
            <a:xfrm>
              <a:off x="3538557" y="4359009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8358EE-9C70-4EEC-9431-58FAD0279B79}"/>
                </a:ext>
              </a:extLst>
            </p:cNvPr>
            <p:cNvSpPr/>
            <p:nvPr/>
          </p:nvSpPr>
          <p:spPr>
            <a:xfrm>
              <a:off x="3013102" y="3901792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024AA07-A296-4384-BFE5-D235AC2908ED}"/>
                </a:ext>
              </a:extLst>
            </p:cNvPr>
            <p:cNvSpPr/>
            <p:nvPr/>
          </p:nvSpPr>
          <p:spPr>
            <a:xfrm>
              <a:off x="2441639" y="3747887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67A686-48A3-4201-A862-F54C5AE7F932}"/>
                </a:ext>
              </a:extLst>
            </p:cNvPr>
            <p:cNvSpPr/>
            <p:nvPr/>
          </p:nvSpPr>
          <p:spPr>
            <a:xfrm>
              <a:off x="3181803" y="4657867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00C76C-507F-4BA2-8A27-DDD263144EEC}"/>
                </a:ext>
              </a:extLst>
            </p:cNvPr>
            <p:cNvSpPr/>
            <p:nvPr/>
          </p:nvSpPr>
          <p:spPr>
            <a:xfrm>
              <a:off x="2672689" y="4264598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3D2942-0ED3-45DD-ABC4-14DB162F2594}"/>
                </a:ext>
              </a:extLst>
            </p:cNvPr>
            <p:cNvSpPr/>
            <p:nvPr/>
          </p:nvSpPr>
          <p:spPr>
            <a:xfrm>
              <a:off x="2720864" y="3176594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C01F2D-4D35-4304-85F9-DAAFB15E55C6}"/>
                </a:ext>
              </a:extLst>
            </p:cNvPr>
            <p:cNvSpPr/>
            <p:nvPr/>
          </p:nvSpPr>
          <p:spPr>
            <a:xfrm>
              <a:off x="3414140" y="3602346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9A43627-6171-4299-841D-26773E1D67C2}"/>
                </a:ext>
              </a:extLst>
            </p:cNvPr>
            <p:cNvSpPr/>
            <p:nvPr/>
          </p:nvSpPr>
          <p:spPr>
            <a:xfrm>
              <a:off x="3984336" y="3832063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8BF6A8-5471-4C69-BA39-4B269B76001B}"/>
                </a:ext>
              </a:extLst>
            </p:cNvPr>
            <p:cNvSpPr/>
            <p:nvPr/>
          </p:nvSpPr>
          <p:spPr>
            <a:xfrm>
              <a:off x="4295535" y="4329541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6AA1B02-A6C3-4BC9-9E92-6A858F4624AE}"/>
                </a:ext>
              </a:extLst>
            </p:cNvPr>
            <p:cNvSpPr/>
            <p:nvPr/>
          </p:nvSpPr>
          <p:spPr>
            <a:xfrm>
              <a:off x="3972261" y="4163460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B528640-D589-4AD6-9F1F-A94449009755}"/>
                </a:ext>
              </a:extLst>
            </p:cNvPr>
            <p:cNvSpPr/>
            <p:nvPr/>
          </p:nvSpPr>
          <p:spPr>
            <a:xfrm>
              <a:off x="4073964" y="2306221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6DDB35-CB6B-4142-9BE4-63F3474B6597}"/>
                </a:ext>
              </a:extLst>
            </p:cNvPr>
            <p:cNvSpPr/>
            <p:nvPr/>
          </p:nvSpPr>
          <p:spPr>
            <a:xfrm>
              <a:off x="4728292" y="2211227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ACA2CCF-411C-460D-BCA5-16729FB5AB27}"/>
                </a:ext>
              </a:extLst>
            </p:cNvPr>
            <p:cNvSpPr/>
            <p:nvPr/>
          </p:nvSpPr>
          <p:spPr>
            <a:xfrm>
              <a:off x="5477079" y="2284500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9746D34-0D35-417F-A9F8-D60A823A6D62}"/>
                </a:ext>
              </a:extLst>
            </p:cNvPr>
            <p:cNvSpPr/>
            <p:nvPr/>
          </p:nvSpPr>
          <p:spPr>
            <a:xfrm>
              <a:off x="3703474" y="2723809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7B95021-7BD2-422F-A2D5-AB6E25068EDA}"/>
                </a:ext>
              </a:extLst>
            </p:cNvPr>
            <p:cNvSpPr/>
            <p:nvPr/>
          </p:nvSpPr>
          <p:spPr>
            <a:xfrm>
              <a:off x="4827581" y="2786721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021A674-A3F4-4E32-BF62-D59BE6D48896}"/>
                </a:ext>
              </a:extLst>
            </p:cNvPr>
            <p:cNvSpPr/>
            <p:nvPr/>
          </p:nvSpPr>
          <p:spPr>
            <a:xfrm>
              <a:off x="5094397" y="3196560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D3EDEC1-C136-4633-9604-7A5CE47CA451}"/>
                </a:ext>
              </a:extLst>
            </p:cNvPr>
            <p:cNvSpPr/>
            <p:nvPr/>
          </p:nvSpPr>
          <p:spPr>
            <a:xfrm>
              <a:off x="5426691" y="2971147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A60F6E3-5A57-4735-8B25-57EC9C0973DF}"/>
                </a:ext>
              </a:extLst>
            </p:cNvPr>
            <p:cNvSpPr/>
            <p:nvPr/>
          </p:nvSpPr>
          <p:spPr>
            <a:xfrm>
              <a:off x="5603815" y="3521102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C0C8B98-4A5D-43E0-B836-97A959854663}"/>
                </a:ext>
              </a:extLst>
            </p:cNvPr>
            <p:cNvSpPr/>
            <p:nvPr/>
          </p:nvSpPr>
          <p:spPr>
            <a:xfrm>
              <a:off x="4727399" y="3233337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2DE370-94D9-434A-8D90-78D7EF44DD66}"/>
                </a:ext>
              </a:extLst>
            </p:cNvPr>
            <p:cNvSpPr/>
            <p:nvPr/>
          </p:nvSpPr>
          <p:spPr>
            <a:xfrm>
              <a:off x="4994215" y="3849025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CE14504-281E-4156-9748-054F8005BB53}"/>
                </a:ext>
              </a:extLst>
            </p:cNvPr>
            <p:cNvSpPr/>
            <p:nvPr/>
          </p:nvSpPr>
          <p:spPr>
            <a:xfrm>
              <a:off x="6161197" y="2971556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26F54E6-19CD-4A3E-9061-DF27E84DF7C2}"/>
                </a:ext>
              </a:extLst>
            </p:cNvPr>
            <p:cNvSpPr/>
            <p:nvPr/>
          </p:nvSpPr>
          <p:spPr>
            <a:xfrm>
              <a:off x="5526873" y="4020647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9FE9F5-8BCF-46DB-A68D-0C2E57E1E781}"/>
                </a:ext>
              </a:extLst>
            </p:cNvPr>
            <p:cNvSpPr/>
            <p:nvPr/>
          </p:nvSpPr>
          <p:spPr>
            <a:xfrm>
              <a:off x="6161197" y="3622240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E61EF34-8575-41D5-A719-55D517005FCD}"/>
                </a:ext>
              </a:extLst>
            </p:cNvPr>
            <p:cNvSpPr/>
            <p:nvPr/>
          </p:nvSpPr>
          <p:spPr>
            <a:xfrm>
              <a:off x="4388625" y="2844841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B198FB7-6EC7-43C9-BB16-9EDE364EF7B7}"/>
                </a:ext>
              </a:extLst>
            </p:cNvPr>
            <p:cNvSpPr/>
            <p:nvPr/>
          </p:nvSpPr>
          <p:spPr>
            <a:xfrm>
              <a:off x="5780661" y="2710772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2451898-BF8A-4A71-8AA7-EF45D75BE89B}"/>
                </a:ext>
              </a:extLst>
            </p:cNvPr>
            <p:cNvSpPr/>
            <p:nvPr/>
          </p:nvSpPr>
          <p:spPr>
            <a:xfrm>
              <a:off x="5658890" y="4598537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F3DAEF6-46D7-431C-A68A-2F56565B42FC}"/>
                </a:ext>
              </a:extLst>
            </p:cNvPr>
            <p:cNvSpPr/>
            <p:nvPr/>
          </p:nvSpPr>
          <p:spPr>
            <a:xfrm>
              <a:off x="4460474" y="3829569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05F0C2C-A8F9-4E0D-9C1B-8ADFCE0ED657}"/>
                </a:ext>
              </a:extLst>
            </p:cNvPr>
            <p:cNvSpPr/>
            <p:nvPr/>
          </p:nvSpPr>
          <p:spPr>
            <a:xfrm>
              <a:off x="4994215" y="4473308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144DD35-E505-4D62-BBFF-B5E661EA7A29}"/>
                </a:ext>
              </a:extLst>
            </p:cNvPr>
            <p:cNvSpPr/>
            <p:nvPr/>
          </p:nvSpPr>
          <p:spPr>
            <a:xfrm>
              <a:off x="3330464" y="2723809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A111FA-91A3-42FA-B72E-7953E0B203A4}"/>
                </a:ext>
              </a:extLst>
            </p:cNvPr>
            <p:cNvSpPr/>
            <p:nvPr/>
          </p:nvSpPr>
          <p:spPr>
            <a:xfrm>
              <a:off x="4064138" y="3357137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019053B-8F00-48F3-B78A-4ED70FB63357}"/>
                </a:ext>
              </a:extLst>
            </p:cNvPr>
            <p:cNvSpPr/>
            <p:nvPr/>
          </p:nvSpPr>
          <p:spPr>
            <a:xfrm>
              <a:off x="3775569" y="3675656"/>
              <a:ext cx="1089019" cy="9786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1FE5016-1A9D-4EAD-B60A-D52768D55CCE}"/>
                </a:ext>
              </a:extLst>
            </p:cNvPr>
            <p:cNvSpPr/>
            <p:nvPr/>
          </p:nvSpPr>
          <p:spPr>
            <a:xfrm>
              <a:off x="4230665" y="4027165"/>
              <a:ext cx="200364" cy="202276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3920EF6-6BCF-47CE-8D96-3120A01690FC}"/>
                </a:ext>
              </a:extLst>
            </p:cNvPr>
            <p:cNvSpPr txBox="1"/>
            <p:nvPr/>
          </p:nvSpPr>
          <p:spPr>
            <a:xfrm>
              <a:off x="6024543" y="2353596"/>
              <a:ext cx="59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  <a:r>
                <a:rPr lang="en-US" b="1" baseline="-25000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AEDFB0A-5C15-4FE5-9DAE-479625AE4555}"/>
                </a:ext>
              </a:extLst>
            </p:cNvPr>
            <p:cNvSpPr txBox="1"/>
            <p:nvPr/>
          </p:nvSpPr>
          <p:spPr>
            <a:xfrm>
              <a:off x="2490353" y="2722928"/>
              <a:ext cx="59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  <a:r>
                <a:rPr lang="en-US" b="1" baseline="-25000" dirty="0"/>
                <a:t>1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E41ED18-2327-4452-BC3E-03E16D1EB28B}"/>
                </a:ext>
              </a:extLst>
            </p:cNvPr>
            <p:cNvCxnSpPr/>
            <p:nvPr/>
          </p:nvCxnSpPr>
          <p:spPr>
            <a:xfrm flipH="1" flipV="1">
              <a:off x="4588989" y="4222923"/>
              <a:ext cx="1772572" cy="2503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256E84-0342-4F52-A2EC-B70794505483}"/>
                </a:ext>
              </a:extLst>
            </p:cNvPr>
            <p:cNvSpPr txBox="1"/>
            <p:nvPr/>
          </p:nvSpPr>
          <p:spPr>
            <a:xfrm>
              <a:off x="6399538" y="4381633"/>
              <a:ext cx="59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endParaRPr lang="en-US" b="1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4960FC7-809B-4180-8DDB-1BE4D3531A87}"/>
                  </a:ext>
                </a:extLst>
              </p:cNvPr>
              <p:cNvSpPr/>
              <p:nvPr/>
            </p:nvSpPr>
            <p:spPr>
              <a:xfrm>
                <a:off x="6475335" y="1787899"/>
                <a:ext cx="3917226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𝑵𝒖𝒎𝒃𝒆𝒓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𝑶𝒃𝒔𝒆𝒓𝒗𝒂𝒕𝒊𝒐𝒏𝒔</m:t>
                          </m:r>
                        </m:den>
                      </m:f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4960FC7-809B-4180-8DDB-1BE4D3531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335" y="1787899"/>
                <a:ext cx="3917226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C6D2A05-FED0-498D-B728-4B82D3D72D7F}"/>
                  </a:ext>
                </a:extLst>
              </p:cNvPr>
              <p:cNvSpPr/>
              <p:nvPr/>
            </p:nvSpPr>
            <p:spPr>
              <a:xfrm>
                <a:off x="6475335" y="2635244"/>
                <a:ext cx="5382436" cy="618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𝑵𝒖𝒎𝒃𝒆𝒓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𝑺𝒊𝒎𝒊𝒍𝒂𝒓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𝑶𝒃𝒔𝒆𝒓𝒗𝒂𝒕𝒊𝒐𝒏𝒔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𝑶𝒃𝒔𝒆𝒓𝒗𝒂𝒕𝒊𝒐𝒏𝒔</m:t>
                          </m:r>
                        </m:den>
                      </m:f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C6D2A05-FED0-498D-B728-4B82D3D72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335" y="2635244"/>
                <a:ext cx="5382436" cy="618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5A9DC23-6926-4B51-9AAA-3D7680F787AA}"/>
                  </a:ext>
                </a:extLst>
              </p:cNvPr>
              <p:cNvSpPr/>
              <p:nvPr/>
            </p:nvSpPr>
            <p:spPr>
              <a:xfrm>
                <a:off x="6475335" y="3464892"/>
                <a:ext cx="4800417" cy="931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𝑵𝒖𝒎𝒃𝒆𝒓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𝒐𝒇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𝑺𝒊𝒎𝒊𝒍𝒂𝒓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𝑶𝒃𝒔𝒆𝒓𝒗𝒂𝒕𝒊𝒐𝒏𝒔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𝒂𝒎𝒐𝒖𝒏𝒈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5A9DC23-6926-4B51-9AAA-3D7680F787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335" y="3464892"/>
                <a:ext cx="4800417" cy="931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9E9E446-3183-4136-BB30-6BC6B7AA25BA}"/>
                  </a:ext>
                </a:extLst>
              </p:cNvPr>
              <p:cNvSpPr/>
              <p:nvPr/>
            </p:nvSpPr>
            <p:spPr>
              <a:xfrm>
                <a:off x="6570576" y="4972585"/>
                <a:ext cx="4130795" cy="13243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𝟐𝟎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den>
                          </m:f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9E9E446-3183-4136-BB30-6BC6B7AA2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576" y="4972585"/>
                <a:ext cx="4130795" cy="13243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630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632C-9DA4-4780-9050-897D7DC6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A26103-3A75-4268-B96D-BA458BFD797E}"/>
                  </a:ext>
                </a:extLst>
              </p:cNvPr>
              <p:cNvSpPr/>
              <p:nvPr/>
            </p:nvSpPr>
            <p:spPr>
              <a:xfrm>
                <a:off x="6798563" y="776625"/>
                <a:ext cx="37267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𝒗𝒔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A26103-3A75-4268-B96D-BA458BFD7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3" y="776625"/>
                <a:ext cx="3726742" cy="461665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6476C7F2-9FE3-473C-9E03-F81FC6298D2C}"/>
              </a:ext>
            </a:extLst>
          </p:cNvPr>
          <p:cNvGrpSpPr/>
          <p:nvPr/>
        </p:nvGrpSpPr>
        <p:grpSpPr>
          <a:xfrm>
            <a:off x="545772" y="1519354"/>
            <a:ext cx="5736299" cy="3909213"/>
            <a:chOff x="1636957" y="1954557"/>
            <a:chExt cx="5736299" cy="390921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B18BA9E-65BB-4527-9EAA-14500B781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4406" y="1954557"/>
              <a:ext cx="10171" cy="34706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DB7E59D-B002-4227-BD00-B389318A9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5816" y="5199895"/>
              <a:ext cx="5437440" cy="283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03151C-E759-48CD-8ED0-19DF98114D38}"/>
                </a:ext>
              </a:extLst>
            </p:cNvPr>
            <p:cNvSpPr txBox="1"/>
            <p:nvPr/>
          </p:nvSpPr>
          <p:spPr>
            <a:xfrm>
              <a:off x="1636957" y="3272333"/>
              <a:ext cx="597718" cy="438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48D814-5CB5-408D-AB36-0D6A1B52F9A5}"/>
                </a:ext>
              </a:extLst>
            </p:cNvPr>
            <p:cNvSpPr txBox="1"/>
            <p:nvPr/>
          </p:nvSpPr>
          <p:spPr>
            <a:xfrm>
              <a:off x="3770929" y="5425208"/>
              <a:ext cx="1587959" cy="438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  <a:r>
                <a:rPr lang="en-US" b="1" baseline="-25000" dirty="0"/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8C47A6-081F-4679-A238-158644B8976B}"/>
                </a:ext>
              </a:extLst>
            </p:cNvPr>
            <p:cNvSpPr/>
            <p:nvPr/>
          </p:nvSpPr>
          <p:spPr>
            <a:xfrm>
              <a:off x="3538557" y="4359009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8358EE-9C70-4EEC-9431-58FAD0279B79}"/>
                </a:ext>
              </a:extLst>
            </p:cNvPr>
            <p:cNvSpPr/>
            <p:nvPr/>
          </p:nvSpPr>
          <p:spPr>
            <a:xfrm>
              <a:off x="3013102" y="3901792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024AA07-A296-4384-BFE5-D235AC2908ED}"/>
                </a:ext>
              </a:extLst>
            </p:cNvPr>
            <p:cNvSpPr/>
            <p:nvPr/>
          </p:nvSpPr>
          <p:spPr>
            <a:xfrm>
              <a:off x="2441639" y="3747887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67A686-48A3-4201-A862-F54C5AE7F932}"/>
                </a:ext>
              </a:extLst>
            </p:cNvPr>
            <p:cNvSpPr/>
            <p:nvPr/>
          </p:nvSpPr>
          <p:spPr>
            <a:xfrm>
              <a:off x="3181803" y="4657867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00C76C-507F-4BA2-8A27-DDD263144EEC}"/>
                </a:ext>
              </a:extLst>
            </p:cNvPr>
            <p:cNvSpPr/>
            <p:nvPr/>
          </p:nvSpPr>
          <p:spPr>
            <a:xfrm>
              <a:off x="2672689" y="4264598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3D2942-0ED3-45DD-ABC4-14DB162F2594}"/>
                </a:ext>
              </a:extLst>
            </p:cNvPr>
            <p:cNvSpPr/>
            <p:nvPr/>
          </p:nvSpPr>
          <p:spPr>
            <a:xfrm>
              <a:off x="2720864" y="3176594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C01F2D-4D35-4304-85F9-DAAFB15E55C6}"/>
                </a:ext>
              </a:extLst>
            </p:cNvPr>
            <p:cNvSpPr/>
            <p:nvPr/>
          </p:nvSpPr>
          <p:spPr>
            <a:xfrm>
              <a:off x="3414140" y="3602346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9A43627-6171-4299-841D-26773E1D67C2}"/>
                </a:ext>
              </a:extLst>
            </p:cNvPr>
            <p:cNvSpPr/>
            <p:nvPr/>
          </p:nvSpPr>
          <p:spPr>
            <a:xfrm>
              <a:off x="3984336" y="3832063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8BF6A8-5471-4C69-BA39-4B269B76001B}"/>
                </a:ext>
              </a:extLst>
            </p:cNvPr>
            <p:cNvSpPr/>
            <p:nvPr/>
          </p:nvSpPr>
          <p:spPr>
            <a:xfrm>
              <a:off x="4295535" y="4329541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6AA1B02-A6C3-4BC9-9E92-6A858F4624AE}"/>
                </a:ext>
              </a:extLst>
            </p:cNvPr>
            <p:cNvSpPr/>
            <p:nvPr/>
          </p:nvSpPr>
          <p:spPr>
            <a:xfrm>
              <a:off x="3972261" y="4163460"/>
              <a:ext cx="200364" cy="202276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B528640-D589-4AD6-9F1F-A94449009755}"/>
                </a:ext>
              </a:extLst>
            </p:cNvPr>
            <p:cNvSpPr/>
            <p:nvPr/>
          </p:nvSpPr>
          <p:spPr>
            <a:xfrm>
              <a:off x="4073964" y="2306221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6DDB35-CB6B-4142-9BE4-63F3474B6597}"/>
                </a:ext>
              </a:extLst>
            </p:cNvPr>
            <p:cNvSpPr/>
            <p:nvPr/>
          </p:nvSpPr>
          <p:spPr>
            <a:xfrm>
              <a:off x="4728292" y="2211227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ACA2CCF-411C-460D-BCA5-16729FB5AB27}"/>
                </a:ext>
              </a:extLst>
            </p:cNvPr>
            <p:cNvSpPr/>
            <p:nvPr/>
          </p:nvSpPr>
          <p:spPr>
            <a:xfrm>
              <a:off x="5477079" y="2284500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9746D34-0D35-417F-A9F8-D60A823A6D62}"/>
                </a:ext>
              </a:extLst>
            </p:cNvPr>
            <p:cNvSpPr/>
            <p:nvPr/>
          </p:nvSpPr>
          <p:spPr>
            <a:xfrm>
              <a:off x="3703474" y="2723809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7B95021-7BD2-422F-A2D5-AB6E25068EDA}"/>
                </a:ext>
              </a:extLst>
            </p:cNvPr>
            <p:cNvSpPr/>
            <p:nvPr/>
          </p:nvSpPr>
          <p:spPr>
            <a:xfrm>
              <a:off x="4827581" y="2786721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021A674-A3F4-4E32-BF62-D59BE6D48896}"/>
                </a:ext>
              </a:extLst>
            </p:cNvPr>
            <p:cNvSpPr/>
            <p:nvPr/>
          </p:nvSpPr>
          <p:spPr>
            <a:xfrm>
              <a:off x="5094397" y="3196560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D3EDEC1-C136-4633-9604-7A5CE47CA451}"/>
                </a:ext>
              </a:extLst>
            </p:cNvPr>
            <p:cNvSpPr/>
            <p:nvPr/>
          </p:nvSpPr>
          <p:spPr>
            <a:xfrm>
              <a:off x="5426691" y="2971147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A60F6E3-5A57-4735-8B25-57EC9C0973DF}"/>
                </a:ext>
              </a:extLst>
            </p:cNvPr>
            <p:cNvSpPr/>
            <p:nvPr/>
          </p:nvSpPr>
          <p:spPr>
            <a:xfrm>
              <a:off x="5603815" y="3521102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C0C8B98-4A5D-43E0-B836-97A959854663}"/>
                </a:ext>
              </a:extLst>
            </p:cNvPr>
            <p:cNvSpPr/>
            <p:nvPr/>
          </p:nvSpPr>
          <p:spPr>
            <a:xfrm>
              <a:off x="4727399" y="3233337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2DE370-94D9-434A-8D90-78D7EF44DD66}"/>
                </a:ext>
              </a:extLst>
            </p:cNvPr>
            <p:cNvSpPr/>
            <p:nvPr/>
          </p:nvSpPr>
          <p:spPr>
            <a:xfrm>
              <a:off x="4994215" y="3849025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CE14504-281E-4156-9748-054F8005BB53}"/>
                </a:ext>
              </a:extLst>
            </p:cNvPr>
            <p:cNvSpPr/>
            <p:nvPr/>
          </p:nvSpPr>
          <p:spPr>
            <a:xfrm>
              <a:off x="6161197" y="2971556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26F54E6-19CD-4A3E-9061-DF27E84DF7C2}"/>
                </a:ext>
              </a:extLst>
            </p:cNvPr>
            <p:cNvSpPr/>
            <p:nvPr/>
          </p:nvSpPr>
          <p:spPr>
            <a:xfrm>
              <a:off x="5526873" y="4020647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9FE9F5-8BCF-46DB-A68D-0C2E57E1E781}"/>
                </a:ext>
              </a:extLst>
            </p:cNvPr>
            <p:cNvSpPr/>
            <p:nvPr/>
          </p:nvSpPr>
          <p:spPr>
            <a:xfrm>
              <a:off x="6161197" y="3622240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E61EF34-8575-41D5-A719-55D517005FCD}"/>
                </a:ext>
              </a:extLst>
            </p:cNvPr>
            <p:cNvSpPr/>
            <p:nvPr/>
          </p:nvSpPr>
          <p:spPr>
            <a:xfrm>
              <a:off x="4388625" y="2844841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B198FB7-6EC7-43C9-BB16-9EDE364EF7B7}"/>
                </a:ext>
              </a:extLst>
            </p:cNvPr>
            <p:cNvSpPr/>
            <p:nvPr/>
          </p:nvSpPr>
          <p:spPr>
            <a:xfrm>
              <a:off x="5780661" y="2710772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2451898-BF8A-4A71-8AA7-EF45D75BE89B}"/>
                </a:ext>
              </a:extLst>
            </p:cNvPr>
            <p:cNvSpPr/>
            <p:nvPr/>
          </p:nvSpPr>
          <p:spPr>
            <a:xfrm>
              <a:off x="5658890" y="4598537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F3DAEF6-46D7-431C-A68A-2F56565B42FC}"/>
                </a:ext>
              </a:extLst>
            </p:cNvPr>
            <p:cNvSpPr/>
            <p:nvPr/>
          </p:nvSpPr>
          <p:spPr>
            <a:xfrm>
              <a:off x="4460474" y="3829569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05F0C2C-A8F9-4E0D-9C1B-8ADFCE0ED657}"/>
                </a:ext>
              </a:extLst>
            </p:cNvPr>
            <p:cNvSpPr/>
            <p:nvPr/>
          </p:nvSpPr>
          <p:spPr>
            <a:xfrm>
              <a:off x="4994215" y="4473308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144DD35-E505-4D62-BBFF-B5E661EA7A29}"/>
                </a:ext>
              </a:extLst>
            </p:cNvPr>
            <p:cNvSpPr/>
            <p:nvPr/>
          </p:nvSpPr>
          <p:spPr>
            <a:xfrm>
              <a:off x="3330464" y="2723809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A111FA-91A3-42FA-B72E-7953E0B203A4}"/>
                </a:ext>
              </a:extLst>
            </p:cNvPr>
            <p:cNvSpPr/>
            <p:nvPr/>
          </p:nvSpPr>
          <p:spPr>
            <a:xfrm>
              <a:off x="4064138" y="3357137"/>
              <a:ext cx="200364" cy="2022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019053B-8F00-48F3-B78A-4ED70FB63357}"/>
                </a:ext>
              </a:extLst>
            </p:cNvPr>
            <p:cNvSpPr/>
            <p:nvPr/>
          </p:nvSpPr>
          <p:spPr>
            <a:xfrm>
              <a:off x="3775569" y="3675656"/>
              <a:ext cx="1089019" cy="9786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1FE5016-1A9D-4EAD-B60A-D52768D55CCE}"/>
                </a:ext>
              </a:extLst>
            </p:cNvPr>
            <p:cNvSpPr/>
            <p:nvPr/>
          </p:nvSpPr>
          <p:spPr>
            <a:xfrm>
              <a:off x="4230665" y="4027165"/>
              <a:ext cx="200364" cy="202276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3920EF6-6BCF-47CE-8D96-3120A01690FC}"/>
                </a:ext>
              </a:extLst>
            </p:cNvPr>
            <p:cNvSpPr txBox="1"/>
            <p:nvPr/>
          </p:nvSpPr>
          <p:spPr>
            <a:xfrm>
              <a:off x="6024543" y="2353596"/>
              <a:ext cx="59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  <a:r>
                <a:rPr lang="en-US" b="1" baseline="-25000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AEDFB0A-5C15-4FE5-9DAE-479625AE4555}"/>
                </a:ext>
              </a:extLst>
            </p:cNvPr>
            <p:cNvSpPr txBox="1"/>
            <p:nvPr/>
          </p:nvSpPr>
          <p:spPr>
            <a:xfrm>
              <a:off x="2490353" y="2722928"/>
              <a:ext cx="59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  <a:r>
                <a:rPr lang="en-US" b="1" baseline="-25000" dirty="0"/>
                <a:t>1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E41ED18-2327-4452-BC3E-03E16D1EB28B}"/>
                </a:ext>
              </a:extLst>
            </p:cNvPr>
            <p:cNvCxnSpPr/>
            <p:nvPr/>
          </p:nvCxnSpPr>
          <p:spPr>
            <a:xfrm flipH="1" flipV="1">
              <a:off x="4588989" y="4222923"/>
              <a:ext cx="1772572" cy="2503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256E84-0342-4F52-A2EC-B70794505483}"/>
                </a:ext>
              </a:extLst>
            </p:cNvPr>
            <p:cNvSpPr txBox="1"/>
            <p:nvPr/>
          </p:nvSpPr>
          <p:spPr>
            <a:xfrm>
              <a:off x="6399538" y="4381633"/>
              <a:ext cx="59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endParaRPr lang="en-US" b="1" baseline="-250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274075B-47DA-453D-9F9A-0501EEBEABCB}"/>
              </a:ext>
            </a:extLst>
          </p:cNvPr>
          <p:cNvSpPr txBox="1"/>
          <p:nvPr/>
        </p:nvSpPr>
        <p:spPr>
          <a:xfrm>
            <a:off x="7904355" y="149426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0.75 vs. 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C0F5628-BE4C-4A8E-8C1C-1CBF5133E2A7}"/>
                  </a:ext>
                </a:extLst>
              </p:cNvPr>
              <p:cNvSpPr/>
              <p:nvPr/>
            </p:nvSpPr>
            <p:spPr>
              <a:xfrm>
                <a:off x="7013937" y="2662578"/>
                <a:ext cx="3726742" cy="87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C0F5628-BE4C-4A8E-8C1C-1CBF5133E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937" y="2662578"/>
                <a:ext cx="3726742" cy="874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95F2489-95F2-4BB2-A147-D6F212AA337A}"/>
                  </a:ext>
                </a:extLst>
              </p:cNvPr>
              <p:cNvSpPr/>
              <p:nvPr/>
            </p:nvSpPr>
            <p:spPr>
              <a:xfrm>
                <a:off x="7013937" y="3622442"/>
                <a:ext cx="3726742" cy="87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95F2489-95F2-4BB2-A147-D6F212AA3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937" y="3622442"/>
                <a:ext cx="3726742" cy="874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FC2B767-C67D-4800-BB89-6B2FF63B824E}"/>
                  </a:ext>
                </a:extLst>
              </p:cNvPr>
              <p:cNvSpPr/>
              <p:nvPr/>
            </p:nvSpPr>
            <p:spPr>
              <a:xfrm>
                <a:off x="6867304" y="4528340"/>
                <a:ext cx="4624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𝒗𝒔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FC2B767-C67D-4800-BB89-6B2FF63B8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304" y="4528340"/>
                <a:ext cx="4624935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14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  <a:p>
            <a:r>
              <a:rPr lang="en-US" dirty="0"/>
              <a:t>Estimating parameter</a:t>
            </a:r>
          </a:p>
          <a:p>
            <a:r>
              <a:rPr lang="en-US" dirty="0"/>
              <a:t>Bayes classifiers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Gaussian Naïve Bayes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79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F984-69CF-40E3-B8C6-E06E6ACA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C2EED9-4FD0-4B8F-90A9-62306CDF0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Naïve Bayes assumes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Xi and </a:t>
                </a:r>
                <a:r>
                  <a:rPr lang="en-US" dirty="0" err="1"/>
                  <a:t>Xj</a:t>
                </a:r>
                <a:r>
                  <a:rPr lang="en-US" dirty="0"/>
                  <a:t> are conditionally independent given Y, for all </a:t>
                </a:r>
                <a:r>
                  <a:rPr lang="en-US" dirty="0" err="1"/>
                  <a:t>i≠j</a:t>
                </a:r>
                <a:endParaRPr lang="en-US" dirty="0"/>
              </a:p>
              <a:p>
                <a:r>
                  <a:rPr lang="en-US" dirty="0"/>
                  <a:t>X is conditionally independent of Y given Z if the probability distribution governing X is independent of the value of Y, given the value of Z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Which can be written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E.g., P(</a:t>
                </a:r>
                <a:r>
                  <a:rPr lang="en-US" dirty="0" err="1"/>
                  <a:t>Thunder|Rain</a:t>
                </a:r>
                <a:r>
                  <a:rPr lang="en-US" dirty="0"/>
                  <a:t>, Lightning) = P(</a:t>
                </a:r>
                <a:r>
                  <a:rPr lang="en-US" dirty="0" err="1"/>
                  <a:t>Thunder|Lightning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C2EED9-4FD0-4B8F-90A9-62306CDF0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 t="-9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893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6575-18B0-47A7-93DE-17DF0039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D90D4-14CD-482E-BF67-3BB57F6F4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Naïve Bayes uses assumption that the Xi are conditionally independent, given 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general,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How many parameter to describe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en-US" dirty="0"/>
                  <a:t>? P(Y)?</a:t>
                </a:r>
              </a:p>
              <a:p>
                <a:pPr lvl="1"/>
                <a:r>
                  <a:rPr lang="en-US" dirty="0"/>
                  <a:t>Without conditional independent assumption</a:t>
                </a:r>
              </a:p>
              <a:p>
                <a:pPr lvl="1"/>
                <a:r>
                  <a:rPr lang="en-US" dirty="0"/>
                  <a:t>With conditional independent assumption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D90D4-14CD-482E-BF67-3BB57F6F4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516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249A-AB0D-42DE-8309-7F069422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2D3F77-1BF2-4B6E-B144-470EE85E5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Bayes Rules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Assuming conditional independent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Pick the most probable Y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2D3F77-1BF2-4B6E-B144-470EE85E5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8EF7A7-F5C8-4A07-8606-8F8C45C81625}"/>
                  </a:ext>
                </a:extLst>
              </p:cNvPr>
              <p:cNvSpPr txBox="1"/>
              <p:nvPr/>
            </p:nvSpPr>
            <p:spPr>
              <a:xfrm>
                <a:off x="3284866" y="1943100"/>
                <a:ext cx="5497081" cy="654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8EF7A7-F5C8-4A07-8606-8F8C45C81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66" y="1943100"/>
                <a:ext cx="5497081" cy="654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14B5BD-EF04-423F-9901-C79AA54A4800}"/>
                  </a:ext>
                </a:extLst>
              </p:cNvPr>
              <p:cNvSpPr txBox="1"/>
              <p:nvPr/>
            </p:nvSpPr>
            <p:spPr>
              <a:xfrm>
                <a:off x="3457412" y="3848089"/>
                <a:ext cx="5151988" cy="654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14B5BD-EF04-423F-9901-C79AA54A4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412" y="3848089"/>
                <a:ext cx="5151988" cy="654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B6786-5DF3-4ED4-B410-37747650D792}"/>
                  </a:ext>
                </a:extLst>
              </p:cNvPr>
              <p:cNvSpPr txBox="1"/>
              <p:nvPr/>
            </p:nvSpPr>
            <p:spPr>
              <a:xfrm>
                <a:off x="3722818" y="5292460"/>
                <a:ext cx="4746364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𝑛𝑒𝑤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B6786-5DF3-4ED4-B410-37747650D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818" y="5292460"/>
                <a:ext cx="4746364" cy="672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931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DE1A-2AD1-41D6-BD95-E172ABCD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Email Spam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E73A7-2C40-4F3C-A314-806A996D6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P(Spam) = ¾</a:t>
            </a:r>
          </a:p>
          <a:p>
            <a:r>
              <a:rPr lang="en-US" dirty="0"/>
              <a:t>P(Ham) = ¼</a:t>
            </a:r>
          </a:p>
          <a:p>
            <a:r>
              <a:rPr lang="en-US" dirty="0"/>
              <a:t>Can set P(Spam) = 1%</a:t>
            </a:r>
          </a:p>
          <a:p>
            <a:r>
              <a:rPr lang="en-US" dirty="0"/>
              <a:t>Compute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free|Spam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setup|Spam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meeting|Spam</a:t>
            </a:r>
            <a:r>
              <a:rPr lang="en-US" dirty="0"/>
              <a:t>)</a:t>
            </a:r>
          </a:p>
          <a:p>
            <a:r>
              <a:rPr lang="en-US" dirty="0"/>
              <a:t>P(</a:t>
            </a:r>
            <a:r>
              <a:rPr lang="en-US" dirty="0" err="1"/>
              <a:t>free|Ham</a:t>
            </a:r>
            <a:r>
              <a:rPr lang="en-US" dirty="0"/>
              <a:t>), P(</a:t>
            </a:r>
            <a:r>
              <a:rPr lang="en-US" dirty="0" err="1"/>
              <a:t>a|Ham</a:t>
            </a:r>
            <a:r>
              <a:rPr lang="en-US" dirty="0"/>
              <a:t>), P(</a:t>
            </a:r>
            <a:r>
              <a:rPr lang="en-US" dirty="0" err="1"/>
              <a:t>Ham|a</a:t>
            </a:r>
            <a:r>
              <a:rPr lang="en-US" dirty="0"/>
              <a:t>) are zeroes</a:t>
            </a:r>
          </a:p>
          <a:p>
            <a:r>
              <a:rPr lang="en-US" dirty="0"/>
              <a:t>Unseen terms are set to 1 to eliminate zero multiplication factor (Laplace smoothing)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66C2C7-9715-45A7-951F-53CBFEE10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53671"/>
              </p:ext>
            </p:extLst>
          </p:nvPr>
        </p:nvGraphicFramePr>
        <p:xfrm>
          <a:off x="4455225" y="1307278"/>
          <a:ext cx="72904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845">
                  <a:extLst>
                    <a:ext uri="{9D8B030D-6E8A-4147-A177-3AD203B41FA5}">
                      <a16:colId xmlns:a16="http://schemas.microsoft.com/office/drawing/2014/main" val="3769930912"/>
                    </a:ext>
                  </a:extLst>
                </a:gridCol>
                <a:gridCol w="582289">
                  <a:extLst>
                    <a:ext uri="{9D8B030D-6E8A-4147-A177-3AD203B41FA5}">
                      <a16:colId xmlns:a16="http://schemas.microsoft.com/office/drawing/2014/main" val="2446146794"/>
                    </a:ext>
                  </a:extLst>
                </a:gridCol>
                <a:gridCol w="3754380">
                  <a:extLst>
                    <a:ext uri="{9D8B030D-6E8A-4147-A177-3AD203B41FA5}">
                      <a16:colId xmlns:a16="http://schemas.microsoft.com/office/drawing/2014/main" val="2734728456"/>
                    </a:ext>
                  </a:extLst>
                </a:gridCol>
                <a:gridCol w="1026946">
                  <a:extLst>
                    <a:ext uri="{9D8B030D-6E8A-4147-A177-3AD203B41FA5}">
                      <a16:colId xmlns:a16="http://schemas.microsoft.com/office/drawing/2014/main" val="3661006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84977"/>
                  </a:ext>
                </a:extLst>
              </a:tr>
              <a:tr h="282633">
                <a:tc rowSpan="4"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win prize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196900"/>
                  </a:ext>
                </a:extLst>
              </a:tr>
              <a:tr h="2826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meeting setup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54783"/>
                  </a:ext>
                </a:extLst>
              </a:tr>
              <a:tr h="2826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Prize free prize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18092"/>
                  </a:ext>
                </a:extLst>
              </a:tr>
              <a:tr h="2826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prize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68348"/>
                  </a:ext>
                </a:extLst>
              </a:tr>
              <a:tr h="282633">
                <a:tc>
                  <a:txBody>
                    <a:bodyPr/>
                    <a:lstStyle/>
                    <a:p>
                      <a:r>
                        <a:rPr lang="en-US" dirty="0"/>
                        <a:t>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setup meeting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061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E841CD-ACE5-486F-961C-D0ED6AD9E38D}"/>
              </a:ext>
            </a:extLst>
          </p:cNvPr>
          <p:cNvSpPr txBox="1"/>
          <p:nvPr/>
        </p:nvSpPr>
        <p:spPr>
          <a:xfrm>
            <a:off x="563706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87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DE1A-2AD1-41D6-BD95-E172ABCD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Email Spam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66C2C7-9715-45A7-951F-53CBFEE10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50982"/>
              </p:ext>
            </p:extLst>
          </p:nvPr>
        </p:nvGraphicFramePr>
        <p:xfrm>
          <a:off x="4194278" y="1463652"/>
          <a:ext cx="72904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845">
                  <a:extLst>
                    <a:ext uri="{9D8B030D-6E8A-4147-A177-3AD203B41FA5}">
                      <a16:colId xmlns:a16="http://schemas.microsoft.com/office/drawing/2014/main" val="3769930912"/>
                    </a:ext>
                  </a:extLst>
                </a:gridCol>
                <a:gridCol w="582289">
                  <a:extLst>
                    <a:ext uri="{9D8B030D-6E8A-4147-A177-3AD203B41FA5}">
                      <a16:colId xmlns:a16="http://schemas.microsoft.com/office/drawing/2014/main" val="2446146794"/>
                    </a:ext>
                  </a:extLst>
                </a:gridCol>
                <a:gridCol w="3754380">
                  <a:extLst>
                    <a:ext uri="{9D8B030D-6E8A-4147-A177-3AD203B41FA5}">
                      <a16:colId xmlns:a16="http://schemas.microsoft.com/office/drawing/2014/main" val="2734728456"/>
                    </a:ext>
                  </a:extLst>
                </a:gridCol>
                <a:gridCol w="1026946">
                  <a:extLst>
                    <a:ext uri="{9D8B030D-6E8A-4147-A177-3AD203B41FA5}">
                      <a16:colId xmlns:a16="http://schemas.microsoft.com/office/drawing/2014/main" val="3661006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84977"/>
                  </a:ext>
                </a:extLst>
              </a:tr>
              <a:tr h="282633">
                <a:tc rowSpan="4"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win prize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196900"/>
                  </a:ext>
                </a:extLst>
              </a:tr>
              <a:tr h="2826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meeting setup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54783"/>
                  </a:ext>
                </a:extLst>
              </a:tr>
              <a:tr h="2826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Prize free prize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18092"/>
                  </a:ext>
                </a:extLst>
              </a:tr>
              <a:tr h="2826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prize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68348"/>
                  </a:ext>
                </a:extLst>
              </a:tr>
              <a:tr h="282633">
                <a:tc>
                  <a:txBody>
                    <a:bodyPr/>
                    <a:lstStyle/>
                    <a:p>
                      <a:r>
                        <a:rPr lang="en-US" dirty="0"/>
                        <a:t>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setup meeting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061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E841CD-ACE5-486F-961C-D0ED6AD9E38D}"/>
              </a:ext>
            </a:extLst>
          </p:cNvPr>
          <p:cNvSpPr txBox="1"/>
          <p:nvPr/>
        </p:nvSpPr>
        <p:spPr>
          <a:xfrm>
            <a:off x="563706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1BCD20-72B1-4708-BD98-A4ADC3FD7610}"/>
                  </a:ext>
                </a:extLst>
              </p:cNvPr>
              <p:cNvSpPr txBox="1"/>
              <p:nvPr/>
            </p:nvSpPr>
            <p:spPr>
              <a:xfrm>
                <a:off x="707262" y="1976733"/>
                <a:ext cx="2721258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𝒄𝒐𝒖𝒏𝒕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𝒄𝒐𝒖𝒏𝒕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1BCD20-72B1-4708-BD98-A4ADC3FD7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62" y="1976733"/>
                <a:ext cx="2721258" cy="584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CBFB3F-02C5-4C28-A586-7CFEB1F25702}"/>
                  </a:ext>
                </a:extLst>
              </p:cNvPr>
              <p:cNvSpPr txBox="1"/>
              <p:nvPr/>
            </p:nvSpPr>
            <p:spPr>
              <a:xfrm>
                <a:off x="6515101" y="4682958"/>
                <a:ext cx="4582392" cy="6840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𝑺𝒑𝒂𝒎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𝟏𝟓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𝟎𝟎𝟎𝟏𝟑𝟑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CBFB3F-02C5-4C28-A586-7CFEB1F25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101" y="4682958"/>
                <a:ext cx="4582392" cy="684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C65496-CD40-4CFB-A951-5EC8B4AAB3B6}"/>
                  </a:ext>
                </a:extLst>
              </p:cNvPr>
              <p:cNvSpPr txBox="1"/>
              <p:nvPr/>
            </p:nvSpPr>
            <p:spPr>
              <a:xfrm>
                <a:off x="6515100" y="5552450"/>
                <a:ext cx="4582392" cy="6840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𝑯𝒂𝒎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𝟎𝟎𝟎𝟏𝟓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C65496-CD40-4CFB-A951-5EC8B4AAB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100" y="5552450"/>
                <a:ext cx="4582392" cy="6840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A1B938D-2912-4EEB-9A79-1404345562CE}"/>
              </a:ext>
            </a:extLst>
          </p:cNvPr>
          <p:cNvSpPr txBox="1"/>
          <p:nvPr/>
        </p:nvSpPr>
        <p:spPr>
          <a:xfrm>
            <a:off x="6852804" y="4402069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Choosing a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B009CF-EE36-4ECE-9845-7122183E2D56}"/>
              </a:ext>
            </a:extLst>
          </p:cNvPr>
          <p:cNvSpPr txBox="1"/>
          <p:nvPr/>
        </p:nvSpPr>
        <p:spPr>
          <a:xfrm>
            <a:off x="707262" y="3946453"/>
            <a:ext cx="44983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P(Spam) = ¾</a:t>
            </a:r>
          </a:p>
          <a:p>
            <a:r>
              <a:rPr lang="en-US" b="1" dirty="0"/>
              <a:t>P(Ham) = ¼</a:t>
            </a:r>
          </a:p>
          <a:p>
            <a:r>
              <a:rPr lang="en-US" b="1" dirty="0"/>
              <a:t>P(</a:t>
            </a:r>
            <a:r>
              <a:rPr lang="en-US" b="1" dirty="0" err="1"/>
              <a:t>free|Spam</a:t>
            </a:r>
            <a:r>
              <a:rPr lang="en-US" b="1" dirty="0"/>
              <a:t>) = (2+1)/(9+6)=3/15</a:t>
            </a:r>
          </a:p>
          <a:p>
            <a:r>
              <a:rPr lang="en-US" b="1" dirty="0"/>
              <a:t>P(</a:t>
            </a:r>
            <a:r>
              <a:rPr lang="en-US" b="1" dirty="0" err="1"/>
              <a:t>free|Ham</a:t>
            </a:r>
            <a:r>
              <a:rPr lang="en-US" b="1" dirty="0"/>
              <a:t>) = (0+1)/(4+6) = 1/10</a:t>
            </a:r>
          </a:p>
          <a:p>
            <a:r>
              <a:rPr lang="en-US" b="1" dirty="0"/>
              <a:t>P(</a:t>
            </a:r>
            <a:r>
              <a:rPr lang="en-US" b="1" dirty="0" err="1"/>
              <a:t>setup|Spam</a:t>
            </a:r>
            <a:r>
              <a:rPr lang="en-US" b="1" dirty="0"/>
              <a:t>) = (0+1)/(9+6) = 1/15</a:t>
            </a:r>
          </a:p>
          <a:p>
            <a:r>
              <a:rPr lang="en-US" b="1" dirty="0"/>
              <a:t>P(</a:t>
            </a:r>
            <a:r>
              <a:rPr lang="en-US" b="1" dirty="0" err="1"/>
              <a:t>setup|Ham</a:t>
            </a:r>
            <a:r>
              <a:rPr lang="en-US" b="1" dirty="0"/>
              <a:t>) = (1+1)/(4+6) = 2/10</a:t>
            </a:r>
          </a:p>
          <a:p>
            <a:r>
              <a:rPr lang="en-US" b="1" dirty="0"/>
              <a:t>P(</a:t>
            </a:r>
            <a:r>
              <a:rPr lang="en-US" b="1" dirty="0" err="1"/>
              <a:t>meeting|Spam</a:t>
            </a:r>
            <a:r>
              <a:rPr lang="en-US" b="1" dirty="0"/>
              <a:t>) = (0+1)/(9+6) = 1/15</a:t>
            </a:r>
          </a:p>
          <a:p>
            <a:r>
              <a:rPr lang="en-US" b="1" dirty="0"/>
              <a:t>P(</a:t>
            </a:r>
            <a:r>
              <a:rPr lang="en-US" b="1" dirty="0" err="1"/>
              <a:t>meeting|Ham</a:t>
            </a:r>
            <a:r>
              <a:rPr lang="en-US" b="1" dirty="0"/>
              <a:t>) = (2 + 1)/(4+6) = 3/10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DEB969-E563-4D0C-9AE5-0BD95D90A305}"/>
                  </a:ext>
                </a:extLst>
              </p:cNvPr>
              <p:cNvSpPr txBox="1"/>
              <p:nvPr/>
            </p:nvSpPr>
            <p:spPr>
              <a:xfrm>
                <a:off x="707262" y="1242866"/>
                <a:ext cx="1102033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DEB969-E563-4D0C-9AE5-0BD95D90A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62" y="1242866"/>
                <a:ext cx="1102033" cy="516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0592F9A-8A96-4900-B04B-9E27376EBA1A}"/>
                  </a:ext>
                </a:extLst>
              </p:cNvPr>
              <p:cNvSpPr/>
              <p:nvPr/>
            </p:nvSpPr>
            <p:spPr>
              <a:xfrm>
                <a:off x="707262" y="2699694"/>
                <a:ext cx="3304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= Total # of vocabularies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0592F9A-8A96-4900-B04B-9E27376EB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62" y="2699694"/>
                <a:ext cx="3304110" cy="369332"/>
              </a:xfrm>
              <a:prstGeom prst="rect">
                <a:avLst/>
              </a:prstGeom>
              <a:blipFill>
                <a:blip r:embed="rId6"/>
                <a:stretch>
                  <a:fillRect l="-554" t="-10000" r="-129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704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241146-ED92-4DBB-8108-86CF897C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290"/>
            <a:ext cx="11174186" cy="604781"/>
          </a:xfrm>
        </p:spPr>
        <p:txBody>
          <a:bodyPr/>
          <a:lstStyle/>
          <a:p>
            <a:r>
              <a:rPr lang="en-US" dirty="0"/>
              <a:t>Continuous Xi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6C35F5-5C50-43E4-98B0-A69D476E0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follows a Normal (Gaussian) distribution</a:t>
                </a:r>
              </a:p>
              <a:p>
                <a:r>
                  <a:rPr lang="en-US" dirty="0"/>
                  <a:t>P(x) is a probability density function whose integral is 1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𝒙𝒑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]=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Gaussian Naïve Bayes: assume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𝒊𝒌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𝒊𝒌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Sometimes assume variance</a:t>
                </a:r>
              </a:p>
              <a:p>
                <a:pPr lvl="1"/>
                <a:r>
                  <a:rPr lang="en-US" dirty="0"/>
                  <a:t>Is independent of Y or independent of Xi or both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6C35F5-5C50-43E4-98B0-A69D476E0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s://upload.wikimedia.org/wikipedia/commons/thumb/8/8c/Standard_deviation_diagram.svg/400px-Standard_deviation_diagram.svg.png">
            <a:extLst>
              <a:ext uri="{FF2B5EF4-FFF2-40B4-BE49-F238E27FC236}">
                <a16:creationId xmlns:a16="http://schemas.microsoft.com/office/drawing/2014/main" id="{FECF008C-CB2E-45F2-8087-ABBA31BEA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880" y="2395954"/>
            <a:ext cx="5349620" cy="267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CF857E-1C10-4630-BDF2-F5E2B66479AF}"/>
                  </a:ext>
                </a:extLst>
              </p:cNvPr>
              <p:cNvSpPr txBox="1"/>
              <p:nvPr/>
            </p:nvSpPr>
            <p:spPr>
              <a:xfrm>
                <a:off x="4690255" y="3013630"/>
                <a:ext cx="1606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CF857E-1C10-4630-BDF2-F5E2B6647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55" y="3013630"/>
                <a:ext cx="1606657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985701-A7EA-4DF8-8AF5-72DD5F0C23E6}"/>
                  </a:ext>
                </a:extLst>
              </p:cNvPr>
              <p:cNvSpPr txBox="1"/>
              <p:nvPr/>
            </p:nvSpPr>
            <p:spPr>
              <a:xfrm>
                <a:off x="9024504" y="4886098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985701-A7EA-4DF8-8AF5-72DD5F0C2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504" y="4886098"/>
                <a:ext cx="481157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705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8362-B4D4-4E0E-B1A7-370D6E51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Naïve Bayes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A0814-6B2D-45ED-A720-E3F7D345C0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 Naïve Bayes</a:t>
                </a:r>
              </a:p>
              <a:p>
                <a:pPr marL="457200" lvl="1" indent="0">
                  <a:buNone/>
                </a:pPr>
                <a:r>
                  <a:rPr lang="en-US" dirty="0"/>
                  <a:t>For each value </a:t>
                </a:r>
                <a:r>
                  <a:rPr lang="en-US" dirty="0" err="1"/>
                  <a:t>yk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 for each attribute Xi estimate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  class conditional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US" dirty="0"/>
                  <a:t>,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Classify (</a:t>
                </a:r>
                <a:r>
                  <a:rPr lang="en-US" dirty="0" err="1"/>
                  <a:t>X</a:t>
                </a:r>
                <a:r>
                  <a:rPr lang="en-US" baseline="30000" dirty="0" err="1"/>
                  <a:t>new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𝐚𝐫𝐠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  <m:sup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𝒏𝒆𝒘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𝒏𝒆𝒘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𝐚𝐫𝐠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nary>
                          <m:naryPr>
                            <m:chr m:val="∏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  <m:sup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𝒏𝒆𝒘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A0814-6B2D-45ED-A720-E3F7D345C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365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8AE2-AF70-48E5-8BB0-8060C04E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24D16-3E54-43FA-91D8-5992B01AC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Boolean Y, continuous Xi. Assume P(Y=1)=0.5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𝒏𝒆𝒘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𝐚𝐫𝐠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𝒏𝒆𝒘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What is the minimum possible error?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24D16-3E54-43FA-91D8-5992B01A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071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74CC-700D-4820-A821-53A746BA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Parameters: Y discreate, X</a:t>
            </a:r>
            <a:r>
              <a:rPr lang="en-US" baseline="-25000" dirty="0"/>
              <a:t>i </a:t>
            </a:r>
            <a:r>
              <a:rPr lang="en-US" dirty="0"/>
              <a:t>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18E57-2895-4C48-8D23-3BA00D01E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BC825F-2B61-4910-8C9F-915194828F8F}"/>
              </a:ext>
            </a:extLst>
          </p:cNvPr>
          <p:cNvGrpSpPr/>
          <p:nvPr/>
        </p:nvGrpSpPr>
        <p:grpSpPr>
          <a:xfrm>
            <a:off x="2251364" y="1909591"/>
            <a:ext cx="6677200" cy="2045687"/>
            <a:chOff x="2251364" y="1909591"/>
            <a:chExt cx="6677200" cy="20456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EC1B074-FF47-4EB2-92F9-63F3825AA44C}"/>
                    </a:ext>
                  </a:extLst>
                </p:cNvPr>
                <p:cNvSpPr txBox="1"/>
                <p:nvPr/>
              </p:nvSpPr>
              <p:spPr>
                <a:xfrm>
                  <a:off x="4057650" y="2725474"/>
                  <a:ext cx="3799886" cy="7035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EC1B074-FF47-4EB2-92F9-63F3825A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650" y="2725474"/>
                  <a:ext cx="3799886" cy="70352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B4CB35-ADA1-4E4D-9DF2-0EAA3A45A422}"/>
                </a:ext>
              </a:extLst>
            </p:cNvPr>
            <p:cNvSpPr txBox="1"/>
            <p:nvPr/>
          </p:nvSpPr>
          <p:spPr>
            <a:xfrm>
              <a:off x="2251364" y="3401280"/>
              <a:ext cx="13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ith</a:t>
              </a:r>
              <a:r>
                <a:rPr lang="en-US" b="1" dirty="0"/>
                <a:t> feature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B28FE5-B298-4E36-B418-CE163E0A3EE7}"/>
                </a:ext>
              </a:extLst>
            </p:cNvPr>
            <p:cNvSpPr txBox="1"/>
            <p:nvPr/>
          </p:nvSpPr>
          <p:spPr>
            <a:xfrm>
              <a:off x="4057650" y="3572171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kth class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256127-5EE5-4989-A972-27A92800FC87}"/>
                </a:ext>
              </a:extLst>
            </p:cNvPr>
            <p:cNvSpPr txBox="1"/>
            <p:nvPr/>
          </p:nvSpPr>
          <p:spPr>
            <a:xfrm>
              <a:off x="6153150" y="1909591"/>
              <a:ext cx="2231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jth</a:t>
              </a:r>
              <a:r>
                <a:rPr lang="en-US" b="1" dirty="0"/>
                <a:t> training sample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CA4F9F-9091-4E3A-A738-02F3B39068BC}"/>
                </a:ext>
              </a:extLst>
            </p:cNvPr>
            <p:cNvSpPr txBox="1"/>
            <p:nvPr/>
          </p:nvSpPr>
          <p:spPr>
            <a:xfrm>
              <a:off x="6441986" y="3585946"/>
              <a:ext cx="2486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ym typeface="Symbol" panose="05050102010706020507" pitchFamily="18" charset="2"/>
                </a:rPr>
                <a:t></a:t>
              </a:r>
              <a:r>
                <a:rPr lang="en-US" b="1" dirty="0"/>
                <a:t>()=1 if (</a:t>
              </a:r>
              <a:r>
                <a:rPr lang="en-US" b="1" dirty="0" err="1"/>
                <a:t>Yj</a:t>
              </a:r>
              <a:r>
                <a:rPr lang="en-US" b="1" dirty="0"/>
                <a:t>=</a:t>
              </a:r>
              <a:r>
                <a:rPr lang="en-US" b="1" dirty="0" err="1"/>
                <a:t>yk</a:t>
              </a:r>
              <a:r>
                <a:rPr lang="en-US" b="1" dirty="0"/>
                <a:t>) else 0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A18B86E-EB28-4B51-8E19-54CC86019278}"/>
                </a:ext>
              </a:extLst>
            </p:cNvPr>
            <p:cNvCxnSpPr/>
            <p:nvPr/>
          </p:nvCxnSpPr>
          <p:spPr>
            <a:xfrm flipV="1">
              <a:off x="3283527" y="3214052"/>
              <a:ext cx="862446" cy="108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18C822-1F04-4A19-80DB-97716F94D8D2}"/>
                </a:ext>
              </a:extLst>
            </p:cNvPr>
            <p:cNvCxnSpPr/>
            <p:nvPr/>
          </p:nvCxnSpPr>
          <p:spPr>
            <a:xfrm flipV="1">
              <a:off x="4364182" y="3244334"/>
              <a:ext cx="0" cy="341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C908DD-D68F-4903-A5CD-CDD9FDB21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227" y="2275771"/>
              <a:ext cx="670773" cy="560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14DA0B-0D7D-4CBF-81B2-3740E8680390}"/>
                </a:ext>
              </a:extLst>
            </p:cNvPr>
            <p:cNvCxnSpPr>
              <a:stCxn id="8" idx="0"/>
            </p:cNvCxnSpPr>
            <p:nvPr/>
          </p:nvCxnSpPr>
          <p:spPr>
            <a:xfrm flipH="1" flipV="1">
              <a:off x="6837218" y="3214052"/>
              <a:ext cx="848057" cy="371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397FE4-8005-46CD-AA78-DC3B4BE26FE8}"/>
                  </a:ext>
                </a:extLst>
              </p:cNvPr>
              <p:cNvSpPr txBox="1"/>
              <p:nvPr/>
            </p:nvSpPr>
            <p:spPr>
              <a:xfrm>
                <a:off x="3037332" y="4774958"/>
                <a:ext cx="4529510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397FE4-8005-46CD-AA78-DC3B4BE2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332" y="4774958"/>
                <a:ext cx="4529510" cy="703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821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EF5780D-CACD-42A8-8430-9B40177DA9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834" b="7834"/>
          <a:stretch>
            <a:fillRect/>
          </a:stretch>
        </p:blipFill>
        <p:spPr/>
      </p:pic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8DBDD9F7-3B84-F743-95F4-C9FA74DA597F}"/>
              </a:ext>
            </a:extLst>
          </p:cNvPr>
          <p:cNvSpPr txBox="1">
            <a:spLocks/>
          </p:cNvSpPr>
          <p:nvPr/>
        </p:nvSpPr>
        <p:spPr>
          <a:xfrm flipH="1">
            <a:off x="0" y="3895249"/>
            <a:ext cx="12192000" cy="2962751"/>
          </a:xfrm>
          <a:custGeom>
            <a:avLst/>
            <a:gdLst>
              <a:gd name="connsiteX0" fmla="*/ 12486732 w 13339868"/>
              <a:gd name="connsiteY0" fmla="*/ 1914 h 2962751"/>
              <a:gd name="connsiteX1" fmla="*/ 6703529 w 13339868"/>
              <a:gd name="connsiteY1" fmla="*/ 827870 h 2962751"/>
              <a:gd name="connsiteX2" fmla="*/ 704617 w 13339868"/>
              <a:gd name="connsiteY2" fmla="*/ 1735152 h 2962751"/>
              <a:gd name="connsiteX3" fmla="*/ 0 w 13339868"/>
              <a:gd name="connsiteY3" fmla="*/ 1775657 h 2962751"/>
              <a:gd name="connsiteX4" fmla="*/ 0 w 13339868"/>
              <a:gd name="connsiteY4" fmla="*/ 2962751 h 2962751"/>
              <a:gd name="connsiteX5" fmla="*/ 13339868 w 13339868"/>
              <a:gd name="connsiteY5" fmla="*/ 2962751 h 2962751"/>
              <a:gd name="connsiteX6" fmla="*/ 13339868 w 13339868"/>
              <a:gd name="connsiteY6" fmla="*/ 13763 h 2962751"/>
              <a:gd name="connsiteX7" fmla="*/ 12991874 w 13339868"/>
              <a:gd name="connsiteY7" fmla="*/ 2211 h 2962751"/>
              <a:gd name="connsiteX8" fmla="*/ 12486732 w 13339868"/>
              <a:gd name="connsiteY8" fmla="*/ 1914 h 296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9868" h="2962751">
                <a:moveTo>
                  <a:pt x="12486732" y="1914"/>
                </a:moveTo>
                <a:cubicBezTo>
                  <a:pt x="11089145" y="23578"/>
                  <a:pt x="9273241" y="233112"/>
                  <a:pt x="6703529" y="827870"/>
                </a:cubicBezTo>
                <a:cubicBezTo>
                  <a:pt x="4500510" y="1337758"/>
                  <a:pt x="2693772" y="1601336"/>
                  <a:pt x="704617" y="1735152"/>
                </a:cubicBezTo>
                <a:lnTo>
                  <a:pt x="0" y="1775657"/>
                </a:lnTo>
                <a:lnTo>
                  <a:pt x="0" y="2962751"/>
                </a:lnTo>
                <a:lnTo>
                  <a:pt x="13339868" y="2962751"/>
                </a:lnTo>
                <a:lnTo>
                  <a:pt x="13339868" y="13763"/>
                </a:lnTo>
                <a:lnTo>
                  <a:pt x="12991874" y="2211"/>
                </a:lnTo>
                <a:cubicBezTo>
                  <a:pt x="12829592" y="-567"/>
                  <a:pt x="12661430" y="-794"/>
                  <a:pt x="12486732" y="1914"/>
                </a:cubicBezTo>
                <a:close/>
              </a:path>
            </a:pathLst>
          </a:custGeom>
          <a:solidFill>
            <a:schemeClr val="tx1">
              <a:alpha val="62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1800" b="0" kern="1200" dirty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Insert Image</a:t>
            </a:r>
          </a:p>
        </p:txBody>
      </p:sp>
      <p:sp>
        <p:nvSpPr>
          <p:cNvPr id="12" name="Rectangle 11" descr="Lower accent block for slide image">
            <a:extLst>
              <a:ext uri="{FF2B5EF4-FFF2-40B4-BE49-F238E27FC236}">
                <a16:creationId xmlns:a16="http://schemas.microsoft.com/office/drawing/2014/main" id="{D7F67FDF-D697-3249-AD21-75F6353FFBA5}"/>
              </a:ext>
            </a:extLst>
          </p:cNvPr>
          <p:cNvSpPr/>
          <p:nvPr/>
        </p:nvSpPr>
        <p:spPr>
          <a:xfrm>
            <a:off x="438912" y="4690872"/>
            <a:ext cx="73152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30821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C9EC-E6AE-4F06-9F21-B1897DD3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C52DD-442B-4043-84B3-146EE0623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The chain rule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Independent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C52DD-442B-4043-84B3-146EE0623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62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77CD-C621-456F-BE5F-C82C0ADA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A42EE-0F00-463E-ACB4-852281CA1F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P(A|B) is a conditional probability: the likelihood of event A occurring given that B is true P(B|A) is also a conditional probability: the likelihood of event B occurring given that A is true</a:t>
                </a:r>
              </a:p>
              <a:p>
                <a:pPr lvl="1"/>
                <a:r>
                  <a:rPr lang="en-US" dirty="0"/>
                  <a:t>P(A) and P(B) are the probabilities of observing A and B independently of each other; this is known as the marginal probability</a:t>
                </a:r>
              </a:p>
              <a:p>
                <a:pPr lvl="1"/>
                <a:r>
                  <a:rPr lang="en-US" dirty="0"/>
                  <a:t>We call P(A) the “prior” and P(A|B) the “posterior”</a:t>
                </a:r>
              </a:p>
              <a:p>
                <a:r>
                  <a:rPr lang="en-US" dirty="0"/>
                  <a:t>Other forms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A42EE-0F00-463E-ACB4-852281CA1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27" r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E6C08E4-48BD-4ADC-82B7-AD68C5293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0790" y="165596"/>
            <a:ext cx="1761300" cy="1851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00B6D5C-3D6E-4C79-B8D8-18475BF7C13D}"/>
                  </a:ext>
                </a:extLst>
              </p:cNvPr>
              <p:cNvSpPr/>
              <p:nvPr/>
            </p:nvSpPr>
            <p:spPr>
              <a:xfrm>
                <a:off x="7107382" y="4274048"/>
                <a:ext cx="3484085" cy="87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00B6D5C-3D6E-4C79-B8D8-18475BF7C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382" y="4274048"/>
                <a:ext cx="3484085" cy="8745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BC7384F-7C55-4C90-AAFA-E596579D5225}"/>
              </a:ext>
            </a:extLst>
          </p:cNvPr>
          <p:cNvSpPr txBox="1"/>
          <p:nvPr/>
        </p:nvSpPr>
        <p:spPr>
          <a:xfrm>
            <a:off x="5729998" y="3613666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Posterior Probability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BAF79-D909-4AB6-851C-B00473D6B849}"/>
              </a:ext>
            </a:extLst>
          </p:cNvPr>
          <p:cNvSpPr txBox="1"/>
          <p:nvPr/>
        </p:nvSpPr>
        <p:spPr>
          <a:xfrm>
            <a:off x="9711003" y="3429000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Prior Probability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6B349-F183-4D69-BF89-682F876275B9}"/>
              </a:ext>
            </a:extLst>
          </p:cNvPr>
          <p:cNvSpPr txBox="1"/>
          <p:nvPr/>
        </p:nvSpPr>
        <p:spPr>
          <a:xfrm>
            <a:off x="8624056" y="5764292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Marginal Likelihood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268486-48F7-4C5E-8A47-EFBF7A49D974}"/>
              </a:ext>
            </a:extLst>
          </p:cNvPr>
          <p:cNvSpPr txBox="1"/>
          <p:nvPr/>
        </p:nvSpPr>
        <p:spPr>
          <a:xfrm>
            <a:off x="8188826" y="342900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Likelihood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01F792-EC3F-4A11-BC80-0AFEEF00277D}"/>
              </a:ext>
            </a:extLst>
          </p:cNvPr>
          <p:cNvCxnSpPr/>
          <p:nvPr/>
        </p:nvCxnSpPr>
        <p:spPr>
          <a:xfrm>
            <a:off x="7107382" y="4104409"/>
            <a:ext cx="374073" cy="342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B3605D-8F6C-407A-B1DF-6D210B7B5855}"/>
              </a:ext>
            </a:extLst>
          </p:cNvPr>
          <p:cNvCxnSpPr>
            <a:cxnSpLocks/>
          </p:cNvCxnSpPr>
          <p:nvPr/>
        </p:nvCxnSpPr>
        <p:spPr>
          <a:xfrm flipV="1">
            <a:off x="9498190" y="5210636"/>
            <a:ext cx="11832" cy="454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0B59E7-E81A-4EFA-B602-10EA92B67DCF}"/>
              </a:ext>
            </a:extLst>
          </p:cNvPr>
          <p:cNvCxnSpPr>
            <a:cxnSpLocks/>
          </p:cNvCxnSpPr>
          <p:nvPr/>
        </p:nvCxnSpPr>
        <p:spPr>
          <a:xfrm flipH="1">
            <a:off x="10151482" y="3785623"/>
            <a:ext cx="63668" cy="471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A87B47-2742-4E8C-B5EC-2EE3E7DE21AC}"/>
              </a:ext>
            </a:extLst>
          </p:cNvPr>
          <p:cNvCxnSpPr/>
          <p:nvPr/>
        </p:nvCxnSpPr>
        <p:spPr>
          <a:xfrm>
            <a:off x="8830286" y="3791365"/>
            <a:ext cx="374073" cy="342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29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2217-BF91-4E0D-B77D-2CBDB76D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Joint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855BD-402C-4845-AE95-656D46899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joint distribution of M Boolean variables</a:t>
                </a:r>
              </a:p>
              <a:p>
                <a:pPr lvl="1"/>
                <a:r>
                  <a:rPr lang="en-US" dirty="0"/>
                  <a:t>Make a truth table listing all combinations of values of the variable (2</a:t>
                </a:r>
                <a:r>
                  <a:rPr lang="en-US" baseline="30000" dirty="0"/>
                  <a:t>M</a:t>
                </a:r>
                <a:r>
                  <a:rPr lang="en-US" dirty="0"/>
                  <a:t> rows)</a:t>
                </a:r>
              </a:p>
              <a:p>
                <a:pPr lvl="1"/>
                <a:r>
                  <a:rPr lang="en-US" dirty="0"/>
                  <a:t>Create another column containing the probability of each combination</a:t>
                </a:r>
              </a:p>
              <a:p>
                <a:pPr lvl="1"/>
                <a:r>
                  <a:rPr lang="en-US" dirty="0"/>
                  <a:t>The probability must sum to 1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𝒐𝒘𝒔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𝒎𝒂𝒕𝒄𝒉𝒊𝒏𝒈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  <m:sup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𝒓𝒐𝒘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P(male income &lt;=50K) = 0.46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855BD-402C-4845-AE95-656D46899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80B245-7C35-4716-B9BC-B88EF1639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93076"/>
              </p:ext>
            </p:extLst>
          </p:nvPr>
        </p:nvGraphicFramePr>
        <p:xfrm>
          <a:off x="4825394" y="3063218"/>
          <a:ext cx="522224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3523745477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398760228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175360876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569560670"/>
                    </a:ext>
                  </a:extLst>
                </a:gridCol>
              </a:tblGrid>
              <a:tr h="4458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Hours per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09073"/>
                  </a:ext>
                </a:extLst>
              </a:tr>
              <a:tr h="2547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0.252449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4909285"/>
                  </a:ext>
                </a:extLst>
              </a:tr>
              <a:tr h="2547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0.024846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0977072"/>
                  </a:ext>
                </a:extLst>
              </a:tr>
              <a:tr h="2547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0.042136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3846275"/>
                  </a:ext>
                </a:extLst>
              </a:tr>
              <a:tr h="2547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0.011363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6974139"/>
                  </a:ext>
                </a:extLst>
              </a:tr>
              <a:tr h="2547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0.330917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830612"/>
                  </a:ext>
                </a:extLst>
              </a:tr>
              <a:tr h="2547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0.09754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622415"/>
                  </a:ext>
                </a:extLst>
              </a:tr>
              <a:tr h="2547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0.133688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03240"/>
                  </a:ext>
                </a:extLst>
              </a:tr>
              <a:tr h="2547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0.107061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48785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0BE9B9-01EF-4A5E-8D93-AD3E660730C5}"/>
              </a:ext>
            </a:extLst>
          </p:cNvPr>
          <p:cNvSpPr txBox="1"/>
          <p:nvPr/>
        </p:nvSpPr>
        <p:spPr>
          <a:xfrm>
            <a:off x="10172819" y="3063218"/>
            <a:ext cx="15728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Gender:</a:t>
            </a:r>
          </a:p>
          <a:p>
            <a:r>
              <a:rPr lang="en-US" sz="1400" b="1" dirty="0"/>
              <a:t>  0 = female</a:t>
            </a:r>
          </a:p>
          <a:p>
            <a:r>
              <a:rPr lang="en-US" sz="1400" b="1" dirty="0"/>
              <a:t>  1= male</a:t>
            </a:r>
          </a:p>
          <a:p>
            <a:r>
              <a:rPr lang="en-US" sz="1400" b="1" dirty="0"/>
              <a:t>Hours per week:</a:t>
            </a:r>
          </a:p>
          <a:p>
            <a:r>
              <a:rPr lang="en-US" sz="1400" b="1" dirty="0"/>
              <a:t>  0 &lt;= 40</a:t>
            </a:r>
          </a:p>
          <a:p>
            <a:r>
              <a:rPr lang="en-US" sz="1400" b="1" dirty="0"/>
              <a:t>  1 &gt; 40</a:t>
            </a:r>
          </a:p>
          <a:p>
            <a:r>
              <a:rPr lang="en-US" sz="1400" b="1" dirty="0"/>
              <a:t>Income:</a:t>
            </a:r>
          </a:p>
          <a:p>
            <a:r>
              <a:rPr lang="en-US" sz="1400" b="1" dirty="0"/>
              <a:t>  0 = &lt;=50 K</a:t>
            </a:r>
          </a:p>
          <a:p>
            <a:r>
              <a:rPr lang="en-US" sz="1400" b="1" dirty="0"/>
              <a:t>  1 = &gt;50 K</a:t>
            </a:r>
          </a:p>
        </p:txBody>
      </p:sp>
    </p:spTree>
    <p:extLst>
      <p:ext uri="{BB962C8B-B14F-4D97-AF65-F5344CB8AC3E}">
        <p14:creationId xmlns:p14="http://schemas.microsoft.com/office/powerpoint/2010/main" val="210369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2217-BF91-4E0D-B77D-2CBDB76D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with the Joint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855BD-402C-4845-AE95-656D46899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𝒐𝒘𝒔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𝒎𝒂𝒕𝒄𝒉𝒊𝒏𝒈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𝒂𝒏𝒅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𝒓𝒐𝒘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𝒐𝒘𝒔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𝒎𝒂𝒕𝒄𝒉𝒊𝒏𝒈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𝒓𝒐𝒘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P(male | income &lt;=50K) = 0.464605/0.759190 = 0.611974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855BD-402C-4845-AE95-656D46899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30BE9B9-01EF-4A5E-8D93-AD3E660730C5}"/>
              </a:ext>
            </a:extLst>
          </p:cNvPr>
          <p:cNvSpPr txBox="1"/>
          <p:nvPr/>
        </p:nvSpPr>
        <p:spPr>
          <a:xfrm>
            <a:off x="10172819" y="3063218"/>
            <a:ext cx="15728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Gender:</a:t>
            </a:r>
          </a:p>
          <a:p>
            <a:r>
              <a:rPr lang="en-US" sz="1400" b="1" dirty="0"/>
              <a:t>  0 = female</a:t>
            </a:r>
          </a:p>
          <a:p>
            <a:r>
              <a:rPr lang="en-US" sz="1400" b="1" dirty="0"/>
              <a:t>  1= male</a:t>
            </a:r>
          </a:p>
          <a:p>
            <a:r>
              <a:rPr lang="en-US" sz="1400" b="1" dirty="0"/>
              <a:t>Hours per week:</a:t>
            </a:r>
          </a:p>
          <a:p>
            <a:r>
              <a:rPr lang="en-US" sz="1400" b="1" dirty="0"/>
              <a:t>  0 &lt;= 40</a:t>
            </a:r>
          </a:p>
          <a:p>
            <a:r>
              <a:rPr lang="en-US" sz="1400" b="1" dirty="0"/>
              <a:t>  1 &gt; 40</a:t>
            </a:r>
          </a:p>
          <a:p>
            <a:r>
              <a:rPr lang="en-US" sz="1400" b="1" dirty="0"/>
              <a:t>Income:</a:t>
            </a:r>
          </a:p>
          <a:p>
            <a:r>
              <a:rPr lang="en-US" sz="1400" b="1" dirty="0"/>
              <a:t>  0 = &lt;=50 K</a:t>
            </a:r>
          </a:p>
          <a:p>
            <a:r>
              <a:rPr lang="en-US" sz="1400" b="1" dirty="0"/>
              <a:t>  1 = &gt;50 K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DA5443-AF8E-495B-9AA6-29DCE1D21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20630"/>
              </p:ext>
            </p:extLst>
          </p:nvPr>
        </p:nvGraphicFramePr>
        <p:xfrm>
          <a:off x="4825394" y="3063218"/>
          <a:ext cx="522224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3523745477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398760228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175360876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569560670"/>
                    </a:ext>
                  </a:extLst>
                </a:gridCol>
              </a:tblGrid>
              <a:tr h="4458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Hours per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09073"/>
                  </a:ext>
                </a:extLst>
              </a:tr>
              <a:tr h="2547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0.252449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4909285"/>
                  </a:ext>
                </a:extLst>
              </a:tr>
              <a:tr h="2547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0.024846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0977072"/>
                  </a:ext>
                </a:extLst>
              </a:tr>
              <a:tr h="2547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0.042136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3846275"/>
                  </a:ext>
                </a:extLst>
              </a:tr>
              <a:tr h="2547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0.011363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6974139"/>
                  </a:ext>
                </a:extLst>
              </a:tr>
              <a:tr h="2547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0.330917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830612"/>
                  </a:ext>
                </a:extLst>
              </a:tr>
              <a:tr h="2547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0.09754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622415"/>
                  </a:ext>
                </a:extLst>
              </a:tr>
              <a:tr h="2547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0.133688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03240"/>
                  </a:ext>
                </a:extLst>
              </a:tr>
              <a:tr h="2547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0.107061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4878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23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B52B-53B9-4FB2-B0CD-0A42466A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and the Joint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658C3-B7A1-4889-A0BF-E68306BEB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learn the function f: &lt;G, H&gt; </a:t>
            </a:r>
            <a:r>
              <a:rPr lang="en-US" dirty="0">
                <a:sym typeface="Wingdings" panose="05000000000000000000" pitchFamily="2" charset="2"/>
              </a:rPr>
              <a:t> I</a:t>
            </a:r>
          </a:p>
          <a:p>
            <a:r>
              <a:rPr lang="en-US" dirty="0">
                <a:sym typeface="Wingdings" panose="05000000000000000000" pitchFamily="2" charset="2"/>
              </a:rPr>
              <a:t>Equivalently, P(I | G, H)</a:t>
            </a:r>
          </a:p>
          <a:p>
            <a:r>
              <a:rPr lang="en-US" dirty="0"/>
              <a:t>Solution: learn joint distribution from data, calculate </a:t>
            </a:r>
            <a:r>
              <a:rPr lang="en-US" dirty="0">
                <a:sym typeface="Wingdings" panose="05000000000000000000" pitchFamily="2" charset="2"/>
              </a:rPr>
              <a:t>P(I | G, H)</a:t>
            </a:r>
          </a:p>
          <a:p>
            <a:r>
              <a:rPr lang="en-US" dirty="0"/>
              <a:t>e.g. P(I &gt;=50K | G = male, H &lt;= 40)</a:t>
            </a:r>
          </a:p>
          <a:p>
            <a:endParaRPr lang="en-US" dirty="0"/>
          </a:p>
          <a:p>
            <a:r>
              <a:rPr lang="en-US" dirty="0"/>
              <a:t>F: X</a:t>
            </a:r>
            <a:r>
              <a:rPr lang="en-US" dirty="0">
                <a:sym typeface="Wingdings" panose="05000000000000000000" pitchFamily="2" charset="2"/>
              </a:rPr>
              <a:t> Y or P(Y|X)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6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F4C3-0CE0-4136-AA2D-469BAD8F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Tossing – 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47DEE-BECA-4528-9A90-B1BEEDD348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P(Heads) =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θ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P(Tails) = 1 –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θ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Tosses produce data set D with α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heads and α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tails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Tosses are independent, identically distributed heads and tails (Bernoulli)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α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α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the occurrences that sum these outcomes (binomial)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47DEE-BECA-4528-9A90-B1BEEDD34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 t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99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984C-F184-4E1E-9389-32A0611D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6B07AA-0D9D-4E97-97D3-F96DE5542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Data: Observed set D of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α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heads and α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tails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Hypothesis: Binomial distribution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Learning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θ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optimization problem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MLE: Choose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θ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maximizes that probability of the observed data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𝒂𝒓𝒈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lim>
                        </m:limLow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𝒂𝒓𝒈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lim>
                        </m:limLow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6B07AA-0D9D-4E97-97D3-F96DE5542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 t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19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_Template_03_CA - v6" id="{BB375E5A-8FC3-4FB7-A6E8-9040068211FB}" vid="{2B89D3CB-A611-48CF-BED1-C43F5F0453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501E5DD-49BE-449C-93AB-53EC6814BD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BB53E8-7225-457A-B5F1-D326C5BB27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C87BE7-3DAF-4C03-B2CD-B360154E90FC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sharepoint/v3"/>
    <ds:schemaRef ds:uri="http://purl.org/dc/dcmitype/"/>
    <ds:schemaRef ds:uri="http://schemas.microsoft.com/office/infopath/2007/PartnerControls"/>
    <ds:schemaRef ds:uri="fb0879af-3eba-417a-a55a-ffe6dcd6ca77"/>
    <ds:schemaRef ds:uri="http://schemas.openxmlformats.org/package/2006/metadata/core-properties"/>
    <ds:schemaRef ds:uri="6dc4bcd6-49db-4c07-9060-8acfc67cef9f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presentation</Template>
  <TotalTime>0</TotalTime>
  <Words>1614</Words>
  <Application>Microsoft Macintosh PowerPoint</Application>
  <PresentationFormat>Widescreen</PresentationFormat>
  <Paragraphs>368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Century Gothic</vt:lpstr>
      <vt:lpstr>Office Theme</vt:lpstr>
      <vt:lpstr>Machine Learning</vt:lpstr>
      <vt:lpstr>Topics</vt:lpstr>
      <vt:lpstr>Conditional Probability</vt:lpstr>
      <vt:lpstr>Bayes’ Theorem</vt:lpstr>
      <vt:lpstr>The Joint Distribution</vt:lpstr>
      <vt:lpstr>Inference with the Joint Distribution</vt:lpstr>
      <vt:lpstr>Learning and the Joint Distribution</vt:lpstr>
      <vt:lpstr>Coin Tossing – Binomial Distribution</vt:lpstr>
      <vt:lpstr>Maximum Likelihood Estimation</vt:lpstr>
      <vt:lpstr>Maximum Likelihood Estimation for θ</vt:lpstr>
      <vt:lpstr>Bayesian Learning</vt:lpstr>
      <vt:lpstr>Beta Prior Distribution</vt:lpstr>
      <vt:lpstr>Posterior Distribution</vt:lpstr>
      <vt:lpstr>Maximum A Posteriori Distribution</vt:lpstr>
      <vt:lpstr>Dirichlet Distribution</vt:lpstr>
      <vt:lpstr>Bayes Classifier Intuition</vt:lpstr>
      <vt:lpstr>Bayes Classifier Intuition</vt:lpstr>
      <vt:lpstr>Bayes Classifier Intuition</vt:lpstr>
      <vt:lpstr>Bayes Classifier Intuition</vt:lpstr>
      <vt:lpstr>Naïve Bayes</vt:lpstr>
      <vt:lpstr>Naïve Bayes</vt:lpstr>
      <vt:lpstr>Naïve Bayes</vt:lpstr>
      <vt:lpstr>Example Email Spam</vt:lpstr>
      <vt:lpstr>Example Email Spam</vt:lpstr>
      <vt:lpstr>Continuous Xi</vt:lpstr>
      <vt:lpstr>Gaussian Naïve Bayes Algorithm</vt:lpstr>
      <vt:lpstr>Gaussian Naïve Bayes</vt:lpstr>
      <vt:lpstr>Estimating Parameters: Y discreate, Xi continuous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2018-07-31T06:47:42Z</dcterms:created>
  <dcterms:modified xsi:type="dcterms:W3CDTF">2019-10-27T02:25:36Z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