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86" r:id="rId6"/>
    <p:sldId id="287" r:id="rId7"/>
    <p:sldId id="284" r:id="rId8"/>
    <p:sldId id="285" r:id="rId9"/>
    <p:sldId id="288" r:id="rId10"/>
    <p:sldId id="293" r:id="rId11"/>
    <p:sldId id="289" r:id="rId12"/>
    <p:sldId id="294" r:id="rId13"/>
    <p:sldId id="295" r:id="rId14"/>
    <p:sldId id="296" r:id="rId15"/>
    <p:sldId id="297" r:id="rId16"/>
    <p:sldId id="298" r:id="rId17"/>
    <p:sldId id="299" r:id="rId18"/>
    <p:sldId id="290" r:id="rId19"/>
    <p:sldId id="292" r:id="rId20"/>
    <p:sldId id="291" r:id="rId21"/>
    <p:sldId id="300" r:id="rId22"/>
    <p:sldId id="301" r:id="rId23"/>
    <p:sldId id="302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2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GB" smtClean="0"/>
              <a:t>15/11/2019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147431-A0E0-4F7B-A939-6AA3218122B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205206" y="186491"/>
            <a:ext cx="793309" cy="4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66" r:id="rId8"/>
    <p:sldLayoutId id="2147483664" r:id="rId9"/>
    <p:sldLayoutId id="2147483663" r:id="rId10"/>
    <p:sldLayoutId id="2147483667" r:id="rId11"/>
    <p:sldLayoutId id="2147483665" r:id="rId12"/>
    <p:sldLayoutId id="2147483669" r:id="rId13"/>
    <p:sldLayoutId id="214748367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718570"/>
            <a:ext cx="10607040" cy="701731"/>
          </a:xfrm>
        </p:spPr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71" y="5420301"/>
            <a:ext cx="9144000" cy="719171"/>
          </a:xfrm>
        </p:spPr>
        <p:txBody>
          <a:bodyPr/>
          <a:lstStyle/>
          <a:p>
            <a:r>
              <a:rPr lang="en-GB" dirty="0"/>
              <a:t>Reinforcement Learning</a:t>
            </a:r>
          </a:p>
          <a:p>
            <a:r>
              <a:rPr lang="en-GB" dirty="0"/>
              <a:t>Pramote Kuacharoen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4BBFB3E-3012-4E52-B017-F59AA0AA6D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2562" b="22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9D83-A0A8-44AC-AD4C-D32D1014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C329-17E6-4B22-8397-B2CDA847B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Assignment Problem</a:t>
            </a:r>
          </a:p>
          <a:p>
            <a:pPr lvl="1"/>
            <a:r>
              <a:rPr lang="en-US" dirty="0"/>
              <a:t>What did you do in the past that led to the reward you are receiving now?</a:t>
            </a:r>
          </a:p>
          <a:p>
            <a:pPr lvl="1"/>
            <a:r>
              <a:rPr lang="en-US" dirty="0"/>
              <a:t>What action gets the credit?</a:t>
            </a:r>
          </a:p>
          <a:p>
            <a:r>
              <a:rPr lang="en-US" dirty="0"/>
              <a:t>Attribution</a:t>
            </a:r>
          </a:p>
          <a:p>
            <a:pPr lvl="1"/>
            <a:r>
              <a:rPr lang="en-US" dirty="0"/>
              <a:t>Related to online advertising concept of attribution</a:t>
            </a:r>
          </a:p>
          <a:p>
            <a:pPr lvl="1"/>
            <a:r>
              <a:rPr lang="en-US" dirty="0"/>
              <a:t>If we show the user the same ad 10 times before they buy, which ad gets the credits?</a:t>
            </a:r>
          </a:p>
          <a:p>
            <a:pPr lvl="1"/>
            <a:r>
              <a:rPr lang="en-US" dirty="0"/>
              <a:t>In RL, we do not just assign ad-hoc like this</a:t>
            </a:r>
          </a:p>
        </p:txBody>
      </p:sp>
      <p:pic>
        <p:nvPicPr>
          <p:cNvPr id="2050" name="Picture 2" descr="Image result for attribution">
            <a:extLst>
              <a:ext uri="{FF2B5EF4-FFF2-40B4-BE49-F238E27FC236}">
                <a16:creationId xmlns:a16="http://schemas.microsoft.com/office/drawing/2014/main" id="{3DADDCDC-00BA-4EA0-B63C-FEE21C19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826" y="3851963"/>
            <a:ext cx="6204342" cy="229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86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D809-D6B6-4F8A-BB2F-01C009DF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058A-5BE1-45E8-B6FA-459E72D84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 Rewards</a:t>
            </a:r>
          </a:p>
          <a:p>
            <a:pPr lvl="1"/>
            <a:r>
              <a:rPr lang="en-US" dirty="0"/>
              <a:t>Delayed rewards: another way of thing of the same thing</a:t>
            </a:r>
          </a:p>
          <a:p>
            <a:pPr lvl="1"/>
            <a:r>
              <a:rPr lang="en-US" dirty="0"/>
              <a:t>Credit assignment: present </a:t>
            </a:r>
            <a:r>
              <a:rPr lang="en-US" dirty="0">
                <a:sym typeface="Wingdings" panose="05000000000000000000" pitchFamily="2" charset="2"/>
              </a:rPr>
              <a:t> past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Delay rewards from the other direction: present  future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Related to field know as “planning”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6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B93B-3A0E-4529-908C-9744B1E7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0BF3-3925-469B-8BEA-EB3135DC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1</a:t>
            </a:r>
          </a:p>
          <a:p>
            <a:pPr lvl="1"/>
            <a:r>
              <a:rPr lang="en-US" dirty="0"/>
              <a:t>2 possible next state from A: B or C</a:t>
            </a:r>
          </a:p>
          <a:p>
            <a:pPr lvl="1"/>
            <a:r>
              <a:rPr lang="en-US" dirty="0"/>
              <a:t>B: reward 1, C: reward 0</a:t>
            </a:r>
          </a:p>
          <a:p>
            <a:pPr lvl="1"/>
            <a:r>
              <a:rPr lang="en-US" dirty="0"/>
              <a:t>50% probability of ending up in either</a:t>
            </a:r>
          </a:p>
          <a:p>
            <a:pPr lvl="1"/>
            <a:r>
              <a:rPr lang="en-US" dirty="0"/>
              <a:t>Reasonable value for A</a:t>
            </a:r>
          </a:p>
          <a:p>
            <a:pPr lvl="1"/>
            <a:r>
              <a:rPr lang="en-US" dirty="0"/>
              <a:t>Value(A) = 0.5x1 + 0.5x0 = 0.5</a:t>
            </a:r>
          </a:p>
          <a:p>
            <a:r>
              <a:rPr lang="en-US" dirty="0"/>
              <a:t>Scenario 2</a:t>
            </a:r>
          </a:p>
          <a:p>
            <a:pPr lvl="1"/>
            <a:r>
              <a:rPr lang="en-US" dirty="0"/>
              <a:t>1 possible next state from A: B</a:t>
            </a:r>
          </a:p>
          <a:p>
            <a:pPr lvl="1"/>
            <a:r>
              <a:rPr lang="en-US" dirty="0"/>
              <a:t>100% probability for ending up in B</a:t>
            </a:r>
          </a:p>
          <a:p>
            <a:pPr lvl="1"/>
            <a:r>
              <a:rPr lang="en-US" dirty="0"/>
              <a:t>Reasonable value for A?</a:t>
            </a:r>
          </a:p>
          <a:p>
            <a:pPr lvl="1"/>
            <a:r>
              <a:rPr lang="en-US" dirty="0"/>
              <a:t>Value (A) = 1x1 = 1</a:t>
            </a:r>
          </a:p>
          <a:p>
            <a:pPr lvl="1"/>
            <a:r>
              <a:rPr lang="en-US" dirty="0"/>
              <a:t>Value tells us the “future goodness” of a state</a:t>
            </a:r>
          </a:p>
        </p:txBody>
      </p:sp>
    </p:spTree>
    <p:extLst>
      <p:ext uri="{BB962C8B-B14F-4D97-AF65-F5344CB8AC3E}">
        <p14:creationId xmlns:p14="http://schemas.microsoft.com/office/powerpoint/2010/main" val="400188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111E-8D4A-4E4B-8B2A-45DCC770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B443-8940-43B3-94C1-779E16024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V(s) – the value (taking into account the probability of all possible future rewards) of a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1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4F26-4E1C-4503-B033-781B8DED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vs.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C117-900C-4031-B04C-6C993CCE9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is a measure of possible future rewards we may get from being in this state</a:t>
            </a:r>
          </a:p>
          <a:p>
            <a:r>
              <a:rPr lang="en-US" dirty="0"/>
              <a:t>Reward is immediate</a:t>
            </a:r>
          </a:p>
          <a:p>
            <a:r>
              <a:rPr lang="en-US" dirty="0"/>
              <a:t>Ex. </a:t>
            </a:r>
          </a:p>
          <a:p>
            <a:pPr lvl="1"/>
            <a:r>
              <a:rPr lang="en-US" dirty="0"/>
              <a:t>Jumping on a </a:t>
            </a:r>
            <a:r>
              <a:rPr lang="en-US" dirty="0" err="1"/>
              <a:t>Goomba</a:t>
            </a:r>
            <a:r>
              <a:rPr lang="en-US" dirty="0"/>
              <a:t> will immediately increase your score</a:t>
            </a:r>
          </a:p>
          <a:p>
            <a:pPr lvl="1"/>
            <a:r>
              <a:rPr lang="en-US" dirty="0"/>
              <a:t>Standing in front of a </a:t>
            </a:r>
            <a:r>
              <a:rPr lang="en-US" dirty="0" err="1"/>
              <a:t>Goomba</a:t>
            </a:r>
            <a:r>
              <a:rPr lang="en-US" dirty="0"/>
              <a:t> will not increase your score, but will put you in a position to jump in the next few states</a:t>
            </a:r>
          </a:p>
          <a:p>
            <a:pPr lvl="1"/>
            <a:r>
              <a:rPr lang="en-US" dirty="0"/>
              <a:t>Standing somewhere not near the </a:t>
            </a:r>
            <a:r>
              <a:rPr lang="en-US" dirty="0" err="1"/>
              <a:t>Goomba</a:t>
            </a:r>
            <a:r>
              <a:rPr lang="en-US" dirty="0"/>
              <a:t> will not give us a change to jump on it</a:t>
            </a:r>
          </a:p>
          <a:p>
            <a:pPr lvl="1"/>
            <a:r>
              <a:rPr lang="en-US" dirty="0"/>
              <a:t>We therefore choose to actions based on values of the states</a:t>
            </a:r>
          </a:p>
          <a:p>
            <a:r>
              <a:rPr lang="en-US" dirty="0"/>
              <a:t>Reward is the main goal, but needs to consider future rewards</a:t>
            </a:r>
          </a:p>
          <a:p>
            <a:endParaRPr lang="en-US" dirty="0"/>
          </a:p>
        </p:txBody>
      </p:sp>
      <p:pic>
        <p:nvPicPr>
          <p:cNvPr id="3074" name="Picture 2" descr="Image result for mario jumps on goomba">
            <a:extLst>
              <a:ext uri="{FF2B5EF4-FFF2-40B4-BE49-F238E27FC236}">
                <a16:creationId xmlns:a16="http://schemas.microsoft.com/office/drawing/2014/main" id="{FB190776-7B88-4549-8E2F-2DB97A30C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07" y="4458284"/>
            <a:ext cx="48768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25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4A94-E9D5-42E9-A361-44CF6E9F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RL Approach to Tic-Tac-Toe</a:t>
            </a:r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C9134E5-DDD4-429E-868B-ED7676295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617" y="1215872"/>
            <a:ext cx="6996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3600" baseline="-25000"/>
              <a:t>1. Make a table with one entry per state: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E9861BE-0A82-4C46-ADF2-B38F0F462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417" y="2371572"/>
            <a:ext cx="4676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Tx/>
              <a:buFontTx/>
              <a:buAutoNum type="arabicPeriod" startAt="2"/>
            </a:pPr>
            <a:r>
              <a:rPr lang="en-US" altLang="en-US"/>
              <a:t>Now play lots of games. To pick our moves, look ahead one step: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FE52A36-5EC5-4574-BF45-980D9BF81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117" y="1827060"/>
            <a:ext cx="5183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aseline="-25000"/>
              <a:t>State         </a:t>
            </a:r>
            <a:r>
              <a:rPr lang="en-US" altLang="en-US" i="1" baseline="-25000"/>
              <a:t>V</a:t>
            </a:r>
            <a:r>
              <a:rPr lang="en-US" altLang="en-US" baseline="-25000"/>
              <a:t>(</a:t>
            </a:r>
            <a:r>
              <a:rPr lang="en-US" altLang="en-US" i="1" baseline="-25000"/>
              <a:t>s</a:t>
            </a:r>
            <a:r>
              <a:rPr lang="en-US" altLang="en-US" baseline="-25000"/>
              <a:t>) – estimated probability of winning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3671F8-EDAF-49A5-AEE7-60AD8240698F}"/>
              </a:ext>
            </a:extLst>
          </p:cNvPr>
          <p:cNvGrpSpPr>
            <a:grpSpLocks/>
          </p:cNvGrpSpPr>
          <p:nvPr/>
        </p:nvGrpSpPr>
        <p:grpSpPr bwMode="auto">
          <a:xfrm>
            <a:off x="1118004" y="2222347"/>
            <a:ext cx="432" cy="228600"/>
            <a:chOff x="912" y="960"/>
            <a:chExt cx="432" cy="432"/>
          </a:xfrm>
        </p:grpSpPr>
        <p:sp>
          <p:nvSpPr>
            <p:cNvPr id="78" name="Line 7">
              <a:extLst>
                <a:ext uri="{FF2B5EF4-FFF2-40B4-BE49-F238E27FC236}">
                  <a16:creationId xmlns:a16="http://schemas.microsoft.com/office/drawing/2014/main" id="{6FF40848-7B8E-41D8-8358-1EF515995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9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9" name="Line 8">
              <a:extLst>
                <a:ext uri="{FF2B5EF4-FFF2-40B4-BE49-F238E27FC236}">
                  <a16:creationId xmlns:a16="http://schemas.microsoft.com/office/drawing/2014/main" id="{9129B7F9-7045-452D-9C84-4F5EA104C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9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0" name="Line 9">
              <a:extLst>
                <a:ext uri="{FF2B5EF4-FFF2-40B4-BE49-F238E27FC236}">
                  <a16:creationId xmlns:a16="http://schemas.microsoft.com/office/drawing/2014/main" id="{7AA89FA1-6827-43CB-A974-86E161259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1" name="Line 10">
              <a:extLst>
                <a:ext uri="{FF2B5EF4-FFF2-40B4-BE49-F238E27FC236}">
                  <a16:creationId xmlns:a16="http://schemas.microsoft.com/office/drawing/2014/main" id="{0C6DC230-F24E-4A91-853C-1DE4BECFC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5AAD41-14BC-4898-96A3-F09B3AC2BFE1}"/>
              </a:ext>
            </a:extLst>
          </p:cNvPr>
          <p:cNvGrpSpPr>
            <a:grpSpLocks/>
          </p:cNvGrpSpPr>
          <p:nvPr/>
        </p:nvGrpSpPr>
        <p:grpSpPr bwMode="auto">
          <a:xfrm>
            <a:off x="1118004" y="2514447"/>
            <a:ext cx="432" cy="228600"/>
            <a:chOff x="912" y="960"/>
            <a:chExt cx="432" cy="432"/>
          </a:xfrm>
        </p:grpSpPr>
        <p:sp>
          <p:nvSpPr>
            <p:cNvPr id="74" name="Line 12">
              <a:extLst>
                <a:ext uri="{FF2B5EF4-FFF2-40B4-BE49-F238E27FC236}">
                  <a16:creationId xmlns:a16="http://schemas.microsoft.com/office/drawing/2014/main" id="{50D61EE5-ACED-4CC3-ABFC-9C91F4E00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9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5" name="Line 13">
              <a:extLst>
                <a:ext uri="{FF2B5EF4-FFF2-40B4-BE49-F238E27FC236}">
                  <a16:creationId xmlns:a16="http://schemas.microsoft.com/office/drawing/2014/main" id="{C3BCF802-D5C0-47D2-988F-612400CE5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9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6" name="Line 14">
              <a:extLst>
                <a:ext uri="{FF2B5EF4-FFF2-40B4-BE49-F238E27FC236}">
                  <a16:creationId xmlns:a16="http://schemas.microsoft.com/office/drawing/2014/main" id="{0E2DA917-486F-400A-9B0D-A09B6EDAE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7" name="Line 15">
              <a:extLst>
                <a:ext uri="{FF2B5EF4-FFF2-40B4-BE49-F238E27FC236}">
                  <a16:creationId xmlns:a16="http://schemas.microsoft.com/office/drawing/2014/main" id="{BC411EFF-B6D6-45F7-B8FF-4B3A8556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C84DCC5-CB4D-4531-96EF-CF5B1A9C8B34}"/>
              </a:ext>
            </a:extLst>
          </p:cNvPr>
          <p:cNvGrpSpPr>
            <a:grpSpLocks/>
          </p:cNvGrpSpPr>
          <p:nvPr/>
        </p:nvGrpSpPr>
        <p:grpSpPr bwMode="auto">
          <a:xfrm>
            <a:off x="1105304" y="4368647"/>
            <a:ext cx="432" cy="228600"/>
            <a:chOff x="912" y="960"/>
            <a:chExt cx="432" cy="432"/>
          </a:xfrm>
        </p:grpSpPr>
        <p:sp>
          <p:nvSpPr>
            <p:cNvPr id="70" name="Line 17">
              <a:extLst>
                <a:ext uri="{FF2B5EF4-FFF2-40B4-BE49-F238E27FC236}">
                  <a16:creationId xmlns:a16="http://schemas.microsoft.com/office/drawing/2014/main" id="{3500F665-9B6F-4B14-95B0-E8FED5044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9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Line 18">
              <a:extLst>
                <a:ext uri="{FF2B5EF4-FFF2-40B4-BE49-F238E27FC236}">
                  <a16:creationId xmlns:a16="http://schemas.microsoft.com/office/drawing/2014/main" id="{63CE57AB-5F9E-43F5-9D3A-ABE226CC9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9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2" name="Line 19">
              <a:extLst>
                <a:ext uri="{FF2B5EF4-FFF2-40B4-BE49-F238E27FC236}">
                  <a16:creationId xmlns:a16="http://schemas.microsoft.com/office/drawing/2014/main" id="{D186A9B0-F196-44DD-9EC3-BAF54B01B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3" name="Line 20">
              <a:extLst>
                <a:ext uri="{FF2B5EF4-FFF2-40B4-BE49-F238E27FC236}">
                  <a16:creationId xmlns:a16="http://schemas.microsoft.com/office/drawing/2014/main" id="{82A84BA1-661F-4785-953D-B112BEC62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DDE074-FEF4-41EC-8259-1A833B8F2934}"/>
              </a:ext>
            </a:extLst>
          </p:cNvPr>
          <p:cNvGrpSpPr>
            <a:grpSpLocks/>
          </p:cNvGrpSpPr>
          <p:nvPr/>
        </p:nvGrpSpPr>
        <p:grpSpPr bwMode="auto">
          <a:xfrm>
            <a:off x="1105304" y="3124047"/>
            <a:ext cx="432" cy="228600"/>
            <a:chOff x="912" y="960"/>
            <a:chExt cx="432" cy="432"/>
          </a:xfrm>
        </p:grpSpPr>
        <p:sp>
          <p:nvSpPr>
            <p:cNvPr id="66" name="Line 22">
              <a:extLst>
                <a:ext uri="{FF2B5EF4-FFF2-40B4-BE49-F238E27FC236}">
                  <a16:creationId xmlns:a16="http://schemas.microsoft.com/office/drawing/2014/main" id="{82FF6A14-1F17-42ED-A388-438A4DEFE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9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Line 23">
              <a:extLst>
                <a:ext uri="{FF2B5EF4-FFF2-40B4-BE49-F238E27FC236}">
                  <a16:creationId xmlns:a16="http://schemas.microsoft.com/office/drawing/2014/main" id="{9858084A-F3B4-406C-8958-E5F1952F7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9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8" name="Line 24">
              <a:extLst>
                <a:ext uri="{FF2B5EF4-FFF2-40B4-BE49-F238E27FC236}">
                  <a16:creationId xmlns:a16="http://schemas.microsoft.com/office/drawing/2014/main" id="{B6507CAB-B5B5-49D4-95D2-A087D1415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Line 25">
              <a:extLst>
                <a:ext uri="{FF2B5EF4-FFF2-40B4-BE49-F238E27FC236}">
                  <a16:creationId xmlns:a16="http://schemas.microsoft.com/office/drawing/2014/main" id="{507A3ED1-572B-4B26-97E3-220C26B2E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83B667-93D7-4DDF-B5C2-65B21C6A1519}"/>
              </a:ext>
            </a:extLst>
          </p:cNvPr>
          <p:cNvGrpSpPr>
            <a:grpSpLocks/>
          </p:cNvGrpSpPr>
          <p:nvPr/>
        </p:nvGrpSpPr>
        <p:grpSpPr bwMode="auto">
          <a:xfrm>
            <a:off x="1105304" y="3784447"/>
            <a:ext cx="432" cy="228600"/>
            <a:chOff x="912" y="960"/>
            <a:chExt cx="432" cy="432"/>
          </a:xfrm>
        </p:grpSpPr>
        <p:sp>
          <p:nvSpPr>
            <p:cNvPr id="62" name="Line 27">
              <a:extLst>
                <a:ext uri="{FF2B5EF4-FFF2-40B4-BE49-F238E27FC236}">
                  <a16:creationId xmlns:a16="http://schemas.microsoft.com/office/drawing/2014/main" id="{05CF37C5-98D1-4D74-96F4-7B183FB72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9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3" name="Line 28">
              <a:extLst>
                <a:ext uri="{FF2B5EF4-FFF2-40B4-BE49-F238E27FC236}">
                  <a16:creationId xmlns:a16="http://schemas.microsoft.com/office/drawing/2014/main" id="{6886959F-06C4-45AD-AF4F-AF7F7B05C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96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4" name="Line 29">
              <a:extLst>
                <a:ext uri="{FF2B5EF4-FFF2-40B4-BE49-F238E27FC236}">
                  <a16:creationId xmlns:a16="http://schemas.microsoft.com/office/drawing/2014/main" id="{75674D3C-DC62-428C-AD95-3F4FA2376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Line 30">
              <a:extLst>
                <a:ext uri="{FF2B5EF4-FFF2-40B4-BE49-F238E27FC236}">
                  <a16:creationId xmlns:a16="http://schemas.microsoft.com/office/drawing/2014/main" id="{34ACA0F6-7D71-4EBC-A62C-33097CD88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66"/>
                </a:buClr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2" name="Line 31">
            <a:extLst>
              <a:ext uri="{FF2B5EF4-FFF2-40B4-BE49-F238E27FC236}">
                <a16:creationId xmlns:a16="http://schemas.microsoft.com/office/drawing/2014/main" id="{9FA7CE04-F201-490B-A11E-9ABCA5807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392" y="2184247"/>
            <a:ext cx="4470400" cy="0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 Box 32">
            <a:extLst>
              <a:ext uri="{FF2B5EF4-FFF2-40B4-BE49-F238E27FC236}">
                <a16:creationId xmlns:a16="http://schemas.microsoft.com/office/drawing/2014/main" id="{D44E96DD-3890-4566-9495-3D904A614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417" y="2106460"/>
            <a:ext cx="1976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aseline="-25000"/>
              <a:t>.5          ?</a:t>
            </a:r>
          </a:p>
        </p:txBody>
      </p:sp>
      <p:sp>
        <p:nvSpPr>
          <p:cNvPr id="14" name="Text Box 33">
            <a:extLst>
              <a:ext uri="{FF2B5EF4-FFF2-40B4-BE49-F238E27FC236}">
                <a16:creationId xmlns:a16="http://schemas.microsoft.com/office/drawing/2014/main" id="{A23DD90B-FCB6-4D46-B91C-BF42238E3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7417" y="2385860"/>
            <a:ext cx="1544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aseline="-25000"/>
              <a:t>.5          ?</a:t>
            </a:r>
          </a:p>
        </p:txBody>
      </p:sp>
      <p:sp>
        <p:nvSpPr>
          <p:cNvPr id="15" name="Text Box 34">
            <a:extLst>
              <a:ext uri="{FF2B5EF4-FFF2-40B4-BE49-F238E27FC236}">
                <a16:creationId xmlns:a16="http://schemas.microsoft.com/office/drawing/2014/main" id="{3F37D116-AAA9-4944-B573-8C4725A83A2A}"/>
              </a:ext>
            </a:extLst>
          </p:cNvPr>
          <p:cNvSpPr txBox="1">
            <a:spLocks noChangeArrowheads="1"/>
          </p:cNvSpPr>
          <p:nvPr/>
        </p:nvSpPr>
        <p:spPr bwMode="auto">
          <a:xfrm rot="5372328">
            <a:off x="1552067" y="2833535"/>
            <a:ext cx="577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 baseline="-25000"/>
              <a:t>. . .</a:t>
            </a:r>
            <a:endParaRPr lang="en-US" altLang="en-US" baseline="-25000"/>
          </a:p>
        </p:txBody>
      </p:sp>
      <p:sp>
        <p:nvSpPr>
          <p:cNvPr id="16" name="Text Box 35">
            <a:extLst>
              <a:ext uri="{FF2B5EF4-FFF2-40B4-BE49-F238E27FC236}">
                <a16:creationId xmlns:a16="http://schemas.microsoft.com/office/drawing/2014/main" id="{D9C434B3-0218-41FE-9924-50A49B946A5B}"/>
              </a:ext>
            </a:extLst>
          </p:cNvPr>
          <p:cNvSpPr txBox="1">
            <a:spLocks noChangeArrowheads="1"/>
          </p:cNvSpPr>
          <p:nvPr/>
        </p:nvSpPr>
        <p:spPr bwMode="auto">
          <a:xfrm rot="5372328">
            <a:off x="2448210" y="2840679"/>
            <a:ext cx="639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 baseline="-25000"/>
              <a:t>. . .</a:t>
            </a:r>
            <a:endParaRPr lang="en-US" altLang="en-US" baseline="-25000"/>
          </a:p>
        </p:txBody>
      </p:sp>
      <p:sp>
        <p:nvSpPr>
          <p:cNvPr id="17" name="Text Box 36">
            <a:extLst>
              <a:ext uri="{FF2B5EF4-FFF2-40B4-BE49-F238E27FC236}">
                <a16:creationId xmlns:a16="http://schemas.microsoft.com/office/drawing/2014/main" id="{8879F096-D238-4553-BE04-121E8BA55DFE}"/>
              </a:ext>
            </a:extLst>
          </p:cNvPr>
          <p:cNvSpPr txBox="1">
            <a:spLocks noChangeArrowheads="1"/>
          </p:cNvSpPr>
          <p:nvPr/>
        </p:nvSpPr>
        <p:spPr bwMode="auto">
          <a:xfrm rot="5372328">
            <a:off x="1520317" y="3492347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 baseline="-25000"/>
              <a:t>. . .</a:t>
            </a:r>
            <a:endParaRPr lang="en-US" altLang="en-US" baseline="-25000"/>
          </a:p>
        </p:txBody>
      </p:sp>
      <p:sp>
        <p:nvSpPr>
          <p:cNvPr id="18" name="Text Box 37">
            <a:extLst>
              <a:ext uri="{FF2B5EF4-FFF2-40B4-BE49-F238E27FC236}">
                <a16:creationId xmlns:a16="http://schemas.microsoft.com/office/drawing/2014/main" id="{8A99D604-F02C-4042-B4AF-AE40D5897B77}"/>
              </a:ext>
            </a:extLst>
          </p:cNvPr>
          <p:cNvSpPr txBox="1">
            <a:spLocks noChangeArrowheads="1"/>
          </p:cNvSpPr>
          <p:nvPr/>
        </p:nvSpPr>
        <p:spPr bwMode="auto">
          <a:xfrm rot="5372328">
            <a:off x="1552860" y="4104329"/>
            <a:ext cx="601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 baseline="-25000"/>
              <a:t>. . .</a:t>
            </a:r>
            <a:endParaRPr lang="en-US" altLang="en-US" baseline="-25000"/>
          </a:p>
        </p:txBody>
      </p:sp>
      <p:sp>
        <p:nvSpPr>
          <p:cNvPr id="19" name="Text Box 38">
            <a:extLst>
              <a:ext uri="{FF2B5EF4-FFF2-40B4-BE49-F238E27FC236}">
                <a16:creationId xmlns:a16="http://schemas.microsoft.com/office/drawing/2014/main" id="{C1F24080-5B3E-4162-9CCE-894EFD341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167" y="2963710"/>
            <a:ext cx="1057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aseline="-25000"/>
              <a:t>1        win</a:t>
            </a:r>
          </a:p>
        </p:txBody>
      </p:sp>
      <p:sp>
        <p:nvSpPr>
          <p:cNvPr id="20" name="Text Box 39">
            <a:extLst>
              <a:ext uri="{FF2B5EF4-FFF2-40B4-BE49-F238E27FC236}">
                <a16:creationId xmlns:a16="http://schemas.microsoft.com/office/drawing/2014/main" id="{37D9713A-0D63-4E90-ADF1-7BCD0F408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167" y="3624110"/>
            <a:ext cx="1114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aseline="-25000"/>
              <a:t>0        loss</a:t>
            </a:r>
          </a:p>
        </p:txBody>
      </p:sp>
      <p:sp>
        <p:nvSpPr>
          <p:cNvPr id="21" name="Text Box 40">
            <a:extLst>
              <a:ext uri="{FF2B5EF4-FFF2-40B4-BE49-F238E27FC236}">
                <a16:creationId xmlns:a16="http://schemas.microsoft.com/office/drawing/2014/main" id="{40E6EE53-5470-4388-AE7F-F96D4B094897}"/>
              </a:ext>
            </a:extLst>
          </p:cNvPr>
          <p:cNvSpPr txBox="1">
            <a:spLocks noChangeArrowheads="1"/>
          </p:cNvSpPr>
          <p:nvPr/>
        </p:nvSpPr>
        <p:spPr bwMode="auto">
          <a:xfrm rot="5372328">
            <a:off x="2297398" y="3634429"/>
            <a:ext cx="969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 baseline="-25000"/>
              <a:t>. . .</a:t>
            </a:r>
            <a:endParaRPr lang="en-US" altLang="en-US" baseline="-25000"/>
          </a:p>
        </p:txBody>
      </p:sp>
      <p:sp>
        <p:nvSpPr>
          <p:cNvPr id="22" name="Text Box 41">
            <a:extLst>
              <a:ext uri="{FF2B5EF4-FFF2-40B4-BE49-F238E27FC236}">
                <a16:creationId xmlns:a16="http://schemas.microsoft.com/office/drawing/2014/main" id="{2D26EDA2-5277-4FB2-8F41-CA920D188F16}"/>
              </a:ext>
            </a:extLst>
          </p:cNvPr>
          <p:cNvSpPr txBox="1">
            <a:spLocks noChangeArrowheads="1"/>
          </p:cNvSpPr>
          <p:nvPr/>
        </p:nvSpPr>
        <p:spPr bwMode="auto">
          <a:xfrm rot="5372328">
            <a:off x="2479960" y="4104329"/>
            <a:ext cx="6016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 baseline="-25000"/>
              <a:t>. . .</a:t>
            </a:r>
            <a:endParaRPr lang="en-US" altLang="en-US" baseline="-25000"/>
          </a:p>
        </p:txBody>
      </p:sp>
      <p:sp>
        <p:nvSpPr>
          <p:cNvPr id="23" name="Text Box 42">
            <a:extLst>
              <a:ext uri="{FF2B5EF4-FFF2-40B4-BE49-F238E27FC236}">
                <a16:creationId xmlns:a16="http://schemas.microsoft.com/office/drawing/2014/main" id="{17AF31A8-4FC3-4DCC-8F79-7DBF44279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217" y="4251172"/>
            <a:ext cx="1136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aseline="-25000"/>
              <a:t>0       draw</a:t>
            </a:r>
          </a:p>
        </p:txBody>
      </p:sp>
      <p:sp>
        <p:nvSpPr>
          <p:cNvPr id="24" name="Text Box 43">
            <a:extLst>
              <a:ext uri="{FF2B5EF4-FFF2-40B4-BE49-F238E27FC236}">
                <a16:creationId xmlns:a16="http://schemas.microsoft.com/office/drawing/2014/main" id="{A52A50E7-28EF-47DE-BE36-D7950F6A4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317" y="2398560"/>
            <a:ext cx="22860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x</a:t>
            </a:r>
            <a:endParaRPr lang="en-US" altLang="en-US" baseline="-25000"/>
          </a:p>
        </p:txBody>
      </p:sp>
      <p:sp>
        <p:nvSpPr>
          <p:cNvPr id="25" name="Text Box 44">
            <a:extLst>
              <a:ext uri="{FF2B5EF4-FFF2-40B4-BE49-F238E27FC236}">
                <a16:creationId xmlns:a16="http://schemas.microsoft.com/office/drawing/2014/main" id="{8CDD386A-22FC-4E3C-ACBB-30BFBEB04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480" y="3017685"/>
            <a:ext cx="22860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x</a:t>
            </a:r>
            <a:endParaRPr lang="en-US" altLang="en-US" baseline="-25000"/>
          </a:p>
        </p:txBody>
      </p:sp>
      <p:sp>
        <p:nvSpPr>
          <p:cNvPr id="26" name="Text Box 45">
            <a:extLst>
              <a:ext uri="{FF2B5EF4-FFF2-40B4-BE49-F238E27FC236}">
                <a16:creationId xmlns:a16="http://schemas.microsoft.com/office/drawing/2014/main" id="{C74EF00B-8B2A-4E4D-89DF-9482B13E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42" y="3019272"/>
            <a:ext cx="228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x</a:t>
            </a:r>
            <a:endParaRPr lang="en-US" altLang="en-US" baseline="-25000"/>
          </a:p>
        </p:txBody>
      </p:sp>
      <p:sp>
        <p:nvSpPr>
          <p:cNvPr id="27" name="Text Box 46">
            <a:extLst>
              <a:ext uri="{FF2B5EF4-FFF2-40B4-BE49-F238E27FC236}">
                <a16:creationId xmlns:a16="http://schemas.microsoft.com/office/drawing/2014/main" id="{0E9E524F-1E7E-4886-A5C4-A187DD8FD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855" y="3020860"/>
            <a:ext cx="22860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x</a:t>
            </a:r>
            <a:endParaRPr lang="en-US" altLang="en-US" baseline="-25000"/>
          </a:p>
        </p:txBody>
      </p:sp>
      <p:sp>
        <p:nvSpPr>
          <p:cNvPr id="28" name="Text Box 47">
            <a:extLst>
              <a:ext uri="{FF2B5EF4-FFF2-40B4-BE49-F238E27FC236}">
                <a16:creationId xmlns:a16="http://schemas.microsoft.com/office/drawing/2014/main" id="{F41F402D-7936-423C-9C60-DA33A7665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305" y="3174847"/>
            <a:ext cx="228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o</a:t>
            </a:r>
            <a:endParaRPr lang="en-US" altLang="en-US" baseline="-25000"/>
          </a:p>
        </p:txBody>
      </p:sp>
      <p:sp>
        <p:nvSpPr>
          <p:cNvPr id="29" name="Text Box 48">
            <a:extLst>
              <a:ext uri="{FF2B5EF4-FFF2-40B4-BE49-F238E27FC236}">
                <a16:creationId xmlns:a16="http://schemas.microsoft.com/office/drawing/2014/main" id="{C7B48085-2DFF-4647-A8AA-5D001874F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442" y="3098647"/>
            <a:ext cx="228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o</a:t>
            </a:r>
            <a:endParaRPr lang="en-US" altLang="en-US" baseline="-25000"/>
          </a:p>
        </p:txBody>
      </p:sp>
      <p:sp>
        <p:nvSpPr>
          <p:cNvPr id="30" name="Text Box 49">
            <a:extLst>
              <a:ext uri="{FF2B5EF4-FFF2-40B4-BE49-F238E27FC236}">
                <a16:creationId xmlns:a16="http://schemas.microsoft.com/office/drawing/2014/main" id="{581B45C7-EDD8-4DFD-8A88-877CD926E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892" y="3755872"/>
            <a:ext cx="228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o</a:t>
            </a:r>
            <a:endParaRPr lang="en-US" altLang="en-US" baseline="-25000"/>
          </a:p>
        </p:txBody>
      </p:sp>
      <p:sp>
        <p:nvSpPr>
          <p:cNvPr id="31" name="Text Box 50">
            <a:extLst>
              <a:ext uri="{FF2B5EF4-FFF2-40B4-BE49-F238E27FC236}">
                <a16:creationId xmlns:a16="http://schemas.microsoft.com/office/drawing/2014/main" id="{3DAFDB6D-B166-47C1-9E04-7380B62C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480" y="3670147"/>
            <a:ext cx="228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o</a:t>
            </a:r>
            <a:endParaRPr lang="en-US" altLang="en-US" baseline="-25000"/>
          </a:p>
        </p:txBody>
      </p:sp>
      <p:sp>
        <p:nvSpPr>
          <p:cNvPr id="32" name="Text Box 51">
            <a:extLst>
              <a:ext uri="{FF2B5EF4-FFF2-40B4-BE49-F238E27FC236}">
                <a16:creationId xmlns:a16="http://schemas.microsoft.com/office/drawing/2014/main" id="{0955405D-B3FD-4497-BF2E-EF0EFEB5F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480" y="3846360"/>
            <a:ext cx="22860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o</a:t>
            </a:r>
            <a:endParaRPr lang="en-US" altLang="en-US" baseline="-25000"/>
          </a:p>
        </p:txBody>
      </p:sp>
      <p:sp>
        <p:nvSpPr>
          <p:cNvPr id="33" name="Text Box 52">
            <a:extLst>
              <a:ext uri="{FF2B5EF4-FFF2-40B4-BE49-F238E27FC236}">
                <a16:creationId xmlns:a16="http://schemas.microsoft.com/office/drawing/2014/main" id="{87DD978B-7E79-45E5-945A-19CB32AFC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855" y="3762222"/>
            <a:ext cx="228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x</a:t>
            </a:r>
            <a:endParaRPr lang="en-US" altLang="en-US" baseline="-25000"/>
          </a:p>
        </p:txBody>
      </p:sp>
      <p:sp>
        <p:nvSpPr>
          <p:cNvPr id="34" name="Text Box 53">
            <a:extLst>
              <a:ext uri="{FF2B5EF4-FFF2-40B4-BE49-F238E27FC236}">
                <a16:creationId xmlns:a16="http://schemas.microsoft.com/office/drawing/2014/main" id="{985FA23D-09C2-48D0-80C9-60859B5A6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6992" y="3670147"/>
            <a:ext cx="228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x</a:t>
            </a:r>
            <a:endParaRPr lang="en-US" altLang="en-US" baseline="-25000"/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739E18F4-BF62-42FF-A39C-B6C00D751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067" y="4427385"/>
            <a:ext cx="22860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o</a:t>
            </a:r>
            <a:endParaRPr lang="en-US" altLang="en-US" baseline="-25000"/>
          </a:p>
        </p:txBody>
      </p:sp>
      <p:sp>
        <p:nvSpPr>
          <p:cNvPr id="36" name="Text Box 55">
            <a:extLst>
              <a:ext uri="{FF2B5EF4-FFF2-40B4-BE49-F238E27FC236}">
                <a16:creationId xmlns:a16="http://schemas.microsoft.com/office/drawing/2014/main" id="{09BB6B37-78B0-410D-9D56-549DB4F86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42" y="4427385"/>
            <a:ext cx="22860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o</a:t>
            </a:r>
            <a:endParaRPr lang="en-US" altLang="en-US" baseline="-25000"/>
          </a:p>
        </p:txBody>
      </p:sp>
      <p:sp>
        <p:nvSpPr>
          <p:cNvPr id="37" name="Text Box 56">
            <a:extLst>
              <a:ext uri="{FF2B5EF4-FFF2-40B4-BE49-F238E27FC236}">
                <a16:creationId xmlns:a16="http://schemas.microsoft.com/office/drawing/2014/main" id="{787758A0-27B5-4184-B77C-5C23B4B09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617" y="4254347"/>
            <a:ext cx="228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o</a:t>
            </a:r>
            <a:endParaRPr lang="en-US" altLang="en-US" baseline="-25000"/>
          </a:p>
        </p:txBody>
      </p:sp>
      <p:sp>
        <p:nvSpPr>
          <p:cNvPr id="38" name="Text Box 57">
            <a:extLst>
              <a:ext uri="{FF2B5EF4-FFF2-40B4-BE49-F238E27FC236}">
                <a16:creationId xmlns:a16="http://schemas.microsoft.com/office/drawing/2014/main" id="{8C7BAB59-FBBD-45FB-903B-408BCCC45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305" y="4254347"/>
            <a:ext cx="228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o</a:t>
            </a:r>
            <a:endParaRPr lang="en-US" altLang="en-US" baseline="-25000"/>
          </a:p>
        </p:txBody>
      </p:sp>
      <p:sp>
        <p:nvSpPr>
          <p:cNvPr id="39" name="Text Box 58">
            <a:extLst>
              <a:ext uri="{FF2B5EF4-FFF2-40B4-BE49-F238E27FC236}">
                <a16:creationId xmlns:a16="http://schemas.microsoft.com/office/drawing/2014/main" id="{F7E8DCAD-33B8-4DF6-88B2-6A8B0371C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755" y="4338485"/>
            <a:ext cx="22860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x</a:t>
            </a:r>
            <a:endParaRPr lang="en-US" altLang="en-US" baseline="-25000"/>
          </a:p>
        </p:txBody>
      </p:sp>
      <p:sp>
        <p:nvSpPr>
          <p:cNvPr id="40" name="Text Box 59">
            <a:extLst>
              <a:ext uri="{FF2B5EF4-FFF2-40B4-BE49-F238E27FC236}">
                <a16:creationId xmlns:a16="http://schemas.microsoft.com/office/drawing/2014/main" id="{39FC03BF-2E45-492A-B5A1-6F50EA1AC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092" y="4427385"/>
            <a:ext cx="22860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x</a:t>
            </a:r>
            <a:endParaRPr lang="en-US" altLang="en-US" baseline="-25000"/>
          </a:p>
        </p:txBody>
      </p:sp>
      <p:sp>
        <p:nvSpPr>
          <p:cNvPr id="41" name="Text Box 60">
            <a:extLst>
              <a:ext uri="{FF2B5EF4-FFF2-40B4-BE49-F238E27FC236}">
                <a16:creationId xmlns:a16="http://schemas.microsoft.com/office/drawing/2014/main" id="{1515DB32-A01C-430D-8180-10E324E0E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892" y="4341660"/>
            <a:ext cx="22860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x</a:t>
            </a:r>
            <a:endParaRPr lang="en-US" altLang="en-US" baseline="-25000"/>
          </a:p>
        </p:txBody>
      </p:sp>
      <p:sp>
        <p:nvSpPr>
          <p:cNvPr id="42" name="Text Box 61">
            <a:extLst>
              <a:ext uri="{FF2B5EF4-FFF2-40B4-BE49-F238E27FC236}">
                <a16:creationId xmlns:a16="http://schemas.microsoft.com/office/drawing/2014/main" id="{E50ACC5D-219D-4103-88F9-4EC3B4AA3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755" y="4257522"/>
            <a:ext cx="228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x</a:t>
            </a:r>
            <a:endParaRPr lang="en-US" altLang="en-US" baseline="-25000"/>
          </a:p>
        </p:txBody>
      </p:sp>
      <p:sp>
        <p:nvSpPr>
          <p:cNvPr id="43" name="Text Box 62">
            <a:extLst>
              <a:ext uri="{FF2B5EF4-FFF2-40B4-BE49-F238E27FC236}">
                <a16:creationId xmlns:a16="http://schemas.microsoft.com/office/drawing/2014/main" id="{0FB35BE6-CEA0-4346-B539-9AEA7148C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030" y="4346422"/>
            <a:ext cx="228600" cy="19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baseline="-25000"/>
              <a:t>o</a:t>
            </a:r>
            <a:endParaRPr lang="en-US" altLang="en-US" baseline="-250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CCC08F-78EE-4FBF-BD38-B4E144ED4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655" y="3800322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35D4F7D-2F3F-41C4-84EE-AA7680D08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692" y="4279747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91307C0-2D71-4D40-A0F0-51B85F648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692" y="4279747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FE0F4A7-BD38-4C05-9C3B-0CD2D0C80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392" y="4279747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CEEAD78-C692-45CB-9E18-1506F66E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092" y="4279747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BCAE4DD-0EBB-46D4-9234-4BA40FDD6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492" y="4279747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84F049-4F7F-43B9-B801-DECBB8E2A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3492" y="4279747"/>
            <a:ext cx="1143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1" name="Line 71">
            <a:extLst>
              <a:ext uri="{FF2B5EF4-FFF2-40B4-BE49-F238E27FC236}">
                <a16:creationId xmlns:a16="http://schemas.microsoft.com/office/drawing/2014/main" id="{ABC797AD-86AC-42B5-929B-2F1DD95054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9292" y="3890810"/>
            <a:ext cx="868363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2" name="Line 72">
            <a:extLst>
              <a:ext uri="{FF2B5EF4-FFF2-40B4-BE49-F238E27FC236}">
                <a16:creationId xmlns:a16="http://schemas.microsoft.com/office/drawing/2014/main" id="{E7A03384-A432-4D78-8DB7-FE136674AC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25530" y="3903510"/>
            <a:ext cx="504825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3" name="Line 73">
            <a:extLst>
              <a:ext uri="{FF2B5EF4-FFF2-40B4-BE49-F238E27FC236}">
                <a16:creationId xmlns:a16="http://schemas.microsoft.com/office/drawing/2014/main" id="{A49097F3-D819-4BFB-B1BF-F2C8976DE3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6530" y="3916210"/>
            <a:ext cx="144462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Line 74">
            <a:extLst>
              <a:ext uri="{FF2B5EF4-FFF2-40B4-BE49-F238E27FC236}">
                <a16:creationId xmlns:a16="http://schemas.microsoft.com/office/drawing/2014/main" id="{2823A3F9-211F-4626-BC50-E8FFE2D59B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93855" y="3916210"/>
            <a:ext cx="160337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Line 75">
            <a:extLst>
              <a:ext uri="{FF2B5EF4-FFF2-40B4-BE49-F238E27FC236}">
                <a16:creationId xmlns:a16="http://schemas.microsoft.com/office/drawing/2014/main" id="{08842A3D-BB42-4602-8B01-04C35810FE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4492" y="3903510"/>
            <a:ext cx="528638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Line 76">
            <a:extLst>
              <a:ext uri="{FF2B5EF4-FFF2-40B4-BE49-F238E27FC236}">
                <a16:creationId xmlns:a16="http://schemas.microsoft.com/office/drawing/2014/main" id="{559FF023-71E2-49B8-B91A-C8FD4465E67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27192" y="3886047"/>
            <a:ext cx="896938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7" name="Text Box 77">
            <a:extLst>
              <a:ext uri="{FF2B5EF4-FFF2-40B4-BE49-F238E27FC236}">
                <a16:creationId xmlns:a16="http://schemas.microsoft.com/office/drawing/2014/main" id="{CBEC83F8-E4A7-453F-ADC9-23F0D2AAE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517" y="3566960"/>
            <a:ext cx="1733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aseline="-25000"/>
              <a:t>current state</a:t>
            </a:r>
          </a:p>
        </p:txBody>
      </p:sp>
      <p:sp>
        <p:nvSpPr>
          <p:cNvPr id="58" name="Text Box 78">
            <a:extLst>
              <a:ext uri="{FF2B5EF4-FFF2-40B4-BE49-F238E27FC236}">
                <a16:creationId xmlns:a16="http://schemas.microsoft.com/office/drawing/2014/main" id="{3AA5DA2B-2ACF-4892-ABF4-8ED27F48F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017" y="3998760"/>
            <a:ext cx="20685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aseline="-25000"/>
              <a:t>various possible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aseline="-25000"/>
              <a:t>next states</a:t>
            </a:r>
          </a:p>
        </p:txBody>
      </p:sp>
      <p:sp>
        <p:nvSpPr>
          <p:cNvPr id="59" name="Text Box 79">
            <a:extLst>
              <a:ext uri="{FF2B5EF4-FFF2-40B4-BE49-F238E27FC236}">
                <a16:creationId xmlns:a16="http://schemas.microsoft.com/office/drawing/2014/main" id="{47B32D00-4309-47F2-8160-C1BD7F8B9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017" y="4149572"/>
            <a:ext cx="3175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4000" b="1" baseline="-25000">
                <a:solidFill>
                  <a:srgbClr val="CC0000"/>
                </a:solidFill>
              </a:rPr>
              <a:t>*</a:t>
            </a:r>
            <a:endParaRPr lang="en-US" altLang="en-US" baseline="-25000">
              <a:solidFill>
                <a:srgbClr val="CC0000"/>
              </a:solidFill>
            </a:endParaRPr>
          </a:p>
        </p:txBody>
      </p:sp>
      <p:sp>
        <p:nvSpPr>
          <p:cNvPr id="60" name="Text Box 80">
            <a:extLst>
              <a:ext uri="{FF2B5EF4-FFF2-40B4-BE49-F238E27FC236}">
                <a16:creationId xmlns:a16="http://schemas.microsoft.com/office/drawing/2014/main" id="{C7893EC0-20B4-4A2D-9C6C-3F9AD084A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017" y="4798860"/>
            <a:ext cx="44481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Just pick the next state with the highest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estimated prob. of winning — the largest </a:t>
            </a:r>
            <a:r>
              <a:rPr lang="en-US" altLang="en-US" sz="1600" i="1"/>
              <a:t>V</a:t>
            </a:r>
            <a:r>
              <a:rPr lang="en-US" altLang="en-US" sz="1600"/>
              <a:t>(</a:t>
            </a:r>
            <a:r>
              <a:rPr lang="en-US" altLang="en-US" sz="1600" i="1"/>
              <a:t>s</a:t>
            </a:r>
            <a:r>
              <a:rPr lang="en-US" altLang="en-US" sz="1600"/>
              <a:t>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a </a:t>
            </a:r>
            <a:r>
              <a:rPr lang="en-US" altLang="en-US" sz="1600" b="1" i="1">
                <a:solidFill>
                  <a:schemeClr val="accent2"/>
                </a:solidFill>
              </a:rPr>
              <a:t>greedy</a:t>
            </a:r>
            <a:r>
              <a:rPr lang="en-US" altLang="en-US" sz="1600"/>
              <a:t> move.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But 10% of the time pick a move at random;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an </a:t>
            </a:r>
            <a:r>
              <a:rPr lang="en-US" altLang="en-US" sz="1600" b="1" i="1">
                <a:solidFill>
                  <a:schemeClr val="accent2"/>
                </a:solidFill>
              </a:rPr>
              <a:t>exploratory move</a:t>
            </a:r>
            <a:r>
              <a:rPr lang="en-US" altLang="en-US" sz="1600"/>
              <a:t>.</a:t>
            </a:r>
          </a:p>
        </p:txBody>
      </p:sp>
      <p:sp>
        <p:nvSpPr>
          <p:cNvPr id="61" name="Freeform 81">
            <a:extLst>
              <a:ext uri="{FF2B5EF4-FFF2-40B4-BE49-F238E27FC236}">
                <a16:creationId xmlns:a16="http://schemas.microsoft.com/office/drawing/2014/main" id="{B2634387-072D-4245-9DD5-0B7CFC588201}"/>
              </a:ext>
            </a:extLst>
          </p:cNvPr>
          <p:cNvSpPr>
            <a:spLocks/>
          </p:cNvSpPr>
          <p:nvPr/>
        </p:nvSpPr>
        <p:spPr bwMode="auto">
          <a:xfrm>
            <a:off x="4422267" y="4597247"/>
            <a:ext cx="403225" cy="330200"/>
          </a:xfrm>
          <a:custGeom>
            <a:avLst/>
            <a:gdLst>
              <a:gd name="T0" fmla="*/ 222 w 254"/>
              <a:gd name="T1" fmla="*/ 208 h 208"/>
              <a:gd name="T2" fmla="*/ 6 w 254"/>
              <a:gd name="T3" fmla="*/ 152 h 208"/>
              <a:gd name="T4" fmla="*/ 254 w 254"/>
              <a:gd name="T5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" h="208">
                <a:moveTo>
                  <a:pt x="222" y="208"/>
                </a:moveTo>
                <a:cubicBezTo>
                  <a:pt x="111" y="197"/>
                  <a:pt x="0" y="186"/>
                  <a:pt x="6" y="152"/>
                </a:cubicBezTo>
                <a:cubicBezTo>
                  <a:pt x="11" y="117"/>
                  <a:pt x="212" y="25"/>
                  <a:pt x="25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3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208A-C419-43B0-A8B5-D80185C6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V(s)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A585-27A5-416C-B847-AC91CCEB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 Algorithm</a:t>
            </a:r>
          </a:p>
          <a:p>
            <a:r>
              <a:rPr lang="en-US" dirty="0"/>
              <a:t>Initialize V(s)</a:t>
            </a:r>
          </a:p>
          <a:p>
            <a:pPr lvl="1"/>
            <a:r>
              <a:rPr lang="en-US" dirty="0"/>
              <a:t>V(s) = 1 if s = winning state</a:t>
            </a:r>
          </a:p>
          <a:p>
            <a:pPr lvl="1"/>
            <a:r>
              <a:rPr lang="en-US" dirty="0"/>
              <a:t>V(s) = 0 if s = lose or draw</a:t>
            </a:r>
          </a:p>
          <a:p>
            <a:pPr lvl="1"/>
            <a:r>
              <a:rPr lang="en-US" dirty="0"/>
              <a:t>V(s) = 0.5 otherwise</a:t>
            </a:r>
          </a:p>
          <a:p>
            <a:r>
              <a:rPr lang="en-US" dirty="0"/>
              <a:t>V(s) can be interpreted as probability of winning after arriving in s (for this game only)</a:t>
            </a:r>
          </a:p>
        </p:txBody>
      </p:sp>
    </p:spTree>
    <p:extLst>
      <p:ext uri="{BB962C8B-B14F-4D97-AF65-F5344CB8AC3E}">
        <p14:creationId xmlns:p14="http://schemas.microsoft.com/office/powerpoint/2010/main" val="453259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0C12-E495-46EE-9A8A-22C29E07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RL Learning Rule for Tic-Tac-Toe</a:t>
            </a:r>
            <a:endParaRPr lang="en-US" dirty="0"/>
          </a:p>
        </p:txBody>
      </p:sp>
      <p:pic>
        <p:nvPicPr>
          <p:cNvPr id="4" name="Picture 3" descr="TTT-Tree">
            <a:extLst>
              <a:ext uri="{FF2B5EF4-FFF2-40B4-BE49-F238E27FC236}">
                <a16:creationId xmlns:a16="http://schemas.microsoft.com/office/drawing/2014/main" id="{001A4FAA-F3C1-4C51-9675-360957965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14" y="1091146"/>
            <a:ext cx="4227513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0348713D-10B7-4018-A740-A5EC646ED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364" y="3048534"/>
            <a:ext cx="2374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 baseline="-25000"/>
              <a:t>“Exploratory” move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9EFB042-F220-4AED-A3E4-6E14D9039B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01064" y="3304121"/>
            <a:ext cx="15113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EE8C6-427E-43C2-A7F2-9DE4654C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339" y="4240746"/>
            <a:ext cx="35115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3C6218-C4D0-41E9-9C4C-E99434187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564" y="5050371"/>
            <a:ext cx="4791075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2A8277-6396-4201-BE2B-FE3FD72B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464" y="5926671"/>
            <a:ext cx="344805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BF4786F6-9409-4404-854B-7D26F14F3D67}"/>
              </a:ext>
            </a:extLst>
          </p:cNvPr>
          <p:cNvSpPr>
            <a:spLocks/>
          </p:cNvSpPr>
          <p:nvPr/>
        </p:nvSpPr>
        <p:spPr bwMode="auto">
          <a:xfrm>
            <a:off x="5896514" y="5640921"/>
            <a:ext cx="622300" cy="457200"/>
          </a:xfrm>
          <a:custGeom>
            <a:avLst/>
            <a:gdLst>
              <a:gd name="T0" fmla="*/ 248 w 248"/>
              <a:gd name="T1" fmla="*/ 248 h 248"/>
              <a:gd name="T2" fmla="*/ 8 w 248"/>
              <a:gd name="T3" fmla="*/ 184 h 248"/>
              <a:gd name="T4" fmla="*/ 200 w 248"/>
              <a:gd name="T5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248">
                <a:moveTo>
                  <a:pt x="248" y="248"/>
                </a:moveTo>
                <a:cubicBezTo>
                  <a:pt x="132" y="236"/>
                  <a:pt x="16" y="225"/>
                  <a:pt x="8" y="184"/>
                </a:cubicBezTo>
                <a:cubicBezTo>
                  <a:pt x="0" y="142"/>
                  <a:pt x="100" y="71"/>
                  <a:pt x="20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0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A350-15BB-4691-852B-B5096421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Confident Bound</a:t>
            </a:r>
          </a:p>
        </p:txBody>
      </p:sp>
      <p:pic>
        <p:nvPicPr>
          <p:cNvPr id="4098" name="Picture 2" descr="Image result for upper confidence bound">
            <a:extLst>
              <a:ext uri="{FF2B5EF4-FFF2-40B4-BE49-F238E27FC236}">
                <a16:creationId xmlns:a16="http://schemas.microsoft.com/office/drawing/2014/main" id="{9678B4B6-9FF3-4F4B-847B-DC3551982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595438"/>
            <a:ext cx="57340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808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96B3-4530-4D3A-A378-D6523B42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UCB steps from lecture">
            <a:extLst>
              <a:ext uri="{FF2B5EF4-FFF2-40B4-BE49-F238E27FC236}">
                <a16:creationId xmlns:a16="http://schemas.microsoft.com/office/drawing/2014/main" id="{A5D241DA-4F61-4657-BB08-FF54A2233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59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696454-0CB3-4445-A62A-69EF7DC8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Reinforcement Learning?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526E2-240B-4B48-9687-3D3B908E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Learning from interaction</a:t>
            </a:r>
          </a:p>
          <a:p>
            <a:r>
              <a:rPr lang="en-US" altLang="en-US" dirty="0"/>
              <a:t>Goal-oriented learning</a:t>
            </a:r>
          </a:p>
          <a:p>
            <a:r>
              <a:rPr lang="en-US" altLang="en-US" dirty="0"/>
              <a:t>Learning about, from, and while interacting with an external environment</a:t>
            </a:r>
          </a:p>
          <a:p>
            <a:r>
              <a:rPr lang="en-US" altLang="en-US" dirty="0"/>
              <a:t>Learning what to do—how to map situations to actions—so as to maximize a numerical reward signal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25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E548-336B-4274-9CFE-50C40170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UCB steps from lecture">
            <a:extLst>
              <a:ext uri="{FF2B5EF4-FFF2-40B4-BE49-F238E27FC236}">
                <a16:creationId xmlns:a16="http://schemas.microsoft.com/office/drawing/2014/main" id="{CA28E9DC-1245-4823-BABB-0A1A21F1C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7" y="0"/>
            <a:ext cx="11888301" cy="670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754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EF5780D-CACD-42A8-8430-9B40177DA9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834" b="7834"/>
          <a:stretch>
            <a:fillRect/>
          </a:stretch>
        </p:blipFill>
        <p:spPr/>
      </p:pic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3895249"/>
            <a:ext cx="12192000" cy="296275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Insert Image</a:t>
            </a:r>
          </a:p>
        </p:txBody>
      </p:sp>
      <p:sp>
        <p:nvSpPr>
          <p:cNvPr id="12" name="Rectangle 11" descr="Lower accent block for slide image">
            <a:extLst>
              <a:ext uri="{FF2B5EF4-FFF2-40B4-BE49-F238E27FC236}">
                <a16:creationId xmlns:a16="http://schemas.microsoft.com/office/drawing/2014/main" id="{D7F67FDF-D697-3249-AD21-75F6353FFBA5}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FBC2-78C2-473D-B18E-330B2D13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Reinforcement Learning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50775D-9CEC-418D-BE9C-3FB3591F0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0" y="2936081"/>
            <a:ext cx="2111375" cy="889000"/>
          </a:xfrm>
          <a:prstGeom prst="rect">
            <a:avLst/>
          </a:prstGeom>
          <a:solidFill>
            <a:srgbClr val="66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RL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System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2368816-56AB-4086-9DF3-009B42082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3234531"/>
            <a:ext cx="749300" cy="292100"/>
          </a:xfrm>
          <a:prstGeom prst="rightArrow">
            <a:avLst>
              <a:gd name="adj1" fmla="val 75000"/>
              <a:gd name="adj2" fmla="val 13094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7B2C4A43-F2E9-4FCB-B236-6A3522E55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0" y="3234531"/>
            <a:ext cx="762000" cy="292100"/>
          </a:xfrm>
          <a:prstGeom prst="rightArrow">
            <a:avLst>
              <a:gd name="adj1" fmla="val 75000"/>
              <a:gd name="adj2" fmla="val 133164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56ADEAA-502A-4C13-8E8D-E99E382C4E41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056188" y="2470943"/>
            <a:ext cx="596900" cy="295275"/>
          </a:xfrm>
          <a:prstGeom prst="rightArrow">
            <a:avLst>
              <a:gd name="adj1" fmla="val 50000"/>
              <a:gd name="adj2" fmla="val 101085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CCC3-EDF7-49A5-8360-9911499D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3183731"/>
            <a:ext cx="8715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Inputs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0217D-8F7A-4DFB-9C8F-726AA17B7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575" y="3183731"/>
            <a:ext cx="22796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Outputs (“actions”)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57EDC-6E79-424F-A15F-55C38BF55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7" y="1812131"/>
            <a:ext cx="60102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Training Info  =  evaluations (“rewards” / “penalties”)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BC2FFA-AA9E-4A71-8502-FC9CC8488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7" y="4529931"/>
            <a:ext cx="69707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Objective:  get as much reward as possible</a:t>
            </a:r>
          </a:p>
        </p:txBody>
      </p:sp>
    </p:spTree>
    <p:extLst>
      <p:ext uri="{BB962C8B-B14F-4D97-AF65-F5344CB8AC3E}">
        <p14:creationId xmlns:p14="http://schemas.microsoft.com/office/powerpoint/2010/main" val="220508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EF28CC-0E1E-47DE-8E60-582EA10E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E2757-68B2-4094-9CF9-39476052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decision makers to take actions to maximize rewards in an uncertain environment</a:t>
            </a:r>
          </a:p>
          <a:p>
            <a:r>
              <a:rPr lang="en-US" dirty="0"/>
              <a:t>Decision makers: software decision makers i.e. programs or agents</a:t>
            </a:r>
          </a:p>
          <a:p>
            <a:r>
              <a:rPr lang="en-US" dirty="0"/>
              <a:t>Actions: The output of the program is a set of actions, rather than a set of predictions.  </a:t>
            </a:r>
          </a:p>
          <a:p>
            <a:r>
              <a:rPr lang="en-US" dirty="0"/>
              <a:t>The algorithm that determines these actions is called the policy</a:t>
            </a:r>
          </a:p>
          <a:p>
            <a:r>
              <a:rPr lang="en-US" dirty="0"/>
              <a:t>Those actions must be optimized to earn rewards (and avoid punishments)</a:t>
            </a:r>
          </a:p>
          <a:p>
            <a:r>
              <a:rPr lang="en-US" dirty="0"/>
              <a:t>Those rewards and punishments are externally imposed by the environment</a:t>
            </a:r>
          </a:p>
          <a:p>
            <a:r>
              <a:rPr lang="en-US" dirty="0"/>
              <a:t>The environment is complex, so the reward/punishment for actions is usually not known in advance</a:t>
            </a:r>
          </a:p>
          <a:p>
            <a:r>
              <a:rPr lang="en-US" dirty="0"/>
              <a:t>The decision maker (program) needs to be trained to explore that uncertain environment – combining cautions and courage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294F-9DB3-45F0-8638-4ED17F6B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Key Features of 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7FF49-687A-4798-AB41-2A36F9B4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Agent (Learner) is not told which actions to take</a:t>
            </a:r>
          </a:p>
          <a:p>
            <a:r>
              <a:rPr lang="en-US" altLang="en-US" dirty="0"/>
              <a:t>Trial-and-Error search</a:t>
            </a:r>
          </a:p>
          <a:p>
            <a:r>
              <a:rPr lang="en-US" altLang="en-US" dirty="0"/>
              <a:t>Possibility of delayed reward (sacrifice short-term gains for greater long-term gains)</a:t>
            </a:r>
          </a:p>
          <a:p>
            <a:r>
              <a:rPr lang="en-US" altLang="en-US" dirty="0"/>
              <a:t>The need to </a:t>
            </a:r>
            <a:r>
              <a:rPr lang="en-US" altLang="en-US" i="1" dirty="0">
                <a:solidFill>
                  <a:schemeClr val="accent2"/>
                </a:solidFill>
              </a:rPr>
              <a:t>explore</a:t>
            </a:r>
            <a:r>
              <a:rPr lang="en-US" altLang="en-US" dirty="0"/>
              <a:t> and </a:t>
            </a:r>
            <a:r>
              <a:rPr lang="en-US" altLang="en-US" i="1" dirty="0">
                <a:solidFill>
                  <a:schemeClr val="accent2"/>
                </a:solidFill>
              </a:rPr>
              <a:t>exploit</a:t>
            </a: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/>
              <a:t>Considers the whole problem of a goal-directed agent interacting with an uncertain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5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E37F-FEC0-4BA2-8296-456369A2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Complete Agent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C1FC-81C7-4F4F-ACF9-306EDDF2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/>
          <a:lstStyle/>
          <a:p>
            <a:r>
              <a:rPr lang="en-US" altLang="en-US" dirty="0"/>
              <a:t>Temporally situated</a:t>
            </a:r>
          </a:p>
          <a:p>
            <a:r>
              <a:rPr lang="en-US" altLang="en-US" dirty="0"/>
              <a:t>Continual learning and planning</a:t>
            </a:r>
          </a:p>
          <a:p>
            <a:r>
              <a:rPr lang="en-US" altLang="en-US" dirty="0"/>
              <a:t>Object is to </a:t>
            </a:r>
            <a:r>
              <a:rPr lang="en-US" altLang="en-US" i="1" dirty="0">
                <a:solidFill>
                  <a:schemeClr val="accent2"/>
                </a:solidFill>
              </a:rPr>
              <a:t>affect</a:t>
            </a:r>
            <a:r>
              <a:rPr lang="en-US" altLang="en-US" dirty="0"/>
              <a:t> the environment</a:t>
            </a:r>
          </a:p>
          <a:p>
            <a:r>
              <a:rPr lang="en-US" altLang="en-US" dirty="0"/>
              <a:t>Environment is stochastic and uncertain</a:t>
            </a:r>
            <a:endParaRPr lang="en-US" dirty="0"/>
          </a:p>
        </p:txBody>
      </p:sp>
      <p:sp>
        <p:nvSpPr>
          <p:cNvPr id="4" name="AutoShape 10">
            <a:extLst>
              <a:ext uri="{FF2B5EF4-FFF2-40B4-BE49-F238E27FC236}">
                <a16:creationId xmlns:a16="http://schemas.microsoft.com/office/drawing/2014/main" id="{EC6A945A-3EC6-4FA9-AF3E-9739EFC273C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317875" y="1856581"/>
            <a:ext cx="5556250" cy="314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026" name="Picture 2" descr="Image result for reinforcement learning">
            <a:extLst>
              <a:ext uri="{FF2B5EF4-FFF2-40B4-BE49-F238E27FC236}">
                <a16:creationId xmlns:a16="http://schemas.microsoft.com/office/drawing/2014/main" id="{E8551F0C-462D-494E-A809-9F08C1544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57" y="3661388"/>
            <a:ext cx="6667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47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6914-9044-4916-AB49-01C1739C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7C570-2756-4C01-8F45-E6EF8175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S(t), A(t) </a:t>
            </a:r>
            <a:r>
              <a:rPr lang="en-US" dirty="0">
                <a:sym typeface="Wingdings" panose="05000000000000000000" pitchFamily="2" charset="2"/>
              </a:rPr>
              <a:t> R(t+1), S(t+1)</a:t>
            </a:r>
          </a:p>
          <a:p>
            <a:r>
              <a:rPr lang="en-US" dirty="0"/>
              <a:t>(s, a, r, s')</a:t>
            </a:r>
          </a:p>
          <a:p>
            <a:r>
              <a:rPr lang="en-US" dirty="0"/>
              <a:t>s’ = state when doing action “a” from state “s”</a:t>
            </a:r>
          </a:p>
          <a:p>
            <a:r>
              <a:rPr lang="en-US" dirty="0"/>
              <a:t>r = reward when action “a” is performed while in state “s”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2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8CDF-689B-41EC-831E-F966E639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Elements of 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D192-311E-4944-9F84-84D4ADAA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Policy</a:t>
            </a:r>
            <a:r>
              <a:rPr lang="en-US" altLang="en-US" dirty="0"/>
              <a:t>: what to do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Reward</a:t>
            </a:r>
            <a:r>
              <a:rPr lang="en-US" altLang="en-US" dirty="0"/>
              <a:t>: what is good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Value</a:t>
            </a:r>
            <a:r>
              <a:rPr lang="en-US" altLang="en-US" dirty="0"/>
              <a:t>: what is good because it </a:t>
            </a:r>
            <a:r>
              <a:rPr lang="en-US" altLang="en-US" i="1" dirty="0">
                <a:solidFill>
                  <a:schemeClr val="accent2"/>
                </a:solidFill>
              </a:rPr>
              <a:t>predicts</a:t>
            </a:r>
            <a:r>
              <a:rPr lang="en-US" altLang="en-US" dirty="0"/>
              <a:t> reward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Model</a:t>
            </a:r>
            <a:r>
              <a:rPr lang="en-US" altLang="en-US" dirty="0"/>
              <a:t>: what follows what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9DE6EB-C75A-42CE-B2EC-CE64EF70C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284" y="3148618"/>
            <a:ext cx="4851400" cy="2578100"/>
          </a:xfrm>
          <a:prstGeom prst="ellipse">
            <a:avLst/>
          </a:prstGeom>
          <a:solidFill>
            <a:srgbClr val="C0FEF9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8AD3F2-6E6C-41D4-941D-20D539CD7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784" y="3313718"/>
            <a:ext cx="3213100" cy="1803400"/>
          </a:xfrm>
          <a:prstGeom prst="ellipse">
            <a:avLst/>
          </a:prstGeom>
          <a:solidFill>
            <a:srgbClr val="4FFDEE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6A78A8-8D1E-44A2-B817-63BCE0907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984" y="3415318"/>
            <a:ext cx="2120900" cy="1219200"/>
          </a:xfrm>
          <a:prstGeom prst="ellipse">
            <a:avLst/>
          </a:prstGeom>
          <a:solidFill>
            <a:srgbClr val="03D2C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94CDE-D6ED-4878-A06C-190C6534F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584" y="3516918"/>
            <a:ext cx="1485900" cy="749300"/>
          </a:xfrm>
          <a:prstGeom prst="ellipse">
            <a:avLst/>
          </a:prstGeom>
          <a:solidFill>
            <a:srgbClr val="32A897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0AF33D-ECFF-435E-BBDE-BC08F991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897" y="3729643"/>
            <a:ext cx="8540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Policy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246D9C-B21B-445C-B04E-93CB56A7C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984" y="4202718"/>
            <a:ext cx="1006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Reward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253EDE-B521-4D9C-9A2F-8B91C8933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297" y="4631343"/>
            <a:ext cx="790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Value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461893-7DB8-45FC-AAEB-A1332F3C1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584" y="4925031"/>
            <a:ext cx="1120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Model of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 b="1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0AD0C8-844A-4BEF-9BCB-671B435DF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584" y="5166331"/>
            <a:ext cx="15525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306805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B76F-B218-4993-B045-37143383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ACE95-34BB-4A81-9CF1-D0286DCD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define how to give rewards to the agent</a:t>
            </a:r>
          </a:p>
          <a:p>
            <a:r>
              <a:rPr lang="en-US" dirty="0"/>
              <a:t>If we give same reward no matter what the agent does, the agent will always just behave randomly</a:t>
            </a:r>
          </a:p>
          <a:p>
            <a:r>
              <a:rPr lang="en-US" dirty="0"/>
              <a:t>Ex. Give your dog a treat when it behaves badly – encourages bad behavior</a:t>
            </a:r>
          </a:p>
          <a:p>
            <a:r>
              <a:rPr lang="en-US" dirty="0"/>
              <a:t>Be careful not to build your own prior knowledge into the AI</a:t>
            </a:r>
          </a:p>
          <a:p>
            <a:r>
              <a:rPr lang="en-US" dirty="0"/>
              <a:t>Ex. Chess</a:t>
            </a:r>
          </a:p>
          <a:p>
            <a:pPr lvl="1"/>
            <a:r>
              <a:rPr lang="en-US" dirty="0"/>
              <a:t>Agent should be rewards for wining, not taking opponent’s pieces</a:t>
            </a:r>
          </a:p>
          <a:p>
            <a:pPr lvl="1"/>
            <a:r>
              <a:rPr lang="en-US" dirty="0"/>
              <a:t>No reward for implement strategy you read about in chess book</a:t>
            </a:r>
          </a:p>
          <a:p>
            <a:pPr lvl="1"/>
            <a:r>
              <a:rPr lang="en-US" dirty="0"/>
              <a:t>Free the agent to find its own solution</a:t>
            </a:r>
          </a:p>
          <a:p>
            <a:pPr lvl="1"/>
            <a:r>
              <a:rPr lang="en-US" dirty="0"/>
              <a:t>OK to lose all but one piece and then win</a:t>
            </a:r>
          </a:p>
          <a:p>
            <a:r>
              <a:rPr lang="en-US" dirty="0"/>
              <a:t>Tell the agent what you want it to achieve, not how you want it to be achieved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5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_Template_03_CA - v6" id="{BB375E5A-8FC3-4FB7-A6E8-9040068211FB}" vid="{2B89D3CB-A611-48CF-BED1-C43F5F0453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501E5DD-49BE-449C-93AB-53EC6814BD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BB53E8-7225-457A-B5F1-D326C5BB27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C87BE7-3DAF-4C03-B2CD-B360154E90FC}">
  <ds:schemaRefs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purl.org/dc/terms/"/>
    <ds:schemaRef ds:uri="6dc4bcd6-49db-4c07-9060-8acfc67cef9f"/>
    <ds:schemaRef ds:uri="http://schemas.microsoft.com/office/2006/documentManagement/types"/>
    <ds:schemaRef ds:uri="fb0879af-3eba-417a-a55a-ffe6dcd6ca77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presentation</Template>
  <TotalTime>0</TotalTime>
  <Words>1010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</vt:lpstr>
      <vt:lpstr>Office Theme</vt:lpstr>
      <vt:lpstr>Machine Learning</vt:lpstr>
      <vt:lpstr>What is Reinforcement Learning?</vt:lpstr>
      <vt:lpstr>Reinforcement Learning</vt:lpstr>
      <vt:lpstr>Reinforcement Learning</vt:lpstr>
      <vt:lpstr>Key Features of RL</vt:lpstr>
      <vt:lpstr>Complete Agent</vt:lpstr>
      <vt:lpstr>Notation</vt:lpstr>
      <vt:lpstr>Elements of RL</vt:lpstr>
      <vt:lpstr>Rewards</vt:lpstr>
      <vt:lpstr>The Value Function</vt:lpstr>
      <vt:lpstr>The Value Function</vt:lpstr>
      <vt:lpstr>Scenarios</vt:lpstr>
      <vt:lpstr>Value Function</vt:lpstr>
      <vt:lpstr>Reward vs. Values</vt:lpstr>
      <vt:lpstr>An RL Approach to Tic-Tac-Toe</vt:lpstr>
      <vt:lpstr>Finding V(s)</vt:lpstr>
      <vt:lpstr>RL Learning Rule for Tic-Tac-Toe</vt:lpstr>
      <vt:lpstr>Upper Confident Bound</vt:lpstr>
      <vt:lpstr>PowerPoint Presentation</vt:lpstr>
      <vt:lpstr>PowerPoint Presentation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2018-07-31T06:47:42Z</dcterms:created>
  <dcterms:modified xsi:type="dcterms:W3CDTF">2019-11-16T22:08:38Z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