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1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90" r:id="rId14"/>
    <p:sldId id="291" r:id="rId15"/>
    <p:sldId id="292" r:id="rId16"/>
    <p:sldId id="293" r:id="rId17"/>
    <p:sldId id="295" r:id="rId18"/>
    <p:sldId id="296" r:id="rId19"/>
    <p:sldId id="294" r:id="rId20"/>
    <p:sldId id="298" r:id="rId21"/>
    <p:sldId id="297" r:id="rId22"/>
    <p:sldId id="299" r:id="rId23"/>
    <p:sldId id="300" r:id="rId24"/>
    <p:sldId id="269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C34C92B-6A45-864A-B429-22A9039765DA}" type="datetimeFigureOut">
              <a:rPr lang="en-US" smtClean="0"/>
              <a:t>9/1/2018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D265FE6-BEE9-465E-9202-2D200EDE749C}" type="datetimeFigureOut">
              <a:rPr lang="en-GB" smtClean="0"/>
              <a:t>01/09/2018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Logistic Regression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D8B8-814A-4E1D-9562-6DFA724B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93C2-593E-4CBC-A806-5D1938A07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𝑪𝒐𝒔𝒕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𝑪𝒐𝒔𝒕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𝑪𝒐𝒔𝒕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To fit parameter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To make a prediction given new x: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093C2-593E-4CBC-A806-5D1938A07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7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44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6B5-2BDF-4680-954C-2F5AE7E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FDED6-E559-4D89-9828-0D0BAEAB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Repeat until convergence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Simultaneously update </a:t>
                </a:r>
                <a:r>
                  <a:rPr lang="en-US" dirty="0" err="1">
                    <a:latin typeface="Cambria Math" panose="02040503050406030204" pitchFamily="18" charset="0"/>
                    <a:cs typeface="Calibri" panose="020F0502020204030204" pitchFamily="34" charset="0"/>
                  </a:rPr>
                  <a:t>θ</a:t>
                </a:r>
                <a:r>
                  <a:rPr lang="en-US" baseline="-25000" dirty="0" err="1">
                    <a:latin typeface="Cambria Math" panose="02040503050406030204" pitchFamily="18" charset="0"/>
                    <a:cs typeface="Calibri" panose="020F0502020204030204" pitchFamily="34" charset="0"/>
                  </a:rPr>
                  <a:t>j</a:t>
                </a:r>
                <a:endParaRPr lang="en-US" baseline="-25000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FDED6-E559-4D89-9828-0D0BAEAB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80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3D70-1E0F-47FC-A8B5-BAACF544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3F7215-3541-490D-B2D5-A737BDB6B4A1}"/>
                  </a:ext>
                </a:extLst>
              </p:cNvPr>
              <p:cNvSpPr/>
              <p:nvPr/>
            </p:nvSpPr>
            <p:spPr>
              <a:xfrm>
                <a:off x="1473200" y="1343483"/>
                <a:ext cx="7162800" cy="1310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</m:sSup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23F7215-3541-490D-B2D5-A737BDB6B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1343483"/>
                <a:ext cx="7162800" cy="1310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25D3E3-BE92-466B-89EE-8C7CEDDE4DD0}"/>
                  </a:ext>
                </a:extLst>
              </p:cNvPr>
              <p:cNvSpPr/>
              <p:nvPr/>
            </p:nvSpPr>
            <p:spPr>
              <a:xfrm>
                <a:off x="863600" y="2905604"/>
                <a:ext cx="7315200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𝐥𝐨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𝐥𝐨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25D3E3-BE92-466B-89EE-8C7CEDDE4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2905604"/>
                <a:ext cx="73152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BBEA5D-5B5A-4E12-BF22-1C1CD9FCE0DC}"/>
                  </a:ext>
                </a:extLst>
              </p:cNvPr>
              <p:cNvSpPr/>
              <p:nvPr/>
            </p:nvSpPr>
            <p:spPr>
              <a:xfrm>
                <a:off x="2066460" y="3687248"/>
                <a:ext cx="4636975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−(1−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BBEA5D-5B5A-4E12-BF22-1C1CD9FCE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60" y="3687248"/>
                <a:ext cx="4636975" cy="84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AA5AC2-A00E-4103-97C1-8297FB63A20E}"/>
                  </a:ext>
                </a:extLst>
              </p:cNvPr>
              <p:cNvSpPr/>
              <p:nvPr/>
            </p:nvSpPr>
            <p:spPr>
              <a:xfrm>
                <a:off x="2066460" y="4620616"/>
                <a:ext cx="5953618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−(1−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AA5AC2-A00E-4103-97C1-8297FB63A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60" y="4620616"/>
                <a:ext cx="5953618" cy="84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BB2B93-17AE-4669-9ACE-15A3F618A42E}"/>
                  </a:ext>
                </a:extLst>
              </p:cNvPr>
              <p:cNvSpPr/>
              <p:nvPr/>
            </p:nvSpPr>
            <p:spPr>
              <a:xfrm>
                <a:off x="2072640" y="5402258"/>
                <a:ext cx="2284856" cy="84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BB2B93-17AE-4669-9ACE-15A3F618A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5402258"/>
                <a:ext cx="2284856" cy="847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0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46B5-2BDF-4680-954C-2F5AE7E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FDED6-E559-4D89-9828-0D0BAEAB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𝒍𝒐𝒈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Repeat until convergence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Algorithm looks identical to linear regression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FDED6-E559-4D89-9828-0D0BAEAB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9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C5FA-8F63-4F91-B51D-A37649EB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8A26-7FBD-40B2-99FF-33BEFC93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yet very efficient approach to discriminative learning of linear classifiers under convex loss functions such as (linear) Support Vector Machines and Logistic Regression</a:t>
            </a:r>
          </a:p>
          <a:p>
            <a:r>
              <a:rPr lang="en-US" dirty="0"/>
              <a:t>SGD has been successfully applied to large-scale and sparse machine learning problems often encountered in text classification and natural language processing</a:t>
            </a:r>
          </a:p>
          <a:p>
            <a:r>
              <a:rPr lang="en-US" dirty="0"/>
              <a:t>The advantages of Stochastic Gradient Descent are: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Ease of implementation (lots of opportunities for code tuning)</a:t>
            </a:r>
          </a:p>
          <a:p>
            <a:r>
              <a:rPr lang="en-US" dirty="0"/>
              <a:t>The disadvantages of Stochastic Gradient Descent include:</a:t>
            </a:r>
          </a:p>
          <a:p>
            <a:pPr lvl="1"/>
            <a:r>
              <a:rPr lang="en-US" dirty="0"/>
              <a:t>SGD requires a number of hyperparameters such as the regularization parameter and the number of iterations</a:t>
            </a:r>
          </a:p>
          <a:p>
            <a:pPr lvl="1"/>
            <a:r>
              <a:rPr lang="en-US" dirty="0"/>
              <a:t>SGD is sensitive to 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291917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C66A-5E1E-400C-85B6-C3FC42D3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8E112-6B0C-4D1D-A849-3C1D370D0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Stochastic gradient descent (SGD) in contrast performs a parameter update for each training example x</a:t>
                </a:r>
                <a:r>
                  <a:rPr lang="en-US" baseline="30000" dirty="0"/>
                  <a:t>(</a:t>
                </a:r>
                <a:r>
                  <a:rPr lang="en-US" baseline="30000" dirty="0" err="1"/>
                  <a:t>i</a:t>
                </a:r>
                <a:r>
                  <a:rPr lang="en-US" baseline="30000" dirty="0"/>
                  <a:t>)</a:t>
                </a:r>
                <a:r>
                  <a:rPr lang="en-US" dirty="0"/>
                  <a:t> and label y</a:t>
                </a:r>
                <a:r>
                  <a:rPr lang="en-US" baseline="30000" dirty="0"/>
                  <a:t>(</a:t>
                </a:r>
                <a:r>
                  <a:rPr lang="en-US" baseline="30000" dirty="0" err="1"/>
                  <a:t>i</a:t>
                </a:r>
                <a:r>
                  <a:rPr lang="en-US" baseline="30000" dirty="0"/>
                  <a:t>)</a:t>
                </a:r>
                <a:endParaRPr lang="en-US" dirty="0"/>
              </a:p>
              <a:p>
                <a:r>
                  <a:rPr lang="en-US" dirty="0"/>
                  <a:t>Each training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performs frequent updates with a high variance that cause the objective function to fluctuate heavily</a:t>
                </a:r>
              </a:p>
              <a:p>
                <a:r>
                  <a:rPr lang="en-US" dirty="0"/>
                  <a:t>Mini-batch 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Reduces the variance of the parameter updates, which can lead to more stable convergence</a:t>
                </a:r>
              </a:p>
              <a:p>
                <a:pPr lvl="1"/>
                <a:r>
                  <a:rPr lang="en-US" dirty="0"/>
                  <a:t>Can make use of highly optimized matrix optimizations common to state-of-the-art deep learning libraries that make computing the gradient w.r.t. a mini-batch very efficient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8E112-6B0C-4D1D-A849-3C1D370D0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20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44B7-12EA-4795-A549-FD761393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3A165-ED82-46FC-AD82-EC9A38E73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θ, we have code that can compute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b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j=0,1,…, n</a:t>
                </a:r>
              </a:p>
              <a:p>
                <a:r>
                  <a:rPr lang="en-US" dirty="0"/>
                  <a:t>Optimization algorithms</a:t>
                </a:r>
              </a:p>
              <a:p>
                <a:pPr lvl="1"/>
                <a:r>
                  <a:rPr lang="en-US" dirty="0"/>
                  <a:t>Gradient descent</a:t>
                </a:r>
              </a:p>
              <a:p>
                <a:pPr lvl="1"/>
                <a:r>
                  <a:rPr lang="en-US" dirty="0"/>
                  <a:t>Conjugate gradient</a:t>
                </a:r>
              </a:p>
              <a:p>
                <a:pPr lvl="1"/>
                <a:r>
                  <a:rPr lang="en-US" dirty="0"/>
                  <a:t>BFGS</a:t>
                </a:r>
              </a:p>
              <a:p>
                <a:pPr lvl="1"/>
                <a:r>
                  <a:rPr lang="en-US" dirty="0"/>
                  <a:t>L-BFGS</a:t>
                </a:r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No need to manually pick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Often faster than gradient descent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Disadvantage: more complex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63A165-ED82-46FC-AD82-EC9A38E73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 b="-5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40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3B6-A6C3-42F1-8BCB-13860E6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7FC0-2153-4ECF-B0E4-C017AF44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tagging: Family, Friends, Hobby, Work</a:t>
            </a:r>
          </a:p>
          <a:p>
            <a:r>
              <a:rPr lang="en-US" dirty="0"/>
              <a:t>Medical conditions: normal, cold, flu</a:t>
            </a:r>
          </a:p>
          <a:p>
            <a:r>
              <a:rPr lang="en-US" dirty="0"/>
              <a:t>Weather: clear, cloudy, rain, snow, sunny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C8F686-47A6-4CA6-A539-8B642820A98A}"/>
              </a:ext>
            </a:extLst>
          </p:cNvPr>
          <p:cNvCxnSpPr>
            <a:cxnSpLocks/>
          </p:cNvCxnSpPr>
          <p:nvPr/>
        </p:nvCxnSpPr>
        <p:spPr>
          <a:xfrm flipV="1">
            <a:off x="1397553" y="3312914"/>
            <a:ext cx="8647" cy="2922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6CF8EF-A7F3-4A8A-A664-74E51A719C11}"/>
              </a:ext>
            </a:extLst>
          </p:cNvPr>
          <p:cNvCxnSpPr>
            <a:cxnSpLocks/>
          </p:cNvCxnSpPr>
          <p:nvPr/>
        </p:nvCxnSpPr>
        <p:spPr>
          <a:xfrm flipV="1">
            <a:off x="1152200" y="6045954"/>
            <a:ext cx="4622800" cy="23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AD8290-FE41-4A4F-BB54-B67DCB6308D1}"/>
              </a:ext>
            </a:extLst>
          </p:cNvPr>
          <p:cNvSpPr txBox="1"/>
          <p:nvPr/>
        </p:nvSpPr>
        <p:spPr>
          <a:xfrm>
            <a:off x="635385" y="4404975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07A51-779A-46F3-97A9-555CFB2B7C79}"/>
              </a:ext>
            </a:extLst>
          </p:cNvPr>
          <p:cNvSpPr txBox="1"/>
          <p:nvPr/>
        </p:nvSpPr>
        <p:spPr>
          <a:xfrm>
            <a:off x="2712375" y="6235700"/>
            <a:ext cx="13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4349E9-10F5-4354-B776-4755F6240DD8}"/>
              </a:ext>
            </a:extLst>
          </p:cNvPr>
          <p:cNvSpPr/>
          <p:nvPr/>
        </p:nvSpPr>
        <p:spPr>
          <a:xfrm>
            <a:off x="2540180" y="471314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C5600C-00CC-42CB-86A6-7FABE9BAEBA5}"/>
              </a:ext>
            </a:extLst>
          </p:cNvPr>
          <p:cNvSpPr/>
          <p:nvPr/>
        </p:nvSpPr>
        <p:spPr>
          <a:xfrm>
            <a:off x="2228049" y="4792002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74B763-7DE1-4261-9F95-02E57B0858DA}"/>
              </a:ext>
            </a:extLst>
          </p:cNvPr>
          <p:cNvSpPr/>
          <p:nvPr/>
        </p:nvSpPr>
        <p:spPr>
          <a:xfrm>
            <a:off x="1900320" y="471314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47C3A5-C851-4311-B86C-40F808E4AB4F}"/>
              </a:ext>
            </a:extLst>
          </p:cNvPr>
          <p:cNvSpPr/>
          <p:nvPr/>
        </p:nvSpPr>
        <p:spPr>
          <a:xfrm>
            <a:off x="2555971" y="5160932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A8A864-4398-490F-AA94-A07DCDD9FE9E}"/>
              </a:ext>
            </a:extLst>
          </p:cNvPr>
          <p:cNvSpPr/>
          <p:nvPr/>
        </p:nvSpPr>
        <p:spPr>
          <a:xfrm>
            <a:off x="2272265" y="5148294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641FC0-FBF3-48E8-8B7E-926632A93893}"/>
              </a:ext>
            </a:extLst>
          </p:cNvPr>
          <p:cNvSpPr/>
          <p:nvPr/>
        </p:nvSpPr>
        <p:spPr>
          <a:xfrm>
            <a:off x="2187092" y="4108814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8678B54-25BC-4F57-A9ED-11AD4A413100}"/>
              </a:ext>
            </a:extLst>
          </p:cNvPr>
          <p:cNvSpPr/>
          <p:nvPr/>
        </p:nvSpPr>
        <p:spPr>
          <a:xfrm>
            <a:off x="3992231" y="3569831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057677A-5533-429D-B25F-E96EFD1C5BE1}"/>
              </a:ext>
            </a:extLst>
          </p:cNvPr>
          <p:cNvSpPr/>
          <p:nvPr/>
        </p:nvSpPr>
        <p:spPr>
          <a:xfrm>
            <a:off x="3983800" y="4108814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8C3C990-46C0-4942-B40F-0259E27F0C60}"/>
              </a:ext>
            </a:extLst>
          </p:cNvPr>
          <p:cNvSpPr/>
          <p:nvPr/>
        </p:nvSpPr>
        <p:spPr>
          <a:xfrm>
            <a:off x="4297031" y="3874631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59809E8-9D80-44A9-A96B-0B7D5465812E}"/>
              </a:ext>
            </a:extLst>
          </p:cNvPr>
          <p:cNvSpPr/>
          <p:nvPr/>
        </p:nvSpPr>
        <p:spPr>
          <a:xfrm>
            <a:off x="3226569" y="3612931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7D7FB4-9530-4AFA-AD7F-68BCED7A4F1F}"/>
              </a:ext>
            </a:extLst>
          </p:cNvPr>
          <p:cNvCxnSpPr>
            <a:cxnSpLocks/>
          </p:cNvCxnSpPr>
          <p:nvPr/>
        </p:nvCxnSpPr>
        <p:spPr>
          <a:xfrm flipV="1">
            <a:off x="6416068" y="3292594"/>
            <a:ext cx="8647" cy="2922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93D2A4-3413-416F-B9BD-9F734ADDEFF9}"/>
              </a:ext>
            </a:extLst>
          </p:cNvPr>
          <p:cNvCxnSpPr>
            <a:cxnSpLocks/>
          </p:cNvCxnSpPr>
          <p:nvPr/>
        </p:nvCxnSpPr>
        <p:spPr>
          <a:xfrm flipV="1">
            <a:off x="6170715" y="6025634"/>
            <a:ext cx="4622800" cy="23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7705B1-EF98-48DF-8A0E-8875F371C7AF}"/>
              </a:ext>
            </a:extLst>
          </p:cNvPr>
          <p:cNvSpPr txBox="1"/>
          <p:nvPr/>
        </p:nvSpPr>
        <p:spPr>
          <a:xfrm>
            <a:off x="5653900" y="4384655"/>
            <a:ext cx="66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E9032D-04C4-4BD9-8140-167B3F098094}"/>
              </a:ext>
            </a:extLst>
          </p:cNvPr>
          <p:cNvSpPr txBox="1"/>
          <p:nvPr/>
        </p:nvSpPr>
        <p:spPr>
          <a:xfrm>
            <a:off x="7730890" y="6215380"/>
            <a:ext cx="13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9CF370-E200-4F47-B815-90DFBBDCECB8}"/>
              </a:ext>
            </a:extLst>
          </p:cNvPr>
          <p:cNvSpPr/>
          <p:nvPr/>
        </p:nvSpPr>
        <p:spPr>
          <a:xfrm>
            <a:off x="7558695" y="469282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BB8364-454A-4540-957C-863AAA0B3900}"/>
              </a:ext>
            </a:extLst>
          </p:cNvPr>
          <p:cNvSpPr/>
          <p:nvPr/>
        </p:nvSpPr>
        <p:spPr>
          <a:xfrm>
            <a:off x="7246564" y="4771682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573B4E-276B-41DF-BA0F-6FADA9B024E6}"/>
              </a:ext>
            </a:extLst>
          </p:cNvPr>
          <p:cNvSpPr/>
          <p:nvPr/>
        </p:nvSpPr>
        <p:spPr>
          <a:xfrm>
            <a:off x="6918835" y="4692829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C13A1E7-3C37-42D7-92F2-F83BCF74E5CB}"/>
              </a:ext>
            </a:extLst>
          </p:cNvPr>
          <p:cNvSpPr/>
          <p:nvPr/>
        </p:nvSpPr>
        <p:spPr>
          <a:xfrm>
            <a:off x="7574486" y="5140612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304F07-6909-4AAA-9F5A-D0FE26F91BF4}"/>
              </a:ext>
            </a:extLst>
          </p:cNvPr>
          <p:cNvSpPr/>
          <p:nvPr/>
        </p:nvSpPr>
        <p:spPr>
          <a:xfrm>
            <a:off x="7290780" y="5127974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AF86BAA-BB7A-4F05-A90A-0756E0DC3A38}"/>
              </a:ext>
            </a:extLst>
          </p:cNvPr>
          <p:cNvSpPr/>
          <p:nvPr/>
        </p:nvSpPr>
        <p:spPr>
          <a:xfrm>
            <a:off x="7205607" y="4088494"/>
            <a:ext cx="170345" cy="170345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AAB47B7-D087-4AC5-A41B-C785A4133E46}"/>
              </a:ext>
            </a:extLst>
          </p:cNvPr>
          <p:cNvSpPr/>
          <p:nvPr/>
        </p:nvSpPr>
        <p:spPr>
          <a:xfrm>
            <a:off x="9010746" y="3549511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FE66C5F-C579-4C16-A81B-BA5A12E515DA}"/>
              </a:ext>
            </a:extLst>
          </p:cNvPr>
          <p:cNvSpPr/>
          <p:nvPr/>
        </p:nvSpPr>
        <p:spPr>
          <a:xfrm>
            <a:off x="9002315" y="4088494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9A218C5-5186-42FB-8752-894083BE8F58}"/>
              </a:ext>
            </a:extLst>
          </p:cNvPr>
          <p:cNvSpPr/>
          <p:nvPr/>
        </p:nvSpPr>
        <p:spPr>
          <a:xfrm>
            <a:off x="9315546" y="3854311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A0A8A2C-499C-4BA4-9B6B-196B9D8A3EC0}"/>
              </a:ext>
            </a:extLst>
          </p:cNvPr>
          <p:cNvSpPr/>
          <p:nvPr/>
        </p:nvSpPr>
        <p:spPr>
          <a:xfrm>
            <a:off x="8245084" y="3592611"/>
            <a:ext cx="321662" cy="254355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1AF89-B52D-4A66-B512-E3B297B780DA}"/>
              </a:ext>
            </a:extLst>
          </p:cNvPr>
          <p:cNvSpPr/>
          <p:nvPr/>
        </p:nvSpPr>
        <p:spPr>
          <a:xfrm>
            <a:off x="8715376" y="5127974"/>
            <a:ext cx="254889" cy="190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5E445A-841A-4C27-BC98-C56E79BFBB9B}"/>
              </a:ext>
            </a:extLst>
          </p:cNvPr>
          <p:cNvSpPr/>
          <p:nvPr/>
        </p:nvSpPr>
        <p:spPr>
          <a:xfrm>
            <a:off x="9010746" y="5495784"/>
            <a:ext cx="254889" cy="190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C6E8E7-898D-4EA7-91EE-023ED0E84322}"/>
              </a:ext>
            </a:extLst>
          </p:cNvPr>
          <p:cNvSpPr/>
          <p:nvPr/>
        </p:nvSpPr>
        <p:spPr>
          <a:xfrm>
            <a:off x="9476377" y="5498028"/>
            <a:ext cx="254889" cy="190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24D59FE-08C7-483C-8DFA-5EEF0D50282D}"/>
              </a:ext>
            </a:extLst>
          </p:cNvPr>
          <p:cNvSpPr/>
          <p:nvPr/>
        </p:nvSpPr>
        <p:spPr>
          <a:xfrm>
            <a:off x="8481670" y="5613761"/>
            <a:ext cx="254889" cy="190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003521-0BDE-4E81-841F-DDD66CAA3A54}"/>
              </a:ext>
            </a:extLst>
          </p:cNvPr>
          <p:cNvSpPr/>
          <p:nvPr/>
        </p:nvSpPr>
        <p:spPr>
          <a:xfrm>
            <a:off x="9624341" y="5161089"/>
            <a:ext cx="254889" cy="190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1052EB-B63B-4144-A1A5-D8EA9199214F}"/>
              </a:ext>
            </a:extLst>
          </p:cNvPr>
          <p:cNvSpPr/>
          <p:nvPr/>
        </p:nvSpPr>
        <p:spPr>
          <a:xfrm>
            <a:off x="9172576" y="4900968"/>
            <a:ext cx="254889" cy="190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06941-4C83-4D4E-A3FF-6B3BEE69CD17}"/>
              </a:ext>
            </a:extLst>
          </p:cNvPr>
          <p:cNvSpPr txBox="1"/>
          <p:nvPr/>
        </p:nvSpPr>
        <p:spPr>
          <a:xfrm>
            <a:off x="2357437" y="2736555"/>
            <a:ext cx="26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Binary classification</a:t>
            </a:r>
            <a:endParaRPr lang="en-US" b="1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E82AE0-D7A5-4FFD-90E8-9945B79C3724}"/>
              </a:ext>
            </a:extLst>
          </p:cNvPr>
          <p:cNvSpPr txBox="1"/>
          <p:nvPr/>
        </p:nvSpPr>
        <p:spPr>
          <a:xfrm>
            <a:off x="7331735" y="2736555"/>
            <a:ext cx="295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Multiclass classification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60466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E0FAEAC-0549-49C7-A9AA-A386D57FB7A9}"/>
              </a:ext>
            </a:extLst>
          </p:cNvPr>
          <p:cNvGrpSpPr/>
          <p:nvPr/>
        </p:nvGrpSpPr>
        <p:grpSpPr>
          <a:xfrm>
            <a:off x="7617279" y="4637035"/>
            <a:ext cx="670364" cy="783275"/>
            <a:chOff x="7610849" y="2655248"/>
            <a:chExt cx="670364" cy="783275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9AE51CA-B53F-4295-907C-80736A65777B}"/>
                </a:ext>
              </a:extLst>
            </p:cNvPr>
            <p:cNvGrpSpPr/>
            <p:nvPr/>
          </p:nvGrpSpPr>
          <p:grpSpPr>
            <a:xfrm>
              <a:off x="8078013" y="3255642"/>
              <a:ext cx="203200" cy="182880"/>
              <a:chOff x="6096000" y="1940560"/>
              <a:chExt cx="203200" cy="182880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6720560-9A10-4238-8CFC-F9C729F0C79C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8179DF3-3F96-4809-AF4C-4A693E3FF9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CFF88BC-CCEF-4437-9F75-5303892A4AA9}"/>
                </a:ext>
              </a:extLst>
            </p:cNvPr>
            <p:cNvGrpSpPr/>
            <p:nvPr/>
          </p:nvGrpSpPr>
          <p:grpSpPr>
            <a:xfrm>
              <a:off x="7852203" y="3255643"/>
              <a:ext cx="203200" cy="182880"/>
              <a:chOff x="6096000" y="1940560"/>
              <a:chExt cx="203200" cy="182880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2B4282C-AB5F-452E-B682-E9C4A058624A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D267291D-9A17-4CB2-A0A3-A3C34E3B83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73C996E7-752D-4ECF-B193-C63543C43A50}"/>
                </a:ext>
              </a:extLst>
            </p:cNvPr>
            <p:cNvGrpSpPr/>
            <p:nvPr/>
          </p:nvGrpSpPr>
          <p:grpSpPr>
            <a:xfrm>
              <a:off x="8058300" y="3000619"/>
              <a:ext cx="203200" cy="182880"/>
              <a:chOff x="6096000" y="1940560"/>
              <a:chExt cx="203200" cy="182880"/>
            </a:xfrm>
          </p:grpSpPr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D61A09F-617F-461C-9F40-B62B1CD594C0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4D0C6C2-6611-4121-9229-C9E933F71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60EB765-4EDA-4B54-A867-4B23426A97CB}"/>
                </a:ext>
              </a:extLst>
            </p:cNvPr>
            <p:cNvGrpSpPr/>
            <p:nvPr/>
          </p:nvGrpSpPr>
          <p:grpSpPr>
            <a:xfrm>
              <a:off x="7865785" y="3020599"/>
              <a:ext cx="203200" cy="182880"/>
              <a:chOff x="6096000" y="1940560"/>
              <a:chExt cx="203200" cy="182880"/>
            </a:xfrm>
          </p:grpSpPr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5DA51C1-0E9F-42F9-AD00-FF138DC0496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B7CC725-4799-4040-9BBF-D59D361C2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2FE7616-DDEC-4235-96CF-86941C2B2DCD}"/>
                </a:ext>
              </a:extLst>
            </p:cNvPr>
            <p:cNvGrpSpPr/>
            <p:nvPr/>
          </p:nvGrpSpPr>
          <p:grpSpPr>
            <a:xfrm>
              <a:off x="7610849" y="3000619"/>
              <a:ext cx="203200" cy="182880"/>
              <a:chOff x="6096000" y="1940560"/>
              <a:chExt cx="203200" cy="182880"/>
            </a:xfrm>
          </p:grpSpPr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64B213E-C4FA-4BA2-AC90-AEDC38BCF908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31D63B4-50F3-4F35-A04B-D9A7A1778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B3CA72E-4117-4CDF-86EE-A9CD0715394E}"/>
                </a:ext>
              </a:extLst>
            </p:cNvPr>
            <p:cNvGrpSpPr/>
            <p:nvPr/>
          </p:nvGrpSpPr>
          <p:grpSpPr>
            <a:xfrm>
              <a:off x="7794648" y="2655248"/>
              <a:ext cx="203200" cy="182880"/>
              <a:chOff x="6096000" y="1940560"/>
              <a:chExt cx="203200" cy="182880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FAAA2D9-61C5-4155-BDDB-BB3D6BE6ABC8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E2533240-1B4F-4FD3-B540-214DE0255A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C983B6-A6C3-42F1-8BCB-13860E6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(One-vs-Rest)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008E85-A0D6-4F2E-B05F-1E6FD954A470}"/>
              </a:ext>
            </a:extLst>
          </p:cNvPr>
          <p:cNvGrpSpPr/>
          <p:nvPr/>
        </p:nvGrpSpPr>
        <p:grpSpPr>
          <a:xfrm>
            <a:off x="301643" y="2549644"/>
            <a:ext cx="4876884" cy="3292118"/>
            <a:chOff x="301643" y="2549644"/>
            <a:chExt cx="4876884" cy="329211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1B1E9F4-9419-4892-8FC7-C2EC507D7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080" y="2549644"/>
              <a:ext cx="8647" cy="2922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9AB0BA-E12E-4081-BE22-AFB0D0D90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727" y="5282684"/>
              <a:ext cx="4622800" cy="239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395F60-DA18-4199-AF43-D53AA03D2247}"/>
                </a:ext>
              </a:extLst>
            </p:cNvPr>
            <p:cNvSpPr txBox="1"/>
            <p:nvPr/>
          </p:nvSpPr>
          <p:spPr>
            <a:xfrm>
              <a:off x="301643" y="3659400"/>
              <a:ext cx="50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E43343-F3BF-467F-9029-047191111698}"/>
                </a:ext>
              </a:extLst>
            </p:cNvPr>
            <p:cNvSpPr txBox="1"/>
            <p:nvPr/>
          </p:nvSpPr>
          <p:spPr>
            <a:xfrm>
              <a:off x="2115902" y="5472430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F0E8BEC-A490-4F1A-92B8-280FBCFC06EA}"/>
                </a:ext>
              </a:extLst>
            </p:cNvPr>
            <p:cNvSpPr/>
            <p:nvPr/>
          </p:nvSpPr>
          <p:spPr>
            <a:xfrm>
              <a:off x="1943707" y="3949879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32502D-A3AF-4E19-AA6A-BC863DAE9A20}"/>
                </a:ext>
              </a:extLst>
            </p:cNvPr>
            <p:cNvSpPr/>
            <p:nvPr/>
          </p:nvSpPr>
          <p:spPr>
            <a:xfrm>
              <a:off x="1631576" y="4028732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88DBE8-4FB7-4644-8633-79ED094606B3}"/>
                </a:ext>
              </a:extLst>
            </p:cNvPr>
            <p:cNvSpPr/>
            <p:nvPr/>
          </p:nvSpPr>
          <p:spPr>
            <a:xfrm>
              <a:off x="1303847" y="3949879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AEE516-195A-43CD-A7DD-7FB9050E01FC}"/>
                </a:ext>
              </a:extLst>
            </p:cNvPr>
            <p:cNvSpPr/>
            <p:nvPr/>
          </p:nvSpPr>
          <p:spPr>
            <a:xfrm>
              <a:off x="1959498" y="4397662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822451-F1E5-4028-93CF-E3E1D198C1B4}"/>
                </a:ext>
              </a:extLst>
            </p:cNvPr>
            <p:cNvSpPr/>
            <p:nvPr/>
          </p:nvSpPr>
          <p:spPr>
            <a:xfrm>
              <a:off x="1675792" y="4385024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DDE59A-555D-46EE-90F1-44D3E1378174}"/>
                </a:ext>
              </a:extLst>
            </p:cNvPr>
            <p:cNvSpPr/>
            <p:nvPr/>
          </p:nvSpPr>
          <p:spPr>
            <a:xfrm>
              <a:off x="1590619" y="3345544"/>
              <a:ext cx="170345" cy="170345"/>
            </a:xfrm>
            <a:prstGeom prst="ellipse">
              <a:avLst/>
            </a:prstGeom>
            <a:noFill/>
            <a:ln w="38100">
              <a:solidFill>
                <a:srgbClr val="79AE0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5F6669C-F37A-430C-B645-A590902B7B3F}"/>
                </a:ext>
              </a:extLst>
            </p:cNvPr>
            <p:cNvSpPr/>
            <p:nvPr/>
          </p:nvSpPr>
          <p:spPr>
            <a:xfrm>
              <a:off x="3395758" y="2806561"/>
              <a:ext cx="321662" cy="254355"/>
            </a:xfrm>
            <a:prstGeom prst="triangl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5C8E461E-DF16-4D98-9006-31ED2B8AFB23}"/>
                </a:ext>
              </a:extLst>
            </p:cNvPr>
            <p:cNvSpPr/>
            <p:nvPr/>
          </p:nvSpPr>
          <p:spPr>
            <a:xfrm>
              <a:off x="3387327" y="3345544"/>
              <a:ext cx="321662" cy="254355"/>
            </a:xfrm>
            <a:prstGeom prst="triangl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37AF828-06DE-42ED-8EE7-3819B9939971}"/>
                </a:ext>
              </a:extLst>
            </p:cNvPr>
            <p:cNvSpPr/>
            <p:nvPr/>
          </p:nvSpPr>
          <p:spPr>
            <a:xfrm>
              <a:off x="3700558" y="3111361"/>
              <a:ext cx="321662" cy="254355"/>
            </a:xfrm>
            <a:prstGeom prst="triangl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D76B7A1-5B77-4A1F-BBD3-61B5BDB490F1}"/>
                </a:ext>
              </a:extLst>
            </p:cNvPr>
            <p:cNvSpPr/>
            <p:nvPr/>
          </p:nvSpPr>
          <p:spPr>
            <a:xfrm>
              <a:off x="2630096" y="2849661"/>
              <a:ext cx="321662" cy="254355"/>
            </a:xfrm>
            <a:prstGeom prst="triangl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9E738A-BBEF-4C46-B526-A367B14BA605}"/>
                </a:ext>
              </a:extLst>
            </p:cNvPr>
            <p:cNvSpPr/>
            <p:nvPr/>
          </p:nvSpPr>
          <p:spPr>
            <a:xfrm>
              <a:off x="3100388" y="4385024"/>
              <a:ext cx="254889" cy="190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C14BC7-15BD-4196-A71D-C22CC76E4910}"/>
                </a:ext>
              </a:extLst>
            </p:cNvPr>
            <p:cNvSpPr/>
            <p:nvPr/>
          </p:nvSpPr>
          <p:spPr>
            <a:xfrm>
              <a:off x="3395758" y="4752834"/>
              <a:ext cx="254889" cy="190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073BC5E-81C1-43FC-8768-2D8B9B969CD4}"/>
                </a:ext>
              </a:extLst>
            </p:cNvPr>
            <p:cNvSpPr/>
            <p:nvPr/>
          </p:nvSpPr>
          <p:spPr>
            <a:xfrm>
              <a:off x="3861389" y="4755078"/>
              <a:ext cx="254889" cy="190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43F490-E8A9-4E4C-A396-D62A40D2656B}"/>
                </a:ext>
              </a:extLst>
            </p:cNvPr>
            <p:cNvSpPr/>
            <p:nvPr/>
          </p:nvSpPr>
          <p:spPr>
            <a:xfrm>
              <a:off x="2866682" y="4870811"/>
              <a:ext cx="254889" cy="190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B1E95F-A715-45E4-8B10-F8DF47CE1A28}"/>
                </a:ext>
              </a:extLst>
            </p:cNvPr>
            <p:cNvSpPr/>
            <p:nvPr/>
          </p:nvSpPr>
          <p:spPr>
            <a:xfrm>
              <a:off x="4009353" y="4418139"/>
              <a:ext cx="254889" cy="190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390B44-D8D8-4453-95DE-724D2F8729C3}"/>
                </a:ext>
              </a:extLst>
            </p:cNvPr>
            <p:cNvSpPr/>
            <p:nvPr/>
          </p:nvSpPr>
          <p:spPr>
            <a:xfrm>
              <a:off x="3557588" y="4158018"/>
              <a:ext cx="254889" cy="190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DACBEE-6D6D-4CC7-8BAC-302E124CFD2B}"/>
              </a:ext>
            </a:extLst>
          </p:cNvPr>
          <p:cNvCxnSpPr>
            <a:cxnSpLocks/>
          </p:cNvCxnSpPr>
          <p:nvPr/>
        </p:nvCxnSpPr>
        <p:spPr>
          <a:xfrm flipV="1">
            <a:off x="7251817" y="301915"/>
            <a:ext cx="5980" cy="153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FA2AD6-CC57-45BB-A9BB-C14ED5E2422E}"/>
              </a:ext>
            </a:extLst>
          </p:cNvPr>
          <p:cNvCxnSpPr>
            <a:cxnSpLocks/>
          </p:cNvCxnSpPr>
          <p:nvPr/>
        </p:nvCxnSpPr>
        <p:spPr>
          <a:xfrm flipV="1">
            <a:off x="7082125" y="1735471"/>
            <a:ext cx="3197239" cy="1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574246-87CD-4AF2-8C3E-3349304F282F}"/>
              </a:ext>
            </a:extLst>
          </p:cNvPr>
          <p:cNvSpPr txBox="1"/>
          <p:nvPr/>
        </p:nvSpPr>
        <p:spPr>
          <a:xfrm>
            <a:off x="6906394" y="884013"/>
            <a:ext cx="351461" cy="1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8F4A8C-DB3E-4771-9326-9E6DCF0616D9}"/>
              </a:ext>
            </a:extLst>
          </p:cNvPr>
          <p:cNvSpPr txBox="1"/>
          <p:nvPr/>
        </p:nvSpPr>
        <p:spPr>
          <a:xfrm>
            <a:off x="8161179" y="1834998"/>
            <a:ext cx="933727" cy="1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8D3139-8D55-4D37-8EF6-6614612812D2}"/>
              </a:ext>
            </a:extLst>
          </p:cNvPr>
          <p:cNvSpPr/>
          <p:nvPr/>
        </p:nvSpPr>
        <p:spPr>
          <a:xfrm>
            <a:off x="8042085" y="1036377"/>
            <a:ext cx="117815" cy="89351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945728E-648E-40D0-B391-B8E40F412EB7}"/>
              </a:ext>
            </a:extLst>
          </p:cNvPr>
          <p:cNvSpPr/>
          <p:nvPr/>
        </p:nvSpPr>
        <p:spPr>
          <a:xfrm>
            <a:off x="7826208" y="1077738"/>
            <a:ext cx="117815" cy="89351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3E94EC0-B592-41E9-9952-2B9DE05A02EF}"/>
              </a:ext>
            </a:extLst>
          </p:cNvPr>
          <p:cNvSpPr/>
          <p:nvPr/>
        </p:nvSpPr>
        <p:spPr>
          <a:xfrm>
            <a:off x="7599542" y="1036377"/>
            <a:ext cx="117815" cy="89351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478F07E-086C-491B-904B-3AD502F58B45}"/>
              </a:ext>
            </a:extLst>
          </p:cNvPr>
          <p:cNvSpPr/>
          <p:nvPr/>
        </p:nvSpPr>
        <p:spPr>
          <a:xfrm>
            <a:off x="8053006" y="1271252"/>
            <a:ext cx="117815" cy="89351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AB4B2E2-3912-4CE6-9157-B58736790946}"/>
              </a:ext>
            </a:extLst>
          </p:cNvPr>
          <p:cNvSpPr/>
          <p:nvPr/>
        </p:nvSpPr>
        <p:spPr>
          <a:xfrm>
            <a:off x="7856788" y="1264623"/>
            <a:ext cx="117815" cy="89351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E1F097-97F9-4E80-9EB9-8D7313BFED05}"/>
              </a:ext>
            </a:extLst>
          </p:cNvPr>
          <p:cNvSpPr/>
          <p:nvPr/>
        </p:nvSpPr>
        <p:spPr>
          <a:xfrm>
            <a:off x="7797881" y="719387"/>
            <a:ext cx="117815" cy="89351"/>
          </a:xfrm>
          <a:prstGeom prst="ellipse">
            <a:avLst/>
          </a:prstGeom>
          <a:noFill/>
          <a:ln w="38100">
            <a:solidFill>
              <a:srgbClr val="79AE0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7F4B45A-461A-439C-BA0E-C99101D6AA22}"/>
              </a:ext>
            </a:extLst>
          </p:cNvPr>
          <p:cNvCxnSpPr>
            <a:cxnSpLocks/>
          </p:cNvCxnSpPr>
          <p:nvPr/>
        </p:nvCxnSpPr>
        <p:spPr>
          <a:xfrm flipV="1">
            <a:off x="7287745" y="2309838"/>
            <a:ext cx="5980" cy="153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99B0BA0-8E39-4E4A-B5A5-4B9506649762}"/>
              </a:ext>
            </a:extLst>
          </p:cNvPr>
          <p:cNvCxnSpPr>
            <a:cxnSpLocks/>
          </p:cNvCxnSpPr>
          <p:nvPr/>
        </p:nvCxnSpPr>
        <p:spPr>
          <a:xfrm flipV="1">
            <a:off x="7118053" y="3743394"/>
            <a:ext cx="3197239" cy="1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2AE636B-2382-4E04-9DFA-B93EA1C73F74}"/>
              </a:ext>
            </a:extLst>
          </p:cNvPr>
          <p:cNvSpPr txBox="1"/>
          <p:nvPr/>
        </p:nvSpPr>
        <p:spPr>
          <a:xfrm>
            <a:off x="6942322" y="2891936"/>
            <a:ext cx="351461" cy="1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B18BE0-8133-4B9F-A6A6-7BB0FA5830FA}"/>
              </a:ext>
            </a:extLst>
          </p:cNvPr>
          <p:cNvSpPr txBox="1"/>
          <p:nvPr/>
        </p:nvSpPr>
        <p:spPr>
          <a:xfrm>
            <a:off x="8197107" y="3842921"/>
            <a:ext cx="933727" cy="1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3032D877-CA1E-48EA-8EF7-F414F0AF0015}"/>
              </a:ext>
            </a:extLst>
          </p:cNvPr>
          <p:cNvSpPr/>
          <p:nvPr/>
        </p:nvSpPr>
        <p:spPr>
          <a:xfrm>
            <a:off x="9082286" y="2444598"/>
            <a:ext cx="222469" cy="133416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BEB4F74C-CEEC-453E-B612-4686001D4E16}"/>
              </a:ext>
            </a:extLst>
          </p:cNvPr>
          <p:cNvSpPr/>
          <p:nvPr/>
        </p:nvSpPr>
        <p:spPr>
          <a:xfrm>
            <a:off x="9076455" y="2727310"/>
            <a:ext cx="222469" cy="133416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07B4E346-52EE-456B-8A6F-AC352D59E3AD}"/>
              </a:ext>
            </a:extLst>
          </p:cNvPr>
          <p:cNvSpPr/>
          <p:nvPr/>
        </p:nvSpPr>
        <p:spPr>
          <a:xfrm>
            <a:off x="9293093" y="2604474"/>
            <a:ext cx="222469" cy="133416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3F10D1AA-2118-48EA-B40C-49A043D42230}"/>
              </a:ext>
            </a:extLst>
          </p:cNvPr>
          <p:cNvSpPr/>
          <p:nvPr/>
        </p:nvSpPr>
        <p:spPr>
          <a:xfrm>
            <a:off x="8552736" y="2467205"/>
            <a:ext cx="222469" cy="133416"/>
          </a:xfrm>
          <a:prstGeom prst="triangl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0BFBBF7-9A2B-4A09-9A87-5109593C8FA3}"/>
              </a:ext>
            </a:extLst>
          </p:cNvPr>
          <p:cNvCxnSpPr>
            <a:cxnSpLocks/>
          </p:cNvCxnSpPr>
          <p:nvPr/>
        </p:nvCxnSpPr>
        <p:spPr>
          <a:xfrm flipV="1">
            <a:off x="7292936" y="4280746"/>
            <a:ext cx="5980" cy="1533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E9032B2-CD12-4789-A2AC-54FAD5AA8937}"/>
              </a:ext>
            </a:extLst>
          </p:cNvPr>
          <p:cNvCxnSpPr>
            <a:cxnSpLocks/>
          </p:cNvCxnSpPr>
          <p:nvPr/>
        </p:nvCxnSpPr>
        <p:spPr>
          <a:xfrm flipV="1">
            <a:off x="7123244" y="5714302"/>
            <a:ext cx="3197239" cy="12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516E8D9-CA48-4027-9EAB-283C28507F10}"/>
              </a:ext>
            </a:extLst>
          </p:cNvPr>
          <p:cNvSpPr txBox="1"/>
          <p:nvPr/>
        </p:nvSpPr>
        <p:spPr>
          <a:xfrm>
            <a:off x="6947513" y="4862844"/>
            <a:ext cx="351461" cy="1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773411C-EE6D-47F6-B226-EE018A72893E}"/>
              </a:ext>
            </a:extLst>
          </p:cNvPr>
          <p:cNvSpPr txBox="1"/>
          <p:nvPr/>
        </p:nvSpPr>
        <p:spPr>
          <a:xfrm>
            <a:off x="8202298" y="5813829"/>
            <a:ext cx="933727" cy="1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  <a:r>
              <a:rPr lang="en-US" b="1" baseline="-25000" dirty="0"/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A205C03-95B3-48AA-93EF-918EAD3296B2}"/>
              </a:ext>
            </a:extLst>
          </p:cNvPr>
          <p:cNvSpPr/>
          <p:nvPr/>
        </p:nvSpPr>
        <p:spPr>
          <a:xfrm>
            <a:off x="8883192" y="5243454"/>
            <a:ext cx="176287" cy="100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C58948F-8D91-45ED-818A-E02AA852009D}"/>
              </a:ext>
            </a:extLst>
          </p:cNvPr>
          <p:cNvSpPr/>
          <p:nvPr/>
        </p:nvSpPr>
        <p:spPr>
          <a:xfrm>
            <a:off x="9087477" y="5436381"/>
            <a:ext cx="176287" cy="100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E2600C-D0E6-40E8-A544-4EAE3EAC1A46}"/>
              </a:ext>
            </a:extLst>
          </p:cNvPr>
          <p:cNvSpPr/>
          <p:nvPr/>
        </p:nvSpPr>
        <p:spPr>
          <a:xfrm>
            <a:off x="9409519" y="5437558"/>
            <a:ext cx="176287" cy="100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A0CB7E-9A34-4219-9A59-CAFDC53E045F}"/>
              </a:ext>
            </a:extLst>
          </p:cNvPr>
          <p:cNvSpPr/>
          <p:nvPr/>
        </p:nvSpPr>
        <p:spPr>
          <a:xfrm>
            <a:off x="8721556" y="5498263"/>
            <a:ext cx="176287" cy="100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895E88-6512-4357-979C-A7F76F25459C}"/>
              </a:ext>
            </a:extLst>
          </p:cNvPr>
          <p:cNvSpPr/>
          <p:nvPr/>
        </p:nvSpPr>
        <p:spPr>
          <a:xfrm>
            <a:off x="9511854" y="5260824"/>
            <a:ext cx="176287" cy="100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0BC85F-0472-42B4-978F-8D4600EE118D}"/>
              </a:ext>
            </a:extLst>
          </p:cNvPr>
          <p:cNvSpPr/>
          <p:nvPr/>
        </p:nvSpPr>
        <p:spPr>
          <a:xfrm>
            <a:off x="9199403" y="5124383"/>
            <a:ext cx="176287" cy="1000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B1C8879-F509-4D19-A82C-FAE64A332F23}"/>
              </a:ext>
            </a:extLst>
          </p:cNvPr>
          <p:cNvGrpSpPr/>
          <p:nvPr/>
        </p:nvGrpSpPr>
        <p:grpSpPr>
          <a:xfrm>
            <a:off x="9121045" y="1091146"/>
            <a:ext cx="203200" cy="182880"/>
            <a:chOff x="6096000" y="1940560"/>
            <a:chExt cx="203200" cy="18288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2AEE99-A34A-4EB5-8763-6317D5032A4E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7EDEF6-17CF-493E-9626-1EAE45E37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2E2EA81-67D9-4E80-97E3-E4FB0C38B985}"/>
              </a:ext>
            </a:extLst>
          </p:cNvPr>
          <p:cNvGrpSpPr/>
          <p:nvPr/>
        </p:nvGrpSpPr>
        <p:grpSpPr>
          <a:xfrm>
            <a:off x="8828616" y="1231870"/>
            <a:ext cx="203200" cy="182880"/>
            <a:chOff x="6096000" y="1940560"/>
            <a:chExt cx="203200" cy="18288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905DBE7-739E-42CB-946B-974A440AD7C7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8B8CEEC-24CE-4373-B91D-3A3D94149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701D349-1663-4D12-AF5A-48794C52BCB8}"/>
              </a:ext>
            </a:extLst>
          </p:cNvPr>
          <p:cNvGrpSpPr/>
          <p:nvPr/>
        </p:nvGrpSpPr>
        <p:grpSpPr>
          <a:xfrm>
            <a:off x="9053965" y="713175"/>
            <a:ext cx="203200" cy="182880"/>
            <a:chOff x="6096000" y="1940560"/>
            <a:chExt cx="203200" cy="18288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1E1CC9F-11B8-449F-B9FF-29C9C9A7EF16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10A00C3-9407-467E-91E8-58348CE0F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CBD0D8-A9CC-49FC-8269-43B0F4818778}"/>
              </a:ext>
            </a:extLst>
          </p:cNvPr>
          <p:cNvGrpSpPr/>
          <p:nvPr/>
        </p:nvGrpSpPr>
        <p:grpSpPr>
          <a:xfrm>
            <a:off x="9286491" y="583088"/>
            <a:ext cx="203200" cy="182880"/>
            <a:chOff x="6096000" y="1940560"/>
            <a:chExt cx="203200" cy="182880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B066878-5D57-4C60-AF57-ED74DD41B4D0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6103733-72F8-427C-A6A6-8C383BAB8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0DC07E7-FA53-4E38-BB46-F2665675E08B}"/>
              </a:ext>
            </a:extLst>
          </p:cNvPr>
          <p:cNvGrpSpPr/>
          <p:nvPr/>
        </p:nvGrpSpPr>
        <p:grpSpPr>
          <a:xfrm>
            <a:off x="9063517" y="400208"/>
            <a:ext cx="203200" cy="182880"/>
            <a:chOff x="6096000" y="1940560"/>
            <a:chExt cx="203200" cy="18288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4FFD63-DD54-4613-B304-A0217744E087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94A5D56-25F2-473A-950F-92983A3E9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9429CAD-60B9-4C44-A0D5-078BB6A35372}"/>
              </a:ext>
            </a:extLst>
          </p:cNvPr>
          <p:cNvGrpSpPr/>
          <p:nvPr/>
        </p:nvGrpSpPr>
        <p:grpSpPr>
          <a:xfrm>
            <a:off x="8523970" y="449430"/>
            <a:ext cx="203200" cy="182880"/>
            <a:chOff x="6096000" y="1940560"/>
            <a:chExt cx="203200" cy="18288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1531063-0F1C-41B7-82C0-84CCE54A10D0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876FAB-8657-4731-B023-514E1053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3D6A0BE-F6D3-4921-93CA-8A78F9DA48BD}"/>
              </a:ext>
            </a:extLst>
          </p:cNvPr>
          <p:cNvGrpSpPr/>
          <p:nvPr/>
        </p:nvGrpSpPr>
        <p:grpSpPr>
          <a:xfrm>
            <a:off x="8716829" y="3530024"/>
            <a:ext cx="203200" cy="182880"/>
            <a:chOff x="6096000" y="1940560"/>
            <a:chExt cx="203200" cy="182880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AD3AAB-40F3-4E01-B5C2-B5E64B8C6B63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4E1D57A-6941-4D86-BB1C-5D77FD3E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575872F-58AB-4E03-86E0-BD7766AA3AAB}"/>
              </a:ext>
            </a:extLst>
          </p:cNvPr>
          <p:cNvGrpSpPr/>
          <p:nvPr/>
        </p:nvGrpSpPr>
        <p:grpSpPr>
          <a:xfrm>
            <a:off x="9459675" y="1212397"/>
            <a:ext cx="203200" cy="182880"/>
            <a:chOff x="6096000" y="1940560"/>
            <a:chExt cx="203200" cy="18288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425D196-B02B-4A53-BC62-F4D67046864F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810B096-DDE0-4CDD-B8BC-3691C0A93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9EE7C6A-EC36-4F1B-8981-46A2530B4B97}"/>
              </a:ext>
            </a:extLst>
          </p:cNvPr>
          <p:cNvGrpSpPr/>
          <p:nvPr/>
        </p:nvGrpSpPr>
        <p:grpSpPr>
          <a:xfrm>
            <a:off x="9355678" y="1395776"/>
            <a:ext cx="203200" cy="182880"/>
            <a:chOff x="6096000" y="1940560"/>
            <a:chExt cx="203200" cy="18288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398D660-CD8A-4744-A757-3DEDC4FD979D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2A57D5E-1428-4203-8A4E-CDD5783A8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DCB841C-7349-4784-BF46-26A138028BC9}"/>
              </a:ext>
            </a:extLst>
          </p:cNvPr>
          <p:cNvGrpSpPr/>
          <p:nvPr/>
        </p:nvGrpSpPr>
        <p:grpSpPr>
          <a:xfrm>
            <a:off x="8674801" y="1476648"/>
            <a:ext cx="203200" cy="182880"/>
            <a:chOff x="6096000" y="1940560"/>
            <a:chExt cx="203200" cy="18288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DF4282-6F8D-49ED-971C-9B120A4C080A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7285C7-37C8-435A-8ED3-E4B76573B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06A0902-5415-4D79-AF1E-5445B4BEF2E6}"/>
              </a:ext>
            </a:extLst>
          </p:cNvPr>
          <p:cNvGrpSpPr/>
          <p:nvPr/>
        </p:nvGrpSpPr>
        <p:grpSpPr>
          <a:xfrm>
            <a:off x="9042172" y="1386461"/>
            <a:ext cx="203200" cy="182880"/>
            <a:chOff x="6096000" y="1940560"/>
            <a:chExt cx="203200" cy="18288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E503D80-D170-40B5-AC9F-370938DFFB42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CB28850-8ACB-4AD0-9CBB-2EA7EE66D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C4C793D-7AB6-4B0E-9602-E876128C1638}"/>
              </a:ext>
            </a:extLst>
          </p:cNvPr>
          <p:cNvGrpSpPr/>
          <p:nvPr/>
        </p:nvGrpSpPr>
        <p:grpSpPr>
          <a:xfrm>
            <a:off x="7610849" y="2655248"/>
            <a:ext cx="670364" cy="783275"/>
            <a:chOff x="7610849" y="2655248"/>
            <a:chExt cx="670364" cy="783275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6227C1A-7B59-4867-93A1-F1A4AE99BF57}"/>
                </a:ext>
              </a:extLst>
            </p:cNvPr>
            <p:cNvGrpSpPr/>
            <p:nvPr/>
          </p:nvGrpSpPr>
          <p:grpSpPr>
            <a:xfrm>
              <a:off x="8078013" y="3255642"/>
              <a:ext cx="203200" cy="182880"/>
              <a:chOff x="6096000" y="1940560"/>
              <a:chExt cx="203200" cy="182880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87BE351-5AE3-4B43-95F8-8898BC09C185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7F9349B-5F42-4001-ABAB-D97109638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9B7BEAD-3F66-4A2D-A13B-FDDF49EE2DD5}"/>
                </a:ext>
              </a:extLst>
            </p:cNvPr>
            <p:cNvGrpSpPr/>
            <p:nvPr/>
          </p:nvGrpSpPr>
          <p:grpSpPr>
            <a:xfrm>
              <a:off x="7852203" y="3255643"/>
              <a:ext cx="203200" cy="182880"/>
              <a:chOff x="6096000" y="1940560"/>
              <a:chExt cx="203200" cy="18288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76CADE6-0712-4D94-930F-67F580500783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5A87406-6117-4192-BEE3-66D14EDF86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4BCB1A6-93CD-47D8-AA21-B01E808507BF}"/>
                </a:ext>
              </a:extLst>
            </p:cNvPr>
            <p:cNvGrpSpPr/>
            <p:nvPr/>
          </p:nvGrpSpPr>
          <p:grpSpPr>
            <a:xfrm>
              <a:off x="8058300" y="3000619"/>
              <a:ext cx="203200" cy="182880"/>
              <a:chOff x="6096000" y="1940560"/>
              <a:chExt cx="203200" cy="182880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D30105F-68C0-491A-9A75-EE9B9E74DE0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725556B-DFCD-45D6-8DA3-7EC598354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36DDC33-E482-4D2A-9005-3246D7DD1F26}"/>
                </a:ext>
              </a:extLst>
            </p:cNvPr>
            <p:cNvGrpSpPr/>
            <p:nvPr/>
          </p:nvGrpSpPr>
          <p:grpSpPr>
            <a:xfrm>
              <a:off x="7865785" y="3020599"/>
              <a:ext cx="203200" cy="182880"/>
              <a:chOff x="6096000" y="1940560"/>
              <a:chExt cx="203200" cy="182880"/>
            </a:xfrm>
          </p:grpSpPr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C3B3565-B13E-4193-B4D3-A4795B16AEC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6D65CF6-522E-4747-B47E-B545EC46F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85F3B49-12C8-48B9-8049-C8A927EC5B51}"/>
                </a:ext>
              </a:extLst>
            </p:cNvPr>
            <p:cNvGrpSpPr/>
            <p:nvPr/>
          </p:nvGrpSpPr>
          <p:grpSpPr>
            <a:xfrm>
              <a:off x="7610849" y="3000619"/>
              <a:ext cx="203200" cy="182880"/>
              <a:chOff x="6096000" y="1940560"/>
              <a:chExt cx="203200" cy="182880"/>
            </a:xfrm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FF6409E-FE6D-4EF1-86B3-B27D74B9A998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12CE34C6-4167-468D-BB65-BD1ACEE978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BDA71EB-219E-4850-8333-80C3CF51CCAE}"/>
                </a:ext>
              </a:extLst>
            </p:cNvPr>
            <p:cNvGrpSpPr/>
            <p:nvPr/>
          </p:nvGrpSpPr>
          <p:grpSpPr>
            <a:xfrm>
              <a:off x="7794648" y="2655248"/>
              <a:ext cx="203200" cy="182880"/>
              <a:chOff x="6096000" y="1940560"/>
              <a:chExt cx="203200" cy="182880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4702CAC3-6FE8-48D3-95A6-0011107B13DE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5D7EBA1B-A4C1-473D-AFF0-A8CCECDFE8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6BC0B1B-5B3B-49E6-99A5-0ADDAEB12DA8}"/>
              </a:ext>
            </a:extLst>
          </p:cNvPr>
          <p:cNvGrpSpPr/>
          <p:nvPr/>
        </p:nvGrpSpPr>
        <p:grpSpPr>
          <a:xfrm>
            <a:off x="9103905" y="3396977"/>
            <a:ext cx="203200" cy="182880"/>
            <a:chOff x="6096000" y="1940560"/>
            <a:chExt cx="203200" cy="182880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A810293-D93D-4AC5-88F2-93F51836C897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648E3E-DED8-47E4-9834-F06AF93DB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C0C0B02-AD96-4DF3-BE9B-3F106D8DDC54}"/>
              </a:ext>
            </a:extLst>
          </p:cNvPr>
          <p:cNvGrpSpPr/>
          <p:nvPr/>
        </p:nvGrpSpPr>
        <p:grpSpPr>
          <a:xfrm>
            <a:off x="9388091" y="3425665"/>
            <a:ext cx="203200" cy="182880"/>
            <a:chOff x="6096000" y="1940560"/>
            <a:chExt cx="203200" cy="18288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E0F677A-F04D-4D6B-8947-CAFE3740991C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D1B8518-F002-40B9-8087-E28466123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57F87E9-4EF0-4359-8206-9A13078B8427}"/>
              </a:ext>
            </a:extLst>
          </p:cNvPr>
          <p:cNvGrpSpPr/>
          <p:nvPr/>
        </p:nvGrpSpPr>
        <p:grpSpPr>
          <a:xfrm>
            <a:off x="9522953" y="3203973"/>
            <a:ext cx="203200" cy="182880"/>
            <a:chOff x="6096000" y="1940560"/>
            <a:chExt cx="203200" cy="18288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7D2350C-5243-45C5-8C5C-0AE07206C79E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778C0E2-6C14-4ADF-9693-B2BA08516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12BD7C3-25B4-401C-9BE7-7BE6B8F1D819}"/>
              </a:ext>
            </a:extLst>
          </p:cNvPr>
          <p:cNvGrpSpPr/>
          <p:nvPr/>
        </p:nvGrpSpPr>
        <p:grpSpPr>
          <a:xfrm>
            <a:off x="8839691" y="3212688"/>
            <a:ext cx="203200" cy="182880"/>
            <a:chOff x="6096000" y="1940560"/>
            <a:chExt cx="203200" cy="18288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0D584D2-65C3-4B83-AD6E-380E6B6B67C3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3A3DA10-D3D8-49FD-9140-93CE0E2B1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E06B0FE-464D-4980-90FD-175735045FE8}"/>
              </a:ext>
            </a:extLst>
          </p:cNvPr>
          <p:cNvGrpSpPr/>
          <p:nvPr/>
        </p:nvGrpSpPr>
        <p:grpSpPr>
          <a:xfrm>
            <a:off x="9215201" y="3081284"/>
            <a:ext cx="203200" cy="182880"/>
            <a:chOff x="6096000" y="1940560"/>
            <a:chExt cx="203200" cy="182880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A6EDF7B-59BF-4889-B0F4-5AEAB5CCDD61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D3242ED-B87A-4E44-84D9-3F44D26CB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DA41B5A-7797-430A-9404-428E3AC16052}"/>
              </a:ext>
            </a:extLst>
          </p:cNvPr>
          <p:cNvGrpSpPr/>
          <p:nvPr/>
        </p:nvGrpSpPr>
        <p:grpSpPr>
          <a:xfrm>
            <a:off x="9331355" y="4549782"/>
            <a:ext cx="203200" cy="182880"/>
            <a:chOff x="6096000" y="1940560"/>
            <a:chExt cx="203200" cy="18288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D03CF32-971C-4FC0-BB45-39476896C1B3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26842B7-DD34-4B9F-98CD-D4C73F98E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7E26570-AFC2-4599-963C-92F86E5E4DF6}"/>
              </a:ext>
            </a:extLst>
          </p:cNvPr>
          <p:cNvGrpSpPr/>
          <p:nvPr/>
        </p:nvGrpSpPr>
        <p:grpSpPr>
          <a:xfrm>
            <a:off x="9089893" y="4681366"/>
            <a:ext cx="203200" cy="182880"/>
            <a:chOff x="6096000" y="1940560"/>
            <a:chExt cx="203200" cy="182880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B9F471F-F166-4C70-B9A8-C9F41C3DC81D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1B60777-9128-4AE6-81CC-893250757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6B1DD00-AEDA-4096-BEC7-D6892B3A0536}"/>
              </a:ext>
            </a:extLst>
          </p:cNvPr>
          <p:cNvGrpSpPr/>
          <p:nvPr/>
        </p:nvGrpSpPr>
        <p:grpSpPr>
          <a:xfrm>
            <a:off x="9107816" y="4390774"/>
            <a:ext cx="203200" cy="182880"/>
            <a:chOff x="6096000" y="1940560"/>
            <a:chExt cx="203200" cy="18288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640B75F-5E4B-408D-B85F-5D6215B7516E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4479FF4-A6DD-4DA9-9192-45F1726BB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C462F0A-6FF4-409C-BBC8-2EB84C7773FE}"/>
              </a:ext>
            </a:extLst>
          </p:cNvPr>
          <p:cNvGrpSpPr/>
          <p:nvPr/>
        </p:nvGrpSpPr>
        <p:grpSpPr>
          <a:xfrm>
            <a:off x="8583226" y="4411880"/>
            <a:ext cx="203200" cy="182880"/>
            <a:chOff x="6096000" y="1940560"/>
            <a:chExt cx="203200" cy="18288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749A793-31E3-407D-AE1A-F4761E6DB800}"/>
                </a:ext>
              </a:extLst>
            </p:cNvPr>
            <p:cNvCxnSpPr/>
            <p:nvPr/>
          </p:nvCxnSpPr>
          <p:spPr>
            <a:xfrm>
              <a:off x="6096000" y="1940560"/>
              <a:ext cx="203200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C49EF6B-3F52-4E56-9408-80CCF554B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940560"/>
              <a:ext cx="179614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C1C9E39-ECD6-433B-BCA8-467C0D2BEA34}"/>
              </a:ext>
            </a:extLst>
          </p:cNvPr>
          <p:cNvCxnSpPr/>
          <p:nvPr/>
        </p:nvCxnSpPr>
        <p:spPr>
          <a:xfrm flipV="1">
            <a:off x="4884821" y="1414750"/>
            <a:ext cx="1515979" cy="1312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621E628-139F-418E-9A59-F6DAB8040C31}"/>
              </a:ext>
            </a:extLst>
          </p:cNvPr>
          <p:cNvCxnSpPr>
            <a:cxnSpLocks/>
          </p:cNvCxnSpPr>
          <p:nvPr/>
        </p:nvCxnSpPr>
        <p:spPr>
          <a:xfrm flipV="1">
            <a:off x="4917314" y="3304128"/>
            <a:ext cx="1713631" cy="79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B4A50EB-26BC-4243-9D75-F8685ECF7B18}"/>
              </a:ext>
            </a:extLst>
          </p:cNvPr>
          <p:cNvCxnSpPr>
            <a:cxnSpLocks/>
          </p:cNvCxnSpPr>
          <p:nvPr/>
        </p:nvCxnSpPr>
        <p:spPr>
          <a:xfrm>
            <a:off x="4938617" y="3835008"/>
            <a:ext cx="1590399" cy="103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E5B1C9B-ADA6-4A97-A1CA-40E7309BFF32}"/>
                  </a:ext>
                </a:extLst>
              </p:cNvPr>
              <p:cNvSpPr txBox="1"/>
              <p:nvPr/>
            </p:nvSpPr>
            <p:spPr>
              <a:xfrm>
                <a:off x="1051814" y="6101588"/>
                <a:ext cx="4097147" cy="391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E5B1C9B-ADA6-4A97-A1CA-40E7309BF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4" y="6101588"/>
                <a:ext cx="4097147" cy="391069"/>
              </a:xfrm>
              <a:prstGeom prst="rect">
                <a:avLst/>
              </a:prstGeom>
              <a:blipFill>
                <a:blip r:embed="rId2"/>
                <a:stretch>
                  <a:fillRect l="-1042" t="-4688" r="-1637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154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4D7-581D-46EF-AF4E-0870671F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C2440-E0EB-4A04-99C6-B8A28AD25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 </a:t>
                </a:r>
                <a:r>
                  <a:rPr lang="en-US"/>
                  <a:t>a logistic </a:t>
                </a:r>
                <a:r>
                  <a:rPr lang="en-US" dirty="0"/>
                  <a:t>regression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for each class </a:t>
                </a:r>
                <a:r>
                  <a:rPr lang="en-US" i="1" dirty="0" err="1"/>
                  <a:t>i</a:t>
                </a:r>
                <a:r>
                  <a:rPr lang="en-US" dirty="0"/>
                  <a:t> to predict the probability that </a:t>
                </a:r>
                <a:r>
                  <a:rPr lang="en-US" i="1" dirty="0"/>
                  <a:t>y=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To make a prediction for a new input </a:t>
                </a:r>
                <a:r>
                  <a:rPr lang="en-US" i="1" dirty="0"/>
                  <a:t>x</a:t>
                </a:r>
                <a:r>
                  <a:rPr lang="en-US" dirty="0"/>
                  <a:t>, pick class </a:t>
                </a:r>
                <a:r>
                  <a:rPr lang="en-US" dirty="0" err="1"/>
                  <a:t>i</a:t>
                </a:r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6C2440-E0EB-4A04-99C6-B8A28AD25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8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32AEAF-264C-4906-B358-4E9199BB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6AEDE21-51B0-4CEC-B9AD-E9BCD481A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315" y="1463040"/>
                <a:ext cx="11174185" cy="4770098"/>
              </a:xfrm>
            </p:spPr>
            <p:txBody>
              <a:bodyPr/>
              <a:lstStyle/>
              <a:p>
                <a:r>
                  <a:rPr lang="en-US" dirty="0"/>
                  <a:t>With response variable y and n features (x1, x2, …, </a:t>
                </a:r>
                <a:r>
                  <a:rPr lang="en-US" dirty="0" err="1"/>
                  <a:t>xn</a:t>
                </a:r>
                <a:r>
                  <a:rPr lang="en-US" dirty="0"/>
                  <a:t>), parameters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] are learnt through the estimation technique</a:t>
                </a:r>
              </a:p>
              <a:p>
                <a:r>
                  <a:rPr lang="en-US" dirty="0"/>
                  <a:t>The function/hypotheses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(the intercept term)</a:t>
                </a:r>
              </a:p>
              <a:p>
                <a:r>
                  <a:rPr lang="en-US" dirty="0"/>
                  <a:t>Cost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which is the MSE (mean squared error)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hypothesis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will be learnt from data </a:t>
                </a:r>
              </a:p>
              <a:p>
                <a:r>
                  <a:rPr lang="en-US" dirty="0"/>
                  <a:t>Cost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6AEDE21-51B0-4CEC-B9AD-E9BCD481A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15" y="1463040"/>
                <a:ext cx="11174185" cy="4770098"/>
              </a:xfrm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EFFFC1-C952-4B39-89FD-58D231D23F0F}"/>
                  </a:ext>
                </a:extLst>
              </p:cNvPr>
              <p:cNvSpPr txBox="1"/>
              <p:nvPr/>
            </p:nvSpPr>
            <p:spPr>
              <a:xfrm>
                <a:off x="4357177" y="3133507"/>
                <a:ext cx="153888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EFFFC1-C952-4B39-89FD-58D231D23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77" y="3133507"/>
                <a:ext cx="1538883" cy="1020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37A29A-480C-4979-ACCE-6BBFC53CA0D5}"/>
                  </a:ext>
                </a:extLst>
              </p:cNvPr>
              <p:cNvSpPr txBox="1"/>
              <p:nvPr/>
            </p:nvSpPr>
            <p:spPr>
              <a:xfrm>
                <a:off x="6771283" y="3211482"/>
                <a:ext cx="119083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37A29A-480C-4979-ACCE-6BBFC53C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83" y="3211482"/>
                <a:ext cx="1190839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E1AC6-2C83-48B2-A737-2B9985154FF1}"/>
                  </a:ext>
                </a:extLst>
              </p:cNvPr>
              <p:cNvSpPr txBox="1"/>
              <p:nvPr/>
            </p:nvSpPr>
            <p:spPr>
              <a:xfrm>
                <a:off x="2300212" y="3252899"/>
                <a:ext cx="1008032" cy="78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E1AC6-2C83-48B2-A737-2B998515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12" y="3252899"/>
                <a:ext cx="1008032" cy="781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37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CC0A-5722-4A12-8D80-0ED7ABFC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959C7-15A6-4128-9B03-A2F4D5D0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10708"/>
              </p:ext>
            </p:extLst>
          </p:nvPr>
        </p:nvGraphicFramePr>
        <p:xfrm>
          <a:off x="3200400" y="1750906"/>
          <a:ext cx="6695439" cy="167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1121380117"/>
                    </a:ext>
                  </a:extLst>
                </a:gridCol>
                <a:gridCol w="2401146">
                  <a:extLst>
                    <a:ext uri="{9D8B030D-6E8A-4147-A177-3AD203B41FA5}">
                      <a16:colId xmlns:a16="http://schemas.microsoft.com/office/drawing/2014/main" val="975901842"/>
                    </a:ext>
                  </a:extLst>
                </a:gridCol>
                <a:gridCol w="2231813">
                  <a:extLst>
                    <a:ext uri="{9D8B030D-6E8A-4147-A177-3AD203B41FA5}">
                      <a16:colId xmlns:a16="http://schemas.microsoft.com/office/drawing/2014/main" val="2761036666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03045"/>
                  </a:ext>
                </a:extLst>
              </a:tr>
              <a:tr h="652592">
                <a:tc>
                  <a:txBody>
                    <a:bodyPr/>
                    <a:lstStyle/>
                    <a:p>
                      <a:r>
                        <a:rPr lang="en-US" b="1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24396"/>
                  </a:ext>
                </a:extLst>
              </a:tr>
              <a:tr h="652592">
                <a:tc>
                  <a:txBody>
                    <a:bodyPr/>
                    <a:lstStyle/>
                    <a:p>
                      <a:r>
                        <a:rPr lang="en-US" b="1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430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FE5AEF-D30B-4797-8B2D-4069924C83AB}"/>
              </a:ext>
            </a:extLst>
          </p:cNvPr>
          <p:cNvSpPr txBox="1"/>
          <p:nvPr/>
        </p:nvSpPr>
        <p:spPr>
          <a:xfrm>
            <a:off x="1270317" y="2365494"/>
            <a:ext cx="26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Class</a:t>
            </a:r>
            <a:endParaRPr lang="en-US" b="1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431ED-69B3-44F4-A1E0-1B041C5C4C89}"/>
              </a:ext>
            </a:extLst>
          </p:cNvPr>
          <p:cNvSpPr txBox="1"/>
          <p:nvPr/>
        </p:nvSpPr>
        <p:spPr>
          <a:xfrm>
            <a:off x="6340157" y="1194346"/>
            <a:ext cx="269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Class</a:t>
            </a:r>
            <a:endParaRPr lang="en-US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864733-7C38-4282-B922-267AA16678D7}"/>
                  </a:ext>
                </a:extLst>
              </p:cNvPr>
              <p:cNvSpPr txBox="1"/>
              <p:nvPr/>
            </p:nvSpPr>
            <p:spPr>
              <a:xfrm>
                <a:off x="3078480" y="4175760"/>
                <a:ext cx="2776722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True positive rate: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864733-7C38-4282-B922-267AA1667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480" y="4175760"/>
                <a:ext cx="2776722" cy="491225"/>
              </a:xfrm>
              <a:prstGeom prst="rect">
                <a:avLst/>
              </a:prstGeom>
              <a:blipFill>
                <a:blip r:embed="rId2"/>
                <a:stretch>
                  <a:fillRect l="-175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F1A9A-4A1C-4900-9B35-82F0D6DEA837}"/>
                  </a:ext>
                </a:extLst>
              </p:cNvPr>
              <p:cNvSpPr txBox="1"/>
              <p:nvPr/>
            </p:nvSpPr>
            <p:spPr>
              <a:xfrm>
                <a:off x="6421120" y="4175760"/>
                <a:ext cx="2888932" cy="491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False positive rate: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𝑻𝑵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9F1A9A-4A1C-4900-9B35-82F0D6DEA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0" y="4175760"/>
                <a:ext cx="2888932" cy="491225"/>
              </a:xfrm>
              <a:prstGeom prst="rect">
                <a:avLst/>
              </a:prstGeom>
              <a:blipFill>
                <a:blip r:embed="rId3"/>
                <a:stretch>
                  <a:fillRect l="-168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6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F75C-5AAA-4CC8-9A80-0670E60C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ED879-C646-417E-968C-3D5282147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:=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is too small, gradient descent can be slow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is too large, gradient descent can overshoot the minimum and may fail to converge or even diverge</a:t>
                </a:r>
              </a:p>
              <a:p>
                <a:r>
                  <a:rPr lang="en-US" dirty="0"/>
                  <a:t>Gradient descent can converge to a local minimum, even with the fixed learning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Feature scaling</a:t>
                </a:r>
              </a:p>
              <a:p>
                <a:pPr lvl="1"/>
                <a:r>
                  <a:rPr lang="en-US" dirty="0"/>
                  <a:t>Make sure features are on a similar scale</a:t>
                </a:r>
              </a:p>
              <a:p>
                <a:pPr lvl="1"/>
                <a:r>
                  <a:rPr lang="en-US" dirty="0"/>
                  <a:t>Dividing by the feature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𝒎𝒊𝒏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normalization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8ED879-C646-417E-968C-3D5282147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4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CC77-966D-4788-9652-7E368B8E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05BFF-C97C-4E4A-A339-BC7987AD18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Email: spam/not spam</a:t>
                </a:r>
              </a:p>
              <a:p>
                <a:r>
                  <a:rPr lang="en-US" dirty="0"/>
                  <a:t>Online transactions: fraudulent (yes/no)</a:t>
                </a:r>
              </a:p>
              <a:p>
                <a:r>
                  <a:rPr lang="en-US" dirty="0"/>
                  <a:t>Tumor: malignant/benign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/>
                  <a:t> can be &gt; 1 or &lt; 0</a:t>
                </a:r>
              </a:p>
              <a:p>
                <a:r>
                  <a:rPr lang="en-US" dirty="0"/>
                  <a:t>Logistic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≤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05BFF-C97C-4E4A-A339-BC7987AD1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B390FF5-F3CE-4A1F-B9E7-17C6DF64D510}"/>
              </a:ext>
            </a:extLst>
          </p:cNvPr>
          <p:cNvGrpSpPr/>
          <p:nvPr/>
        </p:nvGrpSpPr>
        <p:grpSpPr>
          <a:xfrm>
            <a:off x="5487063" y="1091146"/>
            <a:ext cx="5851497" cy="3434080"/>
            <a:chOff x="4684423" y="1747520"/>
            <a:chExt cx="5851497" cy="343408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08EE2A4-325B-4DC0-BD7A-4BA0F148F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960" y="1747520"/>
              <a:ext cx="10160" cy="34340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1FDB82-DB9A-423E-A823-9C1E2AE4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960" y="4480560"/>
              <a:ext cx="43789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0B190C-D7EA-427C-AC13-F6A814BE9001}"/>
                </a:ext>
              </a:extLst>
            </p:cNvPr>
            <p:cNvSpPr txBox="1"/>
            <p:nvPr/>
          </p:nvSpPr>
          <p:spPr>
            <a:xfrm>
              <a:off x="4684423" y="3205480"/>
              <a:ext cx="1319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Malignant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D7D49-DCD3-453F-93AF-0938F55DB408}"/>
                </a:ext>
              </a:extLst>
            </p:cNvPr>
            <p:cNvSpPr txBox="1"/>
            <p:nvPr/>
          </p:nvSpPr>
          <p:spPr>
            <a:xfrm>
              <a:off x="5323840" y="2346960"/>
              <a:ext cx="633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1(Y)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5113-061D-4560-A2B5-DFB207D44059}"/>
                </a:ext>
              </a:extLst>
            </p:cNvPr>
            <p:cNvSpPr txBox="1"/>
            <p:nvPr/>
          </p:nvSpPr>
          <p:spPr>
            <a:xfrm>
              <a:off x="5403232" y="4187706"/>
              <a:ext cx="66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0(N)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BB1E79-0797-4815-B1A6-EC3F46976614}"/>
                </a:ext>
              </a:extLst>
            </p:cNvPr>
            <p:cNvSpPr txBox="1"/>
            <p:nvPr/>
          </p:nvSpPr>
          <p:spPr>
            <a:xfrm>
              <a:off x="7473295" y="4670306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Tumor Size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FDFA84-023A-4289-8A57-D95DD4BDF5B7}"/>
                </a:ext>
              </a:extLst>
            </p:cNvPr>
            <p:cNvGrpSpPr/>
            <p:nvPr/>
          </p:nvGrpSpPr>
          <p:grpSpPr>
            <a:xfrm>
              <a:off x="8392013" y="2440186"/>
              <a:ext cx="203200" cy="182880"/>
              <a:chOff x="6096000" y="1940560"/>
              <a:chExt cx="203200" cy="1828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7D45908-7E37-49E9-8156-E3E6E12F4C47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2E1271-5959-4181-9338-3F99FEA89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531EFD-22F1-49C9-B3F5-BC7462F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6167120" y="2531626"/>
              <a:ext cx="4236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AB5B05-0EA3-4C9F-ACBA-381EF617EC05}"/>
                </a:ext>
              </a:extLst>
            </p:cNvPr>
            <p:cNvGrpSpPr/>
            <p:nvPr/>
          </p:nvGrpSpPr>
          <p:grpSpPr>
            <a:xfrm>
              <a:off x="9777842" y="2440639"/>
              <a:ext cx="203200" cy="182880"/>
              <a:chOff x="6096000" y="1940560"/>
              <a:chExt cx="203200" cy="1828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8F4676D-EA10-4F58-8C07-53A41D61D1EB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4CE5BF-4934-4691-A508-37852C135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16EF43-1D8A-4C94-9EE7-80A43FCC2265}"/>
                </a:ext>
              </a:extLst>
            </p:cNvPr>
            <p:cNvGrpSpPr/>
            <p:nvPr/>
          </p:nvGrpSpPr>
          <p:grpSpPr>
            <a:xfrm>
              <a:off x="7945120" y="2415013"/>
              <a:ext cx="203200" cy="182880"/>
              <a:chOff x="6096000" y="1940560"/>
              <a:chExt cx="203200" cy="18288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52AB55-A9EB-4EE7-A883-8EDD51D6C356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E69493-C2BE-48E6-8398-E2F001A8E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1664BA-4E21-40C7-BF20-F69891555DD4}"/>
                </a:ext>
              </a:extLst>
            </p:cNvPr>
            <p:cNvGrpSpPr/>
            <p:nvPr/>
          </p:nvGrpSpPr>
          <p:grpSpPr>
            <a:xfrm>
              <a:off x="9438640" y="2440186"/>
              <a:ext cx="203200" cy="182880"/>
              <a:chOff x="6096000" y="1940560"/>
              <a:chExt cx="203200" cy="18288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955B640-EB05-488C-9B4A-0E6D3A2A98A2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4D608BB-D4EB-4E97-BAF3-6EFADD1D41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D56376-3825-4A6B-9CCC-89F37CB36955}"/>
                </a:ext>
              </a:extLst>
            </p:cNvPr>
            <p:cNvGrpSpPr/>
            <p:nvPr/>
          </p:nvGrpSpPr>
          <p:grpSpPr>
            <a:xfrm>
              <a:off x="9065692" y="2440186"/>
              <a:ext cx="203200" cy="182880"/>
              <a:chOff x="6096000" y="1940560"/>
              <a:chExt cx="203200" cy="1828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F672FF2-E965-47A8-A161-E1BAC6B532EA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47FEE46-BEBE-4873-9C09-89121363C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2ACD2B1-24A5-4CD8-9207-D7F18D175FA9}"/>
                </a:ext>
              </a:extLst>
            </p:cNvPr>
            <p:cNvGrpSpPr/>
            <p:nvPr/>
          </p:nvGrpSpPr>
          <p:grpSpPr>
            <a:xfrm>
              <a:off x="6595178" y="4389120"/>
              <a:ext cx="203200" cy="182880"/>
              <a:chOff x="6096000" y="1940560"/>
              <a:chExt cx="203200" cy="18288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D93CB43-D048-4F32-B955-875FBDABB494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794F81-26E5-419D-9139-F087266BF8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B1669AD-88DB-418C-BAB1-638BDBA887A1}"/>
                </a:ext>
              </a:extLst>
            </p:cNvPr>
            <p:cNvGrpSpPr/>
            <p:nvPr/>
          </p:nvGrpSpPr>
          <p:grpSpPr>
            <a:xfrm>
              <a:off x="6866159" y="4378960"/>
              <a:ext cx="203200" cy="182880"/>
              <a:chOff x="6096000" y="1940560"/>
              <a:chExt cx="203200" cy="18288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8DC2983-B201-4196-B633-6AB2D9A8724E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668A24-DBEE-4DA8-9A50-A9CDA157E1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CF57DC-DF0D-4B33-AEA8-C2392939A82D}"/>
                </a:ext>
              </a:extLst>
            </p:cNvPr>
            <p:cNvGrpSpPr/>
            <p:nvPr/>
          </p:nvGrpSpPr>
          <p:grpSpPr>
            <a:xfrm>
              <a:off x="8023134" y="4378960"/>
              <a:ext cx="203200" cy="182880"/>
              <a:chOff x="6096000" y="1940560"/>
              <a:chExt cx="203200" cy="18288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E4E69F-5819-4A8D-B69F-C76E3F64456A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8614660-21ED-4B73-A2AC-52F92CAAF4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C032700-5D0C-42CF-9316-8F05B3D395E0}"/>
                </a:ext>
              </a:extLst>
            </p:cNvPr>
            <p:cNvGrpSpPr/>
            <p:nvPr/>
          </p:nvGrpSpPr>
          <p:grpSpPr>
            <a:xfrm>
              <a:off x="8542780" y="4368800"/>
              <a:ext cx="203200" cy="182880"/>
              <a:chOff x="6096000" y="1940560"/>
              <a:chExt cx="203200" cy="18288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71A8649-518A-4E1C-9E9E-BF9A4220A4CB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4631ED-BF3C-4CF3-A0E0-6EAE59652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D94F21E-D11D-4C45-A23F-211C5DF96B8C}"/>
                </a:ext>
              </a:extLst>
            </p:cNvPr>
            <p:cNvGrpSpPr/>
            <p:nvPr/>
          </p:nvGrpSpPr>
          <p:grpSpPr>
            <a:xfrm>
              <a:off x="7145231" y="4378960"/>
              <a:ext cx="203200" cy="182880"/>
              <a:chOff x="6096000" y="1940560"/>
              <a:chExt cx="203200" cy="18288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F7F7E89-BBF1-418E-A6A9-BE5586000350}"/>
                  </a:ext>
                </a:extLst>
              </p:cNvPr>
              <p:cNvCxnSpPr/>
              <p:nvPr/>
            </p:nvCxnSpPr>
            <p:spPr>
              <a:xfrm>
                <a:off x="6096000" y="1940560"/>
                <a:ext cx="203200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404FF3-FA42-4D66-AB62-0DAD1FD2C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40560"/>
                <a:ext cx="179614" cy="18288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51884F-54AD-498B-A47E-D02809764F03}"/>
                  </a:ext>
                </a:extLst>
              </p:cNvPr>
              <p:cNvSpPr txBox="1"/>
              <p:nvPr/>
            </p:nvSpPr>
            <p:spPr>
              <a:xfrm>
                <a:off x="7013729" y="4656296"/>
                <a:ext cx="427495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Threshold classifier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0.5</a:t>
                </a:r>
              </a:p>
              <a:p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)≥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𝟓</m:t>
                    </m:r>
                  </m:oMath>
                </a14:m>
                <a:r>
                  <a:rPr lang="en-US" b="1" dirty="0"/>
                  <a:t>, predict y = 1</a:t>
                </a:r>
              </a:p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𝟓</m:t>
                    </m:r>
                  </m:oMath>
                </a14:m>
                <a:r>
                  <a:rPr lang="en-US" b="1" dirty="0"/>
                  <a:t>, predict y = 0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51884F-54AD-498B-A47E-D02809764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729" y="4656296"/>
                <a:ext cx="4274953" cy="1477328"/>
              </a:xfrm>
              <a:prstGeom prst="rect">
                <a:avLst/>
              </a:prstGeom>
              <a:blipFill>
                <a:blip r:embed="rId3"/>
                <a:stretch>
                  <a:fillRect l="-1284" t="-3306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36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AFAB-6CD4-4BCA-9139-BF4F1C7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93884-8084-45E8-B30E-A819C4CE2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≤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the estimated probability that y = 1 on input x</a:t>
                </a:r>
              </a:p>
              <a:p>
                <a:r>
                  <a:rPr lang="en-US" dirty="0"/>
                  <a:t>For example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𝒕𝒖𝒎𝒆𝒓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𝒔𝒊𝒛𝒆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75% chance of the tumor being malignant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that y = 1, given x, parameterized by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93884-8084-45E8-B30E-A819C4CE2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EA91D37-9D25-4800-A1FF-4F1136BD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89" y="795680"/>
            <a:ext cx="4877911" cy="3493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9CA6C3-8375-402A-B12E-0CD079D82F73}"/>
                  </a:ext>
                </a:extLst>
              </p:cNvPr>
              <p:cNvSpPr txBox="1"/>
              <p:nvPr/>
            </p:nvSpPr>
            <p:spPr>
              <a:xfrm>
                <a:off x="7608999" y="1386611"/>
                <a:ext cx="1572545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9CA6C3-8375-402A-B12E-0CD079D8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99" y="1386611"/>
                <a:ext cx="1572545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5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CADB-2D68-473D-B4E2-16CE8853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7F95-8E94-4CF1-8A26-1831804A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1E03E-D2D3-4B1E-A7AB-D98815C84EAC}"/>
                  </a:ext>
                </a:extLst>
              </p:cNvPr>
              <p:cNvSpPr txBox="1"/>
              <p:nvPr/>
            </p:nvSpPr>
            <p:spPr>
              <a:xfrm>
                <a:off x="5322377" y="1558707"/>
                <a:ext cx="153888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D1E03E-D2D3-4B1E-A7AB-D98815C84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77" y="1558707"/>
                <a:ext cx="1538883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C9787A-F3C9-40FF-9B78-74C69AF05DDC}"/>
                  </a:ext>
                </a:extLst>
              </p:cNvPr>
              <p:cNvSpPr txBox="1"/>
              <p:nvPr/>
            </p:nvSpPr>
            <p:spPr>
              <a:xfrm>
                <a:off x="7736483" y="1636682"/>
                <a:ext cx="119083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C9787A-F3C9-40FF-9B78-74C69AF05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483" y="1636682"/>
                <a:ext cx="1190839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13131-46DE-4DE6-AC82-CBBCCD0BABDB}"/>
                  </a:ext>
                </a:extLst>
              </p:cNvPr>
              <p:cNvSpPr txBox="1"/>
              <p:nvPr/>
            </p:nvSpPr>
            <p:spPr>
              <a:xfrm>
                <a:off x="2398091" y="1588335"/>
                <a:ext cx="1008032" cy="78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13131-46DE-4DE6-AC82-CBBCCD0BA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91" y="1588335"/>
                <a:ext cx="1008032" cy="781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54DD2-39F6-473C-ACBC-3FE4ABD242AC}"/>
                  </a:ext>
                </a:extLst>
              </p:cNvPr>
              <p:cNvSpPr txBox="1"/>
              <p:nvPr/>
            </p:nvSpPr>
            <p:spPr>
              <a:xfrm>
                <a:off x="4069320" y="1636682"/>
                <a:ext cx="985590" cy="737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54DD2-39F6-473C-ACBC-3FE4ABD2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20" y="1636682"/>
                <a:ext cx="985590" cy="73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6C73D-E12D-4130-8403-273AD64D1E99}"/>
                  </a:ext>
                </a:extLst>
              </p:cNvPr>
              <p:cNvSpPr/>
              <p:nvPr/>
            </p:nvSpPr>
            <p:spPr>
              <a:xfrm>
                <a:off x="2398091" y="3106027"/>
                <a:ext cx="2104742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6C73D-E12D-4130-8403-273AD64D1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91" y="3106027"/>
                <a:ext cx="2104742" cy="645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5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73AD-2E69-4327-9C07-C06DDE91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24284-E969-44F1-B64F-9B63524E5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315" y="1463040"/>
                <a:ext cx="11174185" cy="47700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Local optimums found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24284-E969-44F1-B64F-9B63524E5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315" y="1463040"/>
                <a:ext cx="11174185" cy="4770098"/>
              </a:xfrm>
              <a:blipFill>
                <a:blip r:embed="rId2"/>
                <a:stretch>
                  <a:fillRect l="-327" t="-7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E70AB69-2B27-4EF1-95FF-6D111AF5CFEE}"/>
              </a:ext>
            </a:extLst>
          </p:cNvPr>
          <p:cNvGrpSpPr/>
          <p:nvPr/>
        </p:nvGrpSpPr>
        <p:grpSpPr>
          <a:xfrm>
            <a:off x="635385" y="3312914"/>
            <a:ext cx="5139615" cy="3292118"/>
            <a:chOff x="6198945" y="1091146"/>
            <a:chExt cx="5139615" cy="329211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A5E523-3B1C-4F59-AB81-0AD5BC7F8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113" y="1091146"/>
              <a:ext cx="8647" cy="2922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EA0E6F7-ADD5-4C01-9107-1169CB0D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5760" y="3824186"/>
              <a:ext cx="4622800" cy="239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7F389-6A91-4AAA-816F-9B0B795D1A27}"/>
                </a:ext>
              </a:extLst>
            </p:cNvPr>
            <p:cNvSpPr txBox="1"/>
            <p:nvPr/>
          </p:nvSpPr>
          <p:spPr>
            <a:xfrm>
              <a:off x="6198945" y="2183207"/>
              <a:ext cx="66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J(</a:t>
              </a:r>
              <a:r>
                <a:rPr lang="el-GR" b="1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b="1" dirty="0"/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2C979F-734F-4F6E-AEB7-CC1DC7E0E7F5}"/>
                </a:ext>
              </a:extLst>
            </p:cNvPr>
            <p:cNvSpPr txBox="1"/>
            <p:nvPr/>
          </p:nvSpPr>
          <p:spPr>
            <a:xfrm>
              <a:off x="8275935" y="4013932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b="1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US" b="1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190ACE-6132-49E8-8365-CED8AB78BDD0}"/>
                </a:ext>
              </a:extLst>
            </p:cNvPr>
            <p:cNvSpPr/>
            <p:nvPr/>
          </p:nvSpPr>
          <p:spPr>
            <a:xfrm>
              <a:off x="7415212" y="1800225"/>
              <a:ext cx="2954505" cy="1700233"/>
            </a:xfrm>
            <a:custGeom>
              <a:avLst/>
              <a:gdLst>
                <a:gd name="connsiteX0" fmla="*/ 0 w 2500312"/>
                <a:gd name="connsiteY0" fmla="*/ 28575 h 1700233"/>
                <a:gd name="connsiteX1" fmla="*/ 1343025 w 2500312"/>
                <a:gd name="connsiteY1" fmla="*/ 1700213 h 1700233"/>
                <a:gd name="connsiteX2" fmla="*/ 2500312 w 2500312"/>
                <a:gd name="connsiteY2" fmla="*/ 0 h 17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0312" h="1700233">
                  <a:moveTo>
                    <a:pt x="0" y="28575"/>
                  </a:moveTo>
                  <a:cubicBezTo>
                    <a:pt x="463153" y="866775"/>
                    <a:pt x="926306" y="1704975"/>
                    <a:pt x="1343025" y="1700213"/>
                  </a:cubicBezTo>
                  <a:cubicBezTo>
                    <a:pt x="1759744" y="1695451"/>
                    <a:pt x="2130028" y="847725"/>
                    <a:pt x="2500312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7CAB4F-5DE7-4B5C-AAE9-0A5E7F1F7071}"/>
              </a:ext>
            </a:extLst>
          </p:cNvPr>
          <p:cNvGrpSpPr/>
          <p:nvPr/>
        </p:nvGrpSpPr>
        <p:grpSpPr>
          <a:xfrm>
            <a:off x="6480885" y="3312914"/>
            <a:ext cx="5139615" cy="3292118"/>
            <a:chOff x="515323" y="3312058"/>
            <a:chExt cx="5139615" cy="32921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CE82A5C-CCE8-4EAA-9AF0-1FF8629EC5AF}"/>
                </a:ext>
              </a:extLst>
            </p:cNvPr>
            <p:cNvSpPr/>
            <p:nvPr/>
          </p:nvSpPr>
          <p:spPr>
            <a:xfrm>
              <a:off x="1451677" y="3946432"/>
              <a:ext cx="3779211" cy="1654038"/>
            </a:xfrm>
            <a:custGeom>
              <a:avLst/>
              <a:gdLst>
                <a:gd name="connsiteX0" fmla="*/ 0 w 4029075"/>
                <a:gd name="connsiteY0" fmla="*/ 14288 h 1654038"/>
                <a:gd name="connsiteX1" fmla="*/ 128587 w 4029075"/>
                <a:gd name="connsiteY1" fmla="*/ 457200 h 1654038"/>
                <a:gd name="connsiteX2" fmla="*/ 285750 w 4029075"/>
                <a:gd name="connsiteY2" fmla="*/ 385763 h 1654038"/>
                <a:gd name="connsiteX3" fmla="*/ 385762 w 4029075"/>
                <a:gd name="connsiteY3" fmla="*/ 757238 h 1654038"/>
                <a:gd name="connsiteX4" fmla="*/ 600075 w 4029075"/>
                <a:gd name="connsiteY4" fmla="*/ 757238 h 1654038"/>
                <a:gd name="connsiteX5" fmla="*/ 785812 w 4029075"/>
                <a:gd name="connsiteY5" fmla="*/ 1071563 h 1654038"/>
                <a:gd name="connsiteX6" fmla="*/ 1071562 w 4029075"/>
                <a:gd name="connsiteY6" fmla="*/ 1114425 h 1654038"/>
                <a:gd name="connsiteX7" fmla="*/ 1243012 w 4029075"/>
                <a:gd name="connsiteY7" fmla="*/ 1543050 h 1654038"/>
                <a:gd name="connsiteX8" fmla="*/ 1685925 w 4029075"/>
                <a:gd name="connsiteY8" fmla="*/ 1643063 h 1654038"/>
                <a:gd name="connsiteX9" fmla="*/ 2028825 w 4029075"/>
                <a:gd name="connsiteY9" fmla="*/ 1343025 h 1654038"/>
                <a:gd name="connsiteX10" fmla="*/ 2314575 w 4029075"/>
                <a:gd name="connsiteY10" fmla="*/ 1514475 h 1654038"/>
                <a:gd name="connsiteX11" fmla="*/ 2686050 w 4029075"/>
                <a:gd name="connsiteY11" fmla="*/ 1042988 h 1654038"/>
                <a:gd name="connsiteX12" fmla="*/ 3143250 w 4029075"/>
                <a:gd name="connsiteY12" fmla="*/ 1143000 h 1654038"/>
                <a:gd name="connsiteX13" fmla="*/ 3257550 w 4029075"/>
                <a:gd name="connsiteY13" fmla="*/ 700088 h 1654038"/>
                <a:gd name="connsiteX14" fmla="*/ 3600450 w 4029075"/>
                <a:gd name="connsiteY14" fmla="*/ 771525 h 1654038"/>
                <a:gd name="connsiteX15" fmla="*/ 3786187 w 4029075"/>
                <a:gd name="connsiteY15" fmla="*/ 228600 h 1654038"/>
                <a:gd name="connsiteX16" fmla="*/ 4029075 w 4029075"/>
                <a:gd name="connsiteY16" fmla="*/ 0 h 165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29075" h="1654038">
                  <a:moveTo>
                    <a:pt x="0" y="14288"/>
                  </a:moveTo>
                  <a:cubicBezTo>
                    <a:pt x="40481" y="204787"/>
                    <a:pt x="80962" y="395287"/>
                    <a:pt x="128587" y="457200"/>
                  </a:cubicBezTo>
                  <a:cubicBezTo>
                    <a:pt x="176212" y="519113"/>
                    <a:pt x="242888" y="335757"/>
                    <a:pt x="285750" y="385763"/>
                  </a:cubicBezTo>
                  <a:cubicBezTo>
                    <a:pt x="328612" y="435769"/>
                    <a:pt x="333375" y="695326"/>
                    <a:pt x="385762" y="757238"/>
                  </a:cubicBezTo>
                  <a:cubicBezTo>
                    <a:pt x="438149" y="819150"/>
                    <a:pt x="533400" y="704851"/>
                    <a:pt x="600075" y="757238"/>
                  </a:cubicBezTo>
                  <a:cubicBezTo>
                    <a:pt x="666750" y="809625"/>
                    <a:pt x="707231" y="1012032"/>
                    <a:pt x="785812" y="1071563"/>
                  </a:cubicBezTo>
                  <a:cubicBezTo>
                    <a:pt x="864393" y="1131094"/>
                    <a:pt x="995362" y="1035844"/>
                    <a:pt x="1071562" y="1114425"/>
                  </a:cubicBezTo>
                  <a:cubicBezTo>
                    <a:pt x="1147762" y="1193006"/>
                    <a:pt x="1140618" y="1454944"/>
                    <a:pt x="1243012" y="1543050"/>
                  </a:cubicBezTo>
                  <a:cubicBezTo>
                    <a:pt x="1345406" y="1631156"/>
                    <a:pt x="1554956" y="1676401"/>
                    <a:pt x="1685925" y="1643063"/>
                  </a:cubicBezTo>
                  <a:cubicBezTo>
                    <a:pt x="1816894" y="1609725"/>
                    <a:pt x="1924050" y="1364456"/>
                    <a:pt x="2028825" y="1343025"/>
                  </a:cubicBezTo>
                  <a:cubicBezTo>
                    <a:pt x="2133600" y="1321594"/>
                    <a:pt x="2205038" y="1564481"/>
                    <a:pt x="2314575" y="1514475"/>
                  </a:cubicBezTo>
                  <a:cubicBezTo>
                    <a:pt x="2424112" y="1464469"/>
                    <a:pt x="2547938" y="1104901"/>
                    <a:pt x="2686050" y="1042988"/>
                  </a:cubicBezTo>
                  <a:cubicBezTo>
                    <a:pt x="2824163" y="981076"/>
                    <a:pt x="3048000" y="1200150"/>
                    <a:pt x="3143250" y="1143000"/>
                  </a:cubicBezTo>
                  <a:cubicBezTo>
                    <a:pt x="3238500" y="1085850"/>
                    <a:pt x="3181350" y="762001"/>
                    <a:pt x="3257550" y="700088"/>
                  </a:cubicBezTo>
                  <a:cubicBezTo>
                    <a:pt x="3333750" y="638175"/>
                    <a:pt x="3512344" y="850106"/>
                    <a:pt x="3600450" y="771525"/>
                  </a:cubicBezTo>
                  <a:cubicBezTo>
                    <a:pt x="3688556" y="692944"/>
                    <a:pt x="3714750" y="357187"/>
                    <a:pt x="3786187" y="228600"/>
                  </a:cubicBezTo>
                  <a:cubicBezTo>
                    <a:pt x="3857624" y="100013"/>
                    <a:pt x="3943349" y="50006"/>
                    <a:pt x="4029075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F6D9FF1-A92D-4B76-8511-6CB56DF20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7491" y="3312058"/>
              <a:ext cx="8647" cy="2922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E20FBF2-F1E1-4D96-A1BC-E8BCC44D7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138" y="6045098"/>
              <a:ext cx="4622800" cy="239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B52C27-4318-4E17-B231-9F8F1CBB4AD9}"/>
                </a:ext>
              </a:extLst>
            </p:cNvPr>
            <p:cNvSpPr txBox="1"/>
            <p:nvPr/>
          </p:nvSpPr>
          <p:spPr>
            <a:xfrm>
              <a:off x="515323" y="4404119"/>
              <a:ext cx="662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J(</a:t>
              </a:r>
              <a:r>
                <a:rPr lang="el-GR" b="1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r>
                <a:rPr lang="en-US" b="1" dirty="0"/>
                <a:t>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27A237-6A17-435C-AF30-BC8A163B329F}"/>
                </a:ext>
              </a:extLst>
            </p:cNvPr>
            <p:cNvSpPr txBox="1"/>
            <p:nvPr/>
          </p:nvSpPr>
          <p:spPr>
            <a:xfrm>
              <a:off x="2592313" y="6234844"/>
              <a:ext cx="135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b="1" dirty="0">
                  <a:latin typeface="Calibri" panose="020F0502020204030204" pitchFamily="34" charset="0"/>
                  <a:cs typeface="Calibri" panose="020F0502020204030204" pitchFamily="34" charset="0"/>
                </a:rPr>
                <a:t>θ</a:t>
              </a:r>
              <a:endParaRPr lang="en-US" b="1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0E3FE3F-B82D-4A34-A187-F365C1B8E8E7}"/>
              </a:ext>
            </a:extLst>
          </p:cNvPr>
          <p:cNvSpPr txBox="1"/>
          <p:nvPr/>
        </p:nvSpPr>
        <p:spPr>
          <a:xfrm>
            <a:off x="2874253" y="3190617"/>
            <a:ext cx="13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D940B2-309C-46D3-84E2-C35B261C9932}"/>
              </a:ext>
            </a:extLst>
          </p:cNvPr>
          <p:cNvSpPr txBox="1"/>
          <p:nvPr/>
        </p:nvSpPr>
        <p:spPr>
          <a:xfrm>
            <a:off x="8534075" y="3188831"/>
            <a:ext cx="131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6748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639D-07C7-419E-ADB5-CE7DAE62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1B30-B982-4391-AD87-C9F319578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𝑪𝒐𝒔𝒕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Cost = 0 if y =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Cost </a:t>
                </a:r>
                <a:r>
                  <a:rPr lang="en-US" dirty="0">
                    <a:sym typeface="Wingdings" panose="05000000000000000000" pitchFamily="2" charset="2"/>
                  </a:rPr>
                  <a:t> ∞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(predict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), but y=1, we will penalize learning algorithm by a very large cost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1B30-B982-4391-AD87-C9F319578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49E60ED-218C-407B-8176-DAB5DA16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31" y="1091146"/>
            <a:ext cx="4763585" cy="3353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515E1-2F02-41A6-879A-C91F878E02EE}"/>
              </a:ext>
            </a:extLst>
          </p:cNvPr>
          <p:cNvSpPr txBox="1"/>
          <p:nvPr/>
        </p:nvSpPr>
        <p:spPr>
          <a:xfrm>
            <a:off x="8274928" y="1576130"/>
            <a:ext cx="13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y =1</a:t>
            </a:r>
          </a:p>
        </p:txBody>
      </p:sp>
    </p:spTree>
    <p:extLst>
      <p:ext uri="{BB962C8B-B14F-4D97-AF65-F5344CB8AC3E}">
        <p14:creationId xmlns:p14="http://schemas.microsoft.com/office/powerpoint/2010/main" val="377772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639D-07C7-419E-ADB5-CE7DAE62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1B30-B982-4391-AD87-C9F319578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𝑪𝒐𝒔𝒕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Cost = 0 if y = 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Cost </a:t>
                </a:r>
                <a:r>
                  <a:rPr lang="en-US" dirty="0">
                    <a:sym typeface="Wingdings" panose="05000000000000000000" pitchFamily="2" charset="2"/>
                  </a:rPr>
                  <a:t> ∞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(predict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), but y=0, we will penalize learning algorithm by a very large cost </a:t>
                </a:r>
              </a:p>
              <a:p>
                <a:r>
                  <a:rPr lang="en-US" dirty="0"/>
                  <a:t>Convex</a:t>
                </a:r>
              </a:p>
              <a:p>
                <a:r>
                  <a:rPr lang="en-US" dirty="0"/>
                  <a:t>Simplifies calculation of its derivative with respect to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A51B30-B982-4391-AD87-C9F319578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7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56E3A7-7664-4E97-9C53-1478CA41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34" y="1091146"/>
            <a:ext cx="4763585" cy="3353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515E1-2F02-41A6-879A-C91F878E02EE}"/>
              </a:ext>
            </a:extLst>
          </p:cNvPr>
          <p:cNvSpPr txBox="1"/>
          <p:nvPr/>
        </p:nvSpPr>
        <p:spPr>
          <a:xfrm>
            <a:off x="8274928" y="1576130"/>
            <a:ext cx="13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y =0</a:t>
            </a:r>
          </a:p>
        </p:txBody>
      </p:sp>
    </p:spTree>
    <p:extLst>
      <p:ext uri="{BB962C8B-B14F-4D97-AF65-F5344CB8AC3E}">
        <p14:creationId xmlns:p14="http://schemas.microsoft.com/office/powerpoint/2010/main" val="282554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C87BE7-3DAF-4C03-B2CD-B360154E90FC}">
  <ds:schemaRefs>
    <ds:schemaRef ds:uri="6dc4bcd6-49db-4c07-9060-8acfc67cef9f"/>
    <ds:schemaRef ds:uri="http://purl.org/dc/dcmitype/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b0879af-3eba-417a-a55a-ffe6dcd6ca7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1144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</vt:lpstr>
      <vt:lpstr>Office Theme</vt:lpstr>
      <vt:lpstr>Machine Learning</vt:lpstr>
      <vt:lpstr>Regression Model Representation</vt:lpstr>
      <vt:lpstr>Gradient Descent Algorithm</vt:lpstr>
      <vt:lpstr>Classification</vt:lpstr>
      <vt:lpstr>Logistic Regression Model</vt:lpstr>
      <vt:lpstr>Logistic Regression Model</vt:lpstr>
      <vt:lpstr>Cost Function</vt:lpstr>
      <vt:lpstr>Logistic Regression Cost Function</vt:lpstr>
      <vt:lpstr>Logistic Regression Cost Function</vt:lpstr>
      <vt:lpstr>Logistic Regression Cost Function</vt:lpstr>
      <vt:lpstr>Gradient Descent</vt:lpstr>
      <vt:lpstr>Gradient Descent</vt:lpstr>
      <vt:lpstr>Gradient Descent</vt:lpstr>
      <vt:lpstr>Stochastic Gradient Descent (SGD)</vt:lpstr>
      <vt:lpstr>Stochastic Gradient Descent (SGD)</vt:lpstr>
      <vt:lpstr>Advanced Optimization</vt:lpstr>
      <vt:lpstr>Multiclass Classification</vt:lpstr>
      <vt:lpstr>One-vs-All (One-vs-Rest)</vt:lpstr>
      <vt:lpstr>One-vs-All</vt:lpstr>
      <vt:lpstr>Confusion Matrix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2018-09-01T04:07:14Z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