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2"/>
  </p:sldMasterIdLst>
  <p:notesMasterIdLst>
    <p:notesMasterId r:id="rId59"/>
  </p:notesMasterIdLst>
  <p:sldIdLst>
    <p:sldId id="256" r:id="rId3"/>
    <p:sldId id="265" r:id="rId4"/>
    <p:sldId id="263" r:id="rId5"/>
    <p:sldId id="295" r:id="rId6"/>
    <p:sldId id="268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302" r:id="rId19"/>
    <p:sldId id="278" r:id="rId20"/>
    <p:sldId id="279" r:id="rId21"/>
    <p:sldId id="280" r:id="rId22"/>
    <p:sldId id="293" r:id="rId23"/>
    <p:sldId id="282" r:id="rId24"/>
    <p:sldId id="297" r:id="rId25"/>
    <p:sldId id="294" r:id="rId26"/>
    <p:sldId id="298" r:id="rId27"/>
    <p:sldId id="283" r:id="rId28"/>
    <p:sldId id="284" r:id="rId29"/>
    <p:sldId id="285" r:id="rId30"/>
    <p:sldId id="300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5" r:id="rId46"/>
    <p:sldId id="310" r:id="rId47"/>
    <p:sldId id="311" r:id="rId48"/>
    <p:sldId id="312" r:id="rId49"/>
    <p:sldId id="313" r:id="rId50"/>
    <p:sldId id="314" r:id="rId51"/>
    <p:sldId id="316" r:id="rId52"/>
    <p:sldId id="317" r:id="rId53"/>
    <p:sldId id="320" r:id="rId54"/>
    <p:sldId id="318" r:id="rId55"/>
    <p:sldId id="321" r:id="rId56"/>
    <p:sldId id="319" r:id="rId57"/>
    <p:sldId id="322" r:id="rId58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0099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94660"/>
  </p:normalViewPr>
  <p:slideViewPr>
    <p:cSldViewPr>
      <p:cViewPr>
        <p:scale>
          <a:sx n="70" d="100"/>
          <a:sy n="70" d="100"/>
        </p:scale>
        <p:origin x="-150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C9B76-F5AF-4A42-A9DF-9F4DE71E890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D7BA53-20E9-411B-8051-8BF5AD4CA780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Data</a:t>
          </a:r>
          <a:endParaRPr lang="en-US" dirty="0"/>
        </a:p>
      </dgm:t>
    </dgm:pt>
    <dgm:pt modelId="{D7C89729-235D-4E6C-AFE3-32C0AD744990}" type="parTrans" cxnId="{72F22485-9985-49D6-A412-B8273B96E573}">
      <dgm:prSet/>
      <dgm:spPr/>
      <dgm:t>
        <a:bodyPr/>
        <a:lstStyle/>
        <a:p>
          <a:endParaRPr lang="en-US"/>
        </a:p>
      </dgm:t>
    </dgm:pt>
    <dgm:pt modelId="{C9200D47-F635-4638-A7D1-78C3B9233187}" type="sibTrans" cxnId="{72F22485-9985-49D6-A412-B8273B96E57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8246A74E-44C8-4DB6-AB33-E77D500761B8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Process</a:t>
          </a:r>
          <a:endParaRPr lang="en-US" dirty="0"/>
        </a:p>
      </dgm:t>
    </dgm:pt>
    <dgm:pt modelId="{979276D0-5C34-4B79-9C9B-28DD5FB19496}" type="parTrans" cxnId="{DFD2C05F-7275-41D5-A9DE-0B0CB2669BF8}">
      <dgm:prSet/>
      <dgm:spPr/>
      <dgm:t>
        <a:bodyPr/>
        <a:lstStyle/>
        <a:p>
          <a:endParaRPr lang="en-US"/>
        </a:p>
      </dgm:t>
    </dgm:pt>
    <dgm:pt modelId="{59656D13-B544-4109-A05A-CDC4696E1F32}" type="sibTrans" cxnId="{DFD2C05F-7275-41D5-A9DE-0B0CB2669BF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7B011B37-10E5-4BFE-BB67-E7255E6DAD4F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Information</a:t>
          </a:r>
          <a:endParaRPr lang="en-US" dirty="0"/>
        </a:p>
      </dgm:t>
    </dgm:pt>
    <dgm:pt modelId="{B0F8384C-8EDE-45BB-A18A-6DAC257F7DAD}" type="parTrans" cxnId="{E080E2B1-A0A9-44EB-91C1-026A1D4EE619}">
      <dgm:prSet/>
      <dgm:spPr/>
      <dgm:t>
        <a:bodyPr/>
        <a:lstStyle/>
        <a:p>
          <a:endParaRPr lang="en-US"/>
        </a:p>
      </dgm:t>
    </dgm:pt>
    <dgm:pt modelId="{3DEA0A29-F98A-4840-AB6F-FE9822B2ABF9}" type="sibTrans" cxnId="{E080E2B1-A0A9-44EB-91C1-026A1D4EE619}">
      <dgm:prSet/>
      <dgm:spPr/>
      <dgm:t>
        <a:bodyPr/>
        <a:lstStyle/>
        <a:p>
          <a:endParaRPr lang="en-US"/>
        </a:p>
      </dgm:t>
    </dgm:pt>
    <dgm:pt modelId="{D4E046AB-002A-4EC3-AF62-7928A1810B32}" type="pres">
      <dgm:prSet presAssocID="{48DC9B76-F5AF-4A42-A9DF-9F4DE71E890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34DDF71B-EFCB-4A29-A0EF-52E3E989C41D}" type="pres">
      <dgm:prSet presAssocID="{D1D7BA53-20E9-411B-8051-8BF5AD4CA7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C7A8A-DE93-49E6-8E2C-4CC3FD94440A}" type="pres">
      <dgm:prSet presAssocID="{C9200D47-F635-4638-A7D1-78C3B9233187}" presName="sibTrans" presStyleLbl="sibTrans2D1" presStyleIdx="0" presStyleCnt="2"/>
      <dgm:spPr/>
      <dgm:t>
        <a:bodyPr/>
        <a:lstStyle/>
        <a:p>
          <a:endParaRPr lang="th-TH"/>
        </a:p>
      </dgm:t>
    </dgm:pt>
    <dgm:pt modelId="{8282CFB1-8C99-4131-B1F4-F4B372A89324}" type="pres">
      <dgm:prSet presAssocID="{C9200D47-F635-4638-A7D1-78C3B9233187}" presName="connectorText" presStyleLbl="sibTrans2D1" presStyleIdx="0" presStyleCnt="2"/>
      <dgm:spPr/>
      <dgm:t>
        <a:bodyPr/>
        <a:lstStyle/>
        <a:p>
          <a:endParaRPr lang="th-TH"/>
        </a:p>
      </dgm:t>
    </dgm:pt>
    <dgm:pt modelId="{DB1F9278-C4C9-43E9-8164-093A9FF91612}" type="pres">
      <dgm:prSet presAssocID="{8246A74E-44C8-4DB6-AB33-E77D500761B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ABA59-5C59-4581-AE01-54813B21D982}" type="pres">
      <dgm:prSet presAssocID="{59656D13-B544-4109-A05A-CDC4696E1F32}" presName="sibTrans" presStyleLbl="sibTrans2D1" presStyleIdx="1" presStyleCnt="2"/>
      <dgm:spPr/>
      <dgm:t>
        <a:bodyPr/>
        <a:lstStyle/>
        <a:p>
          <a:endParaRPr lang="th-TH"/>
        </a:p>
      </dgm:t>
    </dgm:pt>
    <dgm:pt modelId="{9A4267FF-3B96-4BFE-8F31-89C7E18FB414}" type="pres">
      <dgm:prSet presAssocID="{59656D13-B544-4109-A05A-CDC4696E1F32}" presName="connectorText" presStyleLbl="sibTrans2D1" presStyleIdx="1" presStyleCnt="2"/>
      <dgm:spPr/>
      <dgm:t>
        <a:bodyPr/>
        <a:lstStyle/>
        <a:p>
          <a:endParaRPr lang="th-TH"/>
        </a:p>
      </dgm:t>
    </dgm:pt>
    <dgm:pt modelId="{3840192B-F4B4-4107-B439-F1EDAF66772F}" type="pres">
      <dgm:prSet presAssocID="{7B011B37-10E5-4BFE-BB67-E7255E6DAD4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DFD2C05F-7275-41D5-A9DE-0B0CB2669BF8}" srcId="{48DC9B76-F5AF-4A42-A9DF-9F4DE71E890B}" destId="{8246A74E-44C8-4DB6-AB33-E77D500761B8}" srcOrd="1" destOrd="0" parTransId="{979276D0-5C34-4B79-9C9B-28DD5FB19496}" sibTransId="{59656D13-B544-4109-A05A-CDC4696E1F32}"/>
    <dgm:cxn modelId="{5BF584AB-F6DC-45D2-9F2A-797A48E137B7}" type="presOf" srcId="{59656D13-B544-4109-A05A-CDC4696E1F32}" destId="{9A4267FF-3B96-4BFE-8F31-89C7E18FB414}" srcOrd="1" destOrd="0" presId="urn:microsoft.com/office/officeart/2005/8/layout/process1"/>
    <dgm:cxn modelId="{B06814A0-ED36-457F-AA0D-C423C770D4EF}" type="presOf" srcId="{59656D13-B544-4109-A05A-CDC4696E1F32}" destId="{31BABA59-5C59-4581-AE01-54813B21D982}" srcOrd="0" destOrd="0" presId="urn:microsoft.com/office/officeart/2005/8/layout/process1"/>
    <dgm:cxn modelId="{CDC5B5D0-57E5-4264-BF8F-E5E919B89F81}" type="presOf" srcId="{D1D7BA53-20E9-411B-8051-8BF5AD4CA780}" destId="{34DDF71B-EFCB-4A29-A0EF-52E3E989C41D}" srcOrd="0" destOrd="0" presId="urn:microsoft.com/office/officeart/2005/8/layout/process1"/>
    <dgm:cxn modelId="{191EC286-4B5F-4EB8-A25D-62ECA5415BD1}" type="presOf" srcId="{C9200D47-F635-4638-A7D1-78C3B9233187}" destId="{E6FC7A8A-DE93-49E6-8E2C-4CC3FD94440A}" srcOrd="0" destOrd="0" presId="urn:microsoft.com/office/officeart/2005/8/layout/process1"/>
    <dgm:cxn modelId="{E1A8F64E-6499-4501-B232-65E7FA520719}" type="presOf" srcId="{8246A74E-44C8-4DB6-AB33-E77D500761B8}" destId="{DB1F9278-C4C9-43E9-8164-093A9FF91612}" srcOrd="0" destOrd="0" presId="urn:microsoft.com/office/officeart/2005/8/layout/process1"/>
    <dgm:cxn modelId="{6CC73408-0659-4AF1-91F0-BECC4DBF0DD1}" type="presOf" srcId="{C9200D47-F635-4638-A7D1-78C3B9233187}" destId="{8282CFB1-8C99-4131-B1F4-F4B372A89324}" srcOrd="1" destOrd="0" presId="urn:microsoft.com/office/officeart/2005/8/layout/process1"/>
    <dgm:cxn modelId="{657808A7-A041-497E-808B-11BB2FDB600B}" type="presOf" srcId="{48DC9B76-F5AF-4A42-A9DF-9F4DE71E890B}" destId="{D4E046AB-002A-4EC3-AF62-7928A1810B32}" srcOrd="0" destOrd="0" presId="urn:microsoft.com/office/officeart/2005/8/layout/process1"/>
    <dgm:cxn modelId="{411C3CAB-C459-409E-A2FA-D878276D0BC9}" type="presOf" srcId="{7B011B37-10E5-4BFE-BB67-E7255E6DAD4F}" destId="{3840192B-F4B4-4107-B439-F1EDAF66772F}" srcOrd="0" destOrd="0" presId="urn:microsoft.com/office/officeart/2005/8/layout/process1"/>
    <dgm:cxn modelId="{72F22485-9985-49D6-A412-B8273B96E573}" srcId="{48DC9B76-F5AF-4A42-A9DF-9F4DE71E890B}" destId="{D1D7BA53-20E9-411B-8051-8BF5AD4CA780}" srcOrd="0" destOrd="0" parTransId="{D7C89729-235D-4E6C-AFE3-32C0AD744990}" sibTransId="{C9200D47-F635-4638-A7D1-78C3B9233187}"/>
    <dgm:cxn modelId="{E080E2B1-A0A9-44EB-91C1-026A1D4EE619}" srcId="{48DC9B76-F5AF-4A42-A9DF-9F4DE71E890B}" destId="{7B011B37-10E5-4BFE-BB67-E7255E6DAD4F}" srcOrd="2" destOrd="0" parTransId="{B0F8384C-8EDE-45BB-A18A-6DAC257F7DAD}" sibTransId="{3DEA0A29-F98A-4840-AB6F-FE9822B2ABF9}"/>
    <dgm:cxn modelId="{EC60FADE-344A-41D3-A580-F829141D1C98}" type="presParOf" srcId="{D4E046AB-002A-4EC3-AF62-7928A1810B32}" destId="{34DDF71B-EFCB-4A29-A0EF-52E3E989C41D}" srcOrd="0" destOrd="0" presId="urn:microsoft.com/office/officeart/2005/8/layout/process1"/>
    <dgm:cxn modelId="{38ACE2B0-FEC6-4939-A725-DDCB8D8E972A}" type="presParOf" srcId="{D4E046AB-002A-4EC3-AF62-7928A1810B32}" destId="{E6FC7A8A-DE93-49E6-8E2C-4CC3FD94440A}" srcOrd="1" destOrd="0" presId="urn:microsoft.com/office/officeart/2005/8/layout/process1"/>
    <dgm:cxn modelId="{DE154CB4-C914-4DCC-A274-6BB2206FB754}" type="presParOf" srcId="{E6FC7A8A-DE93-49E6-8E2C-4CC3FD94440A}" destId="{8282CFB1-8C99-4131-B1F4-F4B372A89324}" srcOrd="0" destOrd="0" presId="urn:microsoft.com/office/officeart/2005/8/layout/process1"/>
    <dgm:cxn modelId="{86BC393D-1817-4ACB-A6D6-F111BCFCC2EC}" type="presParOf" srcId="{D4E046AB-002A-4EC3-AF62-7928A1810B32}" destId="{DB1F9278-C4C9-43E9-8164-093A9FF91612}" srcOrd="2" destOrd="0" presId="urn:microsoft.com/office/officeart/2005/8/layout/process1"/>
    <dgm:cxn modelId="{F2A887F2-4745-4E20-8E68-5806C0C9099C}" type="presParOf" srcId="{D4E046AB-002A-4EC3-AF62-7928A1810B32}" destId="{31BABA59-5C59-4581-AE01-54813B21D982}" srcOrd="3" destOrd="0" presId="urn:microsoft.com/office/officeart/2005/8/layout/process1"/>
    <dgm:cxn modelId="{B59C6F53-FD4D-4CF2-B741-E5B042C50CC6}" type="presParOf" srcId="{31BABA59-5C59-4581-AE01-54813B21D982}" destId="{9A4267FF-3B96-4BFE-8F31-89C7E18FB414}" srcOrd="0" destOrd="0" presId="urn:microsoft.com/office/officeart/2005/8/layout/process1"/>
    <dgm:cxn modelId="{A584540D-08C1-4FEB-8B05-0E655E136875}" type="presParOf" srcId="{D4E046AB-002A-4EC3-AF62-7928A1810B32}" destId="{3840192B-F4B4-4107-B439-F1EDAF66772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DC9B76-F5AF-4A42-A9DF-9F4DE71E890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D7BA53-20E9-411B-8051-8BF5AD4CA780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Data</a:t>
          </a:r>
          <a:endParaRPr lang="en-US" dirty="0"/>
        </a:p>
      </dgm:t>
    </dgm:pt>
    <dgm:pt modelId="{D7C89729-235D-4E6C-AFE3-32C0AD744990}" type="parTrans" cxnId="{72F22485-9985-49D6-A412-B8273B96E573}">
      <dgm:prSet/>
      <dgm:spPr/>
      <dgm:t>
        <a:bodyPr/>
        <a:lstStyle/>
        <a:p>
          <a:endParaRPr lang="en-US"/>
        </a:p>
      </dgm:t>
    </dgm:pt>
    <dgm:pt modelId="{C9200D47-F635-4638-A7D1-78C3B9233187}" type="sibTrans" cxnId="{72F22485-9985-49D6-A412-B8273B96E57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8246A74E-44C8-4DB6-AB33-E77D500761B8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Process</a:t>
          </a:r>
          <a:endParaRPr lang="en-US" dirty="0"/>
        </a:p>
      </dgm:t>
    </dgm:pt>
    <dgm:pt modelId="{979276D0-5C34-4B79-9C9B-28DD5FB19496}" type="parTrans" cxnId="{DFD2C05F-7275-41D5-A9DE-0B0CB2669BF8}">
      <dgm:prSet/>
      <dgm:spPr/>
      <dgm:t>
        <a:bodyPr/>
        <a:lstStyle/>
        <a:p>
          <a:endParaRPr lang="en-US"/>
        </a:p>
      </dgm:t>
    </dgm:pt>
    <dgm:pt modelId="{59656D13-B544-4109-A05A-CDC4696E1F32}" type="sibTrans" cxnId="{DFD2C05F-7275-41D5-A9DE-0B0CB2669BF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7B011B37-10E5-4BFE-BB67-E7255E6DAD4F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Information</a:t>
          </a:r>
          <a:endParaRPr lang="en-US" dirty="0"/>
        </a:p>
      </dgm:t>
    </dgm:pt>
    <dgm:pt modelId="{B0F8384C-8EDE-45BB-A18A-6DAC257F7DAD}" type="parTrans" cxnId="{E080E2B1-A0A9-44EB-91C1-026A1D4EE619}">
      <dgm:prSet/>
      <dgm:spPr/>
      <dgm:t>
        <a:bodyPr/>
        <a:lstStyle/>
        <a:p>
          <a:endParaRPr lang="en-US"/>
        </a:p>
      </dgm:t>
    </dgm:pt>
    <dgm:pt modelId="{3DEA0A29-F98A-4840-AB6F-FE9822B2ABF9}" type="sibTrans" cxnId="{E080E2B1-A0A9-44EB-91C1-026A1D4EE619}">
      <dgm:prSet/>
      <dgm:spPr/>
      <dgm:t>
        <a:bodyPr/>
        <a:lstStyle/>
        <a:p>
          <a:endParaRPr lang="en-US"/>
        </a:p>
      </dgm:t>
    </dgm:pt>
    <dgm:pt modelId="{D4E046AB-002A-4EC3-AF62-7928A1810B32}" type="pres">
      <dgm:prSet presAssocID="{48DC9B76-F5AF-4A42-A9DF-9F4DE71E890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34DDF71B-EFCB-4A29-A0EF-52E3E989C41D}" type="pres">
      <dgm:prSet presAssocID="{D1D7BA53-20E9-411B-8051-8BF5AD4CA7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C7A8A-DE93-49E6-8E2C-4CC3FD94440A}" type="pres">
      <dgm:prSet presAssocID="{C9200D47-F635-4638-A7D1-78C3B9233187}" presName="sibTrans" presStyleLbl="sibTrans2D1" presStyleIdx="0" presStyleCnt="2"/>
      <dgm:spPr/>
      <dgm:t>
        <a:bodyPr/>
        <a:lstStyle/>
        <a:p>
          <a:endParaRPr lang="th-TH"/>
        </a:p>
      </dgm:t>
    </dgm:pt>
    <dgm:pt modelId="{8282CFB1-8C99-4131-B1F4-F4B372A89324}" type="pres">
      <dgm:prSet presAssocID="{C9200D47-F635-4638-A7D1-78C3B9233187}" presName="connectorText" presStyleLbl="sibTrans2D1" presStyleIdx="0" presStyleCnt="2"/>
      <dgm:spPr/>
      <dgm:t>
        <a:bodyPr/>
        <a:lstStyle/>
        <a:p>
          <a:endParaRPr lang="th-TH"/>
        </a:p>
      </dgm:t>
    </dgm:pt>
    <dgm:pt modelId="{DB1F9278-C4C9-43E9-8164-093A9FF91612}" type="pres">
      <dgm:prSet presAssocID="{8246A74E-44C8-4DB6-AB33-E77D500761B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ABA59-5C59-4581-AE01-54813B21D982}" type="pres">
      <dgm:prSet presAssocID="{59656D13-B544-4109-A05A-CDC4696E1F32}" presName="sibTrans" presStyleLbl="sibTrans2D1" presStyleIdx="1" presStyleCnt="2"/>
      <dgm:spPr/>
      <dgm:t>
        <a:bodyPr/>
        <a:lstStyle/>
        <a:p>
          <a:endParaRPr lang="th-TH"/>
        </a:p>
      </dgm:t>
    </dgm:pt>
    <dgm:pt modelId="{9A4267FF-3B96-4BFE-8F31-89C7E18FB414}" type="pres">
      <dgm:prSet presAssocID="{59656D13-B544-4109-A05A-CDC4696E1F32}" presName="connectorText" presStyleLbl="sibTrans2D1" presStyleIdx="1" presStyleCnt="2"/>
      <dgm:spPr/>
      <dgm:t>
        <a:bodyPr/>
        <a:lstStyle/>
        <a:p>
          <a:endParaRPr lang="th-TH"/>
        </a:p>
      </dgm:t>
    </dgm:pt>
    <dgm:pt modelId="{3840192B-F4B4-4107-B439-F1EDAF66772F}" type="pres">
      <dgm:prSet presAssocID="{7B011B37-10E5-4BFE-BB67-E7255E6DAD4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64F0A78C-9C23-41E5-80A2-934B0AF5ADB6}" type="presOf" srcId="{59656D13-B544-4109-A05A-CDC4696E1F32}" destId="{31BABA59-5C59-4581-AE01-54813B21D982}" srcOrd="0" destOrd="0" presId="urn:microsoft.com/office/officeart/2005/8/layout/process1"/>
    <dgm:cxn modelId="{8CDAC6E0-EBF8-41F5-9212-83C7F739A86A}" type="presOf" srcId="{48DC9B76-F5AF-4A42-A9DF-9F4DE71E890B}" destId="{D4E046AB-002A-4EC3-AF62-7928A1810B32}" srcOrd="0" destOrd="0" presId="urn:microsoft.com/office/officeart/2005/8/layout/process1"/>
    <dgm:cxn modelId="{7F321F47-8514-42A1-8C1F-FF5D14C9EF8E}" type="presOf" srcId="{59656D13-B544-4109-A05A-CDC4696E1F32}" destId="{9A4267FF-3B96-4BFE-8F31-89C7E18FB414}" srcOrd="1" destOrd="0" presId="urn:microsoft.com/office/officeart/2005/8/layout/process1"/>
    <dgm:cxn modelId="{8B78CEC4-C532-432F-9EE6-63329B074463}" type="presOf" srcId="{D1D7BA53-20E9-411B-8051-8BF5AD4CA780}" destId="{34DDF71B-EFCB-4A29-A0EF-52E3E989C41D}" srcOrd="0" destOrd="0" presId="urn:microsoft.com/office/officeart/2005/8/layout/process1"/>
    <dgm:cxn modelId="{DFD2C05F-7275-41D5-A9DE-0B0CB2669BF8}" srcId="{48DC9B76-F5AF-4A42-A9DF-9F4DE71E890B}" destId="{8246A74E-44C8-4DB6-AB33-E77D500761B8}" srcOrd="1" destOrd="0" parTransId="{979276D0-5C34-4B79-9C9B-28DD5FB19496}" sibTransId="{59656D13-B544-4109-A05A-CDC4696E1F32}"/>
    <dgm:cxn modelId="{28581824-C109-4685-8478-FD14F44F49DA}" type="presOf" srcId="{8246A74E-44C8-4DB6-AB33-E77D500761B8}" destId="{DB1F9278-C4C9-43E9-8164-093A9FF91612}" srcOrd="0" destOrd="0" presId="urn:microsoft.com/office/officeart/2005/8/layout/process1"/>
    <dgm:cxn modelId="{B701235F-F714-48BE-8847-152C2511EED0}" type="presOf" srcId="{C9200D47-F635-4638-A7D1-78C3B9233187}" destId="{E6FC7A8A-DE93-49E6-8E2C-4CC3FD94440A}" srcOrd="0" destOrd="0" presId="urn:microsoft.com/office/officeart/2005/8/layout/process1"/>
    <dgm:cxn modelId="{96BB9DC0-D33B-464A-8597-FBB8C015AC7B}" type="presOf" srcId="{C9200D47-F635-4638-A7D1-78C3B9233187}" destId="{8282CFB1-8C99-4131-B1F4-F4B372A89324}" srcOrd="1" destOrd="0" presId="urn:microsoft.com/office/officeart/2005/8/layout/process1"/>
    <dgm:cxn modelId="{72F22485-9985-49D6-A412-B8273B96E573}" srcId="{48DC9B76-F5AF-4A42-A9DF-9F4DE71E890B}" destId="{D1D7BA53-20E9-411B-8051-8BF5AD4CA780}" srcOrd="0" destOrd="0" parTransId="{D7C89729-235D-4E6C-AFE3-32C0AD744990}" sibTransId="{C9200D47-F635-4638-A7D1-78C3B9233187}"/>
    <dgm:cxn modelId="{E080E2B1-A0A9-44EB-91C1-026A1D4EE619}" srcId="{48DC9B76-F5AF-4A42-A9DF-9F4DE71E890B}" destId="{7B011B37-10E5-4BFE-BB67-E7255E6DAD4F}" srcOrd="2" destOrd="0" parTransId="{B0F8384C-8EDE-45BB-A18A-6DAC257F7DAD}" sibTransId="{3DEA0A29-F98A-4840-AB6F-FE9822B2ABF9}"/>
    <dgm:cxn modelId="{C21ECCF4-1930-4A9B-804F-93226B1979CB}" type="presOf" srcId="{7B011B37-10E5-4BFE-BB67-E7255E6DAD4F}" destId="{3840192B-F4B4-4107-B439-F1EDAF66772F}" srcOrd="0" destOrd="0" presId="urn:microsoft.com/office/officeart/2005/8/layout/process1"/>
    <dgm:cxn modelId="{1CF7AA3D-B57C-436F-A5AD-F2F7B92946D0}" type="presParOf" srcId="{D4E046AB-002A-4EC3-AF62-7928A1810B32}" destId="{34DDF71B-EFCB-4A29-A0EF-52E3E989C41D}" srcOrd="0" destOrd="0" presId="urn:microsoft.com/office/officeart/2005/8/layout/process1"/>
    <dgm:cxn modelId="{A9CD7C74-C31D-4436-90BD-58F4678CF54D}" type="presParOf" srcId="{D4E046AB-002A-4EC3-AF62-7928A1810B32}" destId="{E6FC7A8A-DE93-49E6-8E2C-4CC3FD94440A}" srcOrd="1" destOrd="0" presId="urn:microsoft.com/office/officeart/2005/8/layout/process1"/>
    <dgm:cxn modelId="{5B3A59D8-2AC6-41A7-B164-CC8BDCC3AC1A}" type="presParOf" srcId="{E6FC7A8A-DE93-49E6-8E2C-4CC3FD94440A}" destId="{8282CFB1-8C99-4131-B1F4-F4B372A89324}" srcOrd="0" destOrd="0" presId="urn:microsoft.com/office/officeart/2005/8/layout/process1"/>
    <dgm:cxn modelId="{426D93A6-BB47-42AB-BDEF-5DCA0153F7D2}" type="presParOf" srcId="{D4E046AB-002A-4EC3-AF62-7928A1810B32}" destId="{DB1F9278-C4C9-43E9-8164-093A9FF91612}" srcOrd="2" destOrd="0" presId="urn:microsoft.com/office/officeart/2005/8/layout/process1"/>
    <dgm:cxn modelId="{BE4762BE-0CFA-490C-988F-2AC7CC58FA3E}" type="presParOf" srcId="{D4E046AB-002A-4EC3-AF62-7928A1810B32}" destId="{31BABA59-5C59-4581-AE01-54813B21D982}" srcOrd="3" destOrd="0" presId="urn:microsoft.com/office/officeart/2005/8/layout/process1"/>
    <dgm:cxn modelId="{FD9686B1-478C-4BB0-BE77-B2515BFA576A}" type="presParOf" srcId="{31BABA59-5C59-4581-AE01-54813B21D982}" destId="{9A4267FF-3B96-4BFE-8F31-89C7E18FB414}" srcOrd="0" destOrd="0" presId="urn:microsoft.com/office/officeart/2005/8/layout/process1"/>
    <dgm:cxn modelId="{7865C452-483F-406B-908F-ACE6D1951ACB}" type="presParOf" srcId="{D4E046AB-002A-4EC3-AF62-7928A1810B32}" destId="{3840192B-F4B4-4107-B439-F1EDAF66772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DC9B76-F5AF-4A42-A9DF-9F4DE71E890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D7BA53-20E9-411B-8051-8BF5AD4CA780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Data</a:t>
          </a:r>
          <a:endParaRPr lang="en-US" dirty="0"/>
        </a:p>
      </dgm:t>
    </dgm:pt>
    <dgm:pt modelId="{D7C89729-235D-4E6C-AFE3-32C0AD744990}" type="parTrans" cxnId="{72F22485-9985-49D6-A412-B8273B96E573}">
      <dgm:prSet/>
      <dgm:spPr/>
      <dgm:t>
        <a:bodyPr/>
        <a:lstStyle/>
        <a:p>
          <a:endParaRPr lang="en-US"/>
        </a:p>
      </dgm:t>
    </dgm:pt>
    <dgm:pt modelId="{C9200D47-F635-4638-A7D1-78C3B9233187}" type="sibTrans" cxnId="{72F22485-9985-49D6-A412-B8273B96E57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8246A74E-44C8-4DB6-AB33-E77D500761B8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Process</a:t>
          </a:r>
          <a:endParaRPr lang="en-US" dirty="0"/>
        </a:p>
      </dgm:t>
    </dgm:pt>
    <dgm:pt modelId="{979276D0-5C34-4B79-9C9B-28DD5FB19496}" type="parTrans" cxnId="{DFD2C05F-7275-41D5-A9DE-0B0CB2669BF8}">
      <dgm:prSet/>
      <dgm:spPr/>
      <dgm:t>
        <a:bodyPr/>
        <a:lstStyle/>
        <a:p>
          <a:endParaRPr lang="en-US"/>
        </a:p>
      </dgm:t>
    </dgm:pt>
    <dgm:pt modelId="{59656D13-B544-4109-A05A-CDC4696E1F32}" type="sibTrans" cxnId="{DFD2C05F-7275-41D5-A9DE-0B0CB2669BF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7B011B37-10E5-4BFE-BB67-E7255E6DAD4F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Information</a:t>
          </a:r>
          <a:endParaRPr lang="en-US" dirty="0"/>
        </a:p>
      </dgm:t>
    </dgm:pt>
    <dgm:pt modelId="{B0F8384C-8EDE-45BB-A18A-6DAC257F7DAD}" type="parTrans" cxnId="{E080E2B1-A0A9-44EB-91C1-026A1D4EE619}">
      <dgm:prSet/>
      <dgm:spPr/>
      <dgm:t>
        <a:bodyPr/>
        <a:lstStyle/>
        <a:p>
          <a:endParaRPr lang="en-US"/>
        </a:p>
      </dgm:t>
    </dgm:pt>
    <dgm:pt modelId="{3DEA0A29-F98A-4840-AB6F-FE9822B2ABF9}" type="sibTrans" cxnId="{E080E2B1-A0A9-44EB-91C1-026A1D4EE619}">
      <dgm:prSet/>
      <dgm:spPr/>
      <dgm:t>
        <a:bodyPr/>
        <a:lstStyle/>
        <a:p>
          <a:endParaRPr lang="en-US"/>
        </a:p>
      </dgm:t>
    </dgm:pt>
    <dgm:pt modelId="{D4E046AB-002A-4EC3-AF62-7928A1810B32}" type="pres">
      <dgm:prSet presAssocID="{48DC9B76-F5AF-4A42-A9DF-9F4DE71E890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34DDF71B-EFCB-4A29-A0EF-52E3E989C41D}" type="pres">
      <dgm:prSet presAssocID="{D1D7BA53-20E9-411B-8051-8BF5AD4CA7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C7A8A-DE93-49E6-8E2C-4CC3FD94440A}" type="pres">
      <dgm:prSet presAssocID="{C9200D47-F635-4638-A7D1-78C3B9233187}" presName="sibTrans" presStyleLbl="sibTrans2D1" presStyleIdx="0" presStyleCnt="2"/>
      <dgm:spPr/>
      <dgm:t>
        <a:bodyPr/>
        <a:lstStyle/>
        <a:p>
          <a:endParaRPr lang="th-TH"/>
        </a:p>
      </dgm:t>
    </dgm:pt>
    <dgm:pt modelId="{8282CFB1-8C99-4131-B1F4-F4B372A89324}" type="pres">
      <dgm:prSet presAssocID="{C9200D47-F635-4638-A7D1-78C3B9233187}" presName="connectorText" presStyleLbl="sibTrans2D1" presStyleIdx="0" presStyleCnt="2"/>
      <dgm:spPr/>
      <dgm:t>
        <a:bodyPr/>
        <a:lstStyle/>
        <a:p>
          <a:endParaRPr lang="th-TH"/>
        </a:p>
      </dgm:t>
    </dgm:pt>
    <dgm:pt modelId="{DB1F9278-C4C9-43E9-8164-093A9FF91612}" type="pres">
      <dgm:prSet presAssocID="{8246A74E-44C8-4DB6-AB33-E77D500761B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ABA59-5C59-4581-AE01-54813B21D982}" type="pres">
      <dgm:prSet presAssocID="{59656D13-B544-4109-A05A-CDC4696E1F32}" presName="sibTrans" presStyleLbl="sibTrans2D1" presStyleIdx="1" presStyleCnt="2"/>
      <dgm:spPr/>
      <dgm:t>
        <a:bodyPr/>
        <a:lstStyle/>
        <a:p>
          <a:endParaRPr lang="th-TH"/>
        </a:p>
      </dgm:t>
    </dgm:pt>
    <dgm:pt modelId="{9A4267FF-3B96-4BFE-8F31-89C7E18FB414}" type="pres">
      <dgm:prSet presAssocID="{59656D13-B544-4109-A05A-CDC4696E1F32}" presName="connectorText" presStyleLbl="sibTrans2D1" presStyleIdx="1" presStyleCnt="2"/>
      <dgm:spPr/>
      <dgm:t>
        <a:bodyPr/>
        <a:lstStyle/>
        <a:p>
          <a:endParaRPr lang="th-TH"/>
        </a:p>
      </dgm:t>
    </dgm:pt>
    <dgm:pt modelId="{3840192B-F4B4-4107-B439-F1EDAF66772F}" type="pres">
      <dgm:prSet presAssocID="{7B011B37-10E5-4BFE-BB67-E7255E6DAD4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DFD2C05F-7275-41D5-A9DE-0B0CB2669BF8}" srcId="{48DC9B76-F5AF-4A42-A9DF-9F4DE71E890B}" destId="{8246A74E-44C8-4DB6-AB33-E77D500761B8}" srcOrd="1" destOrd="0" parTransId="{979276D0-5C34-4B79-9C9B-28DD5FB19496}" sibTransId="{59656D13-B544-4109-A05A-CDC4696E1F32}"/>
    <dgm:cxn modelId="{545D96FE-8FB4-4903-8E39-4C354448481B}" type="presOf" srcId="{48DC9B76-F5AF-4A42-A9DF-9F4DE71E890B}" destId="{D4E046AB-002A-4EC3-AF62-7928A1810B32}" srcOrd="0" destOrd="0" presId="urn:microsoft.com/office/officeart/2005/8/layout/process1"/>
    <dgm:cxn modelId="{37EFF648-45F2-46C1-827B-04CCB587D84A}" type="presOf" srcId="{7B011B37-10E5-4BFE-BB67-E7255E6DAD4F}" destId="{3840192B-F4B4-4107-B439-F1EDAF66772F}" srcOrd="0" destOrd="0" presId="urn:microsoft.com/office/officeart/2005/8/layout/process1"/>
    <dgm:cxn modelId="{F7B5FC7B-BDC4-4195-8E99-94B75BDE49A4}" type="presOf" srcId="{C9200D47-F635-4638-A7D1-78C3B9233187}" destId="{8282CFB1-8C99-4131-B1F4-F4B372A89324}" srcOrd="1" destOrd="0" presId="urn:microsoft.com/office/officeart/2005/8/layout/process1"/>
    <dgm:cxn modelId="{6D819E3C-CAA4-42B1-8B80-DE9FAD46E3BF}" type="presOf" srcId="{59656D13-B544-4109-A05A-CDC4696E1F32}" destId="{9A4267FF-3B96-4BFE-8F31-89C7E18FB414}" srcOrd="1" destOrd="0" presId="urn:microsoft.com/office/officeart/2005/8/layout/process1"/>
    <dgm:cxn modelId="{37EFFF25-9E0F-457A-9279-9CA9A8125C53}" type="presOf" srcId="{D1D7BA53-20E9-411B-8051-8BF5AD4CA780}" destId="{34DDF71B-EFCB-4A29-A0EF-52E3E989C41D}" srcOrd="0" destOrd="0" presId="urn:microsoft.com/office/officeart/2005/8/layout/process1"/>
    <dgm:cxn modelId="{851A8300-79E5-4A83-AB09-07644F32B7D6}" type="presOf" srcId="{C9200D47-F635-4638-A7D1-78C3B9233187}" destId="{E6FC7A8A-DE93-49E6-8E2C-4CC3FD94440A}" srcOrd="0" destOrd="0" presId="urn:microsoft.com/office/officeart/2005/8/layout/process1"/>
    <dgm:cxn modelId="{72F22485-9985-49D6-A412-B8273B96E573}" srcId="{48DC9B76-F5AF-4A42-A9DF-9F4DE71E890B}" destId="{D1D7BA53-20E9-411B-8051-8BF5AD4CA780}" srcOrd="0" destOrd="0" parTransId="{D7C89729-235D-4E6C-AFE3-32C0AD744990}" sibTransId="{C9200D47-F635-4638-A7D1-78C3B9233187}"/>
    <dgm:cxn modelId="{451DF0DD-4322-4D00-A937-F5617ED7E5CF}" type="presOf" srcId="{8246A74E-44C8-4DB6-AB33-E77D500761B8}" destId="{DB1F9278-C4C9-43E9-8164-093A9FF91612}" srcOrd="0" destOrd="0" presId="urn:microsoft.com/office/officeart/2005/8/layout/process1"/>
    <dgm:cxn modelId="{EBE0F695-FEA7-4E41-BCFA-7DC065E9BE2F}" type="presOf" srcId="{59656D13-B544-4109-A05A-CDC4696E1F32}" destId="{31BABA59-5C59-4581-AE01-54813B21D982}" srcOrd="0" destOrd="0" presId="urn:microsoft.com/office/officeart/2005/8/layout/process1"/>
    <dgm:cxn modelId="{E080E2B1-A0A9-44EB-91C1-026A1D4EE619}" srcId="{48DC9B76-F5AF-4A42-A9DF-9F4DE71E890B}" destId="{7B011B37-10E5-4BFE-BB67-E7255E6DAD4F}" srcOrd="2" destOrd="0" parTransId="{B0F8384C-8EDE-45BB-A18A-6DAC257F7DAD}" sibTransId="{3DEA0A29-F98A-4840-AB6F-FE9822B2ABF9}"/>
    <dgm:cxn modelId="{DC1AAA82-335B-4D37-A3D0-CB425457C857}" type="presParOf" srcId="{D4E046AB-002A-4EC3-AF62-7928A1810B32}" destId="{34DDF71B-EFCB-4A29-A0EF-52E3E989C41D}" srcOrd="0" destOrd="0" presId="urn:microsoft.com/office/officeart/2005/8/layout/process1"/>
    <dgm:cxn modelId="{3663C984-F80D-4536-9549-964E7B0B10A9}" type="presParOf" srcId="{D4E046AB-002A-4EC3-AF62-7928A1810B32}" destId="{E6FC7A8A-DE93-49E6-8E2C-4CC3FD94440A}" srcOrd="1" destOrd="0" presId="urn:microsoft.com/office/officeart/2005/8/layout/process1"/>
    <dgm:cxn modelId="{4C912DFF-26A7-434F-924B-6946EC47EF7B}" type="presParOf" srcId="{E6FC7A8A-DE93-49E6-8E2C-4CC3FD94440A}" destId="{8282CFB1-8C99-4131-B1F4-F4B372A89324}" srcOrd="0" destOrd="0" presId="urn:microsoft.com/office/officeart/2005/8/layout/process1"/>
    <dgm:cxn modelId="{CE844431-2118-4F85-AF99-22C099D8E5EF}" type="presParOf" srcId="{D4E046AB-002A-4EC3-AF62-7928A1810B32}" destId="{DB1F9278-C4C9-43E9-8164-093A9FF91612}" srcOrd="2" destOrd="0" presId="urn:microsoft.com/office/officeart/2005/8/layout/process1"/>
    <dgm:cxn modelId="{E940B46D-355A-497C-B510-DA7548CC54FD}" type="presParOf" srcId="{D4E046AB-002A-4EC3-AF62-7928A1810B32}" destId="{31BABA59-5C59-4581-AE01-54813B21D982}" srcOrd="3" destOrd="0" presId="urn:microsoft.com/office/officeart/2005/8/layout/process1"/>
    <dgm:cxn modelId="{7B2BC591-CA4E-4CCB-A787-C93DA9578A3F}" type="presParOf" srcId="{31BABA59-5C59-4581-AE01-54813B21D982}" destId="{9A4267FF-3B96-4BFE-8F31-89C7E18FB414}" srcOrd="0" destOrd="0" presId="urn:microsoft.com/office/officeart/2005/8/layout/process1"/>
    <dgm:cxn modelId="{9A5A8F02-DBE3-414B-8F60-FC6BCA28C32D}" type="presParOf" srcId="{D4E046AB-002A-4EC3-AF62-7928A1810B32}" destId="{3840192B-F4B4-4107-B439-F1EDAF66772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DF71B-EFCB-4A29-A0EF-52E3E989C41D}">
      <dsp:nvSpPr>
        <dsp:cNvPr id="0" name=""/>
        <dsp:cNvSpPr/>
      </dsp:nvSpPr>
      <dsp:spPr>
        <a:xfrm>
          <a:off x="6407" y="0"/>
          <a:ext cx="1915100" cy="609600"/>
        </a:xfrm>
        <a:prstGeom prst="roundRect">
          <a:avLst>
            <a:gd name="adj" fmla="val 10000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</a:t>
          </a:r>
          <a:endParaRPr lang="en-US" sz="2500" kern="1200" dirty="0"/>
        </a:p>
      </dsp:txBody>
      <dsp:txXfrm>
        <a:off x="24262" y="17855"/>
        <a:ext cx="1879390" cy="573890"/>
      </dsp:txXfrm>
    </dsp:sp>
    <dsp:sp modelId="{E6FC7A8A-DE93-49E6-8E2C-4CC3FD94440A}">
      <dsp:nvSpPr>
        <dsp:cNvPr id="0" name=""/>
        <dsp:cNvSpPr/>
      </dsp:nvSpPr>
      <dsp:spPr>
        <a:xfrm>
          <a:off x="2113017" y="67327"/>
          <a:ext cx="406001" cy="474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113017" y="162316"/>
        <a:ext cx="284201" cy="284966"/>
      </dsp:txXfrm>
    </dsp:sp>
    <dsp:sp modelId="{DB1F9278-C4C9-43E9-8164-093A9FF91612}">
      <dsp:nvSpPr>
        <dsp:cNvPr id="0" name=""/>
        <dsp:cNvSpPr/>
      </dsp:nvSpPr>
      <dsp:spPr>
        <a:xfrm>
          <a:off x="2687547" y="0"/>
          <a:ext cx="1915100" cy="609600"/>
        </a:xfrm>
        <a:prstGeom prst="roundRect">
          <a:avLst>
            <a:gd name="adj" fmla="val 10000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Process</a:t>
          </a:r>
          <a:endParaRPr lang="en-US" sz="2500" kern="1200" dirty="0"/>
        </a:p>
      </dsp:txBody>
      <dsp:txXfrm>
        <a:off x="2705402" y="17855"/>
        <a:ext cx="1879390" cy="573890"/>
      </dsp:txXfrm>
    </dsp:sp>
    <dsp:sp modelId="{31BABA59-5C59-4581-AE01-54813B21D982}">
      <dsp:nvSpPr>
        <dsp:cNvPr id="0" name=""/>
        <dsp:cNvSpPr/>
      </dsp:nvSpPr>
      <dsp:spPr>
        <a:xfrm>
          <a:off x="4794158" y="67327"/>
          <a:ext cx="406001" cy="474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794158" y="162316"/>
        <a:ext cx="284201" cy="284966"/>
      </dsp:txXfrm>
    </dsp:sp>
    <dsp:sp modelId="{3840192B-F4B4-4107-B439-F1EDAF66772F}">
      <dsp:nvSpPr>
        <dsp:cNvPr id="0" name=""/>
        <dsp:cNvSpPr/>
      </dsp:nvSpPr>
      <dsp:spPr>
        <a:xfrm>
          <a:off x="5368688" y="0"/>
          <a:ext cx="1915100" cy="609600"/>
        </a:xfrm>
        <a:prstGeom prst="roundRect">
          <a:avLst>
            <a:gd name="adj" fmla="val 10000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Information</a:t>
          </a:r>
          <a:endParaRPr lang="en-US" sz="2500" kern="1200" dirty="0"/>
        </a:p>
      </dsp:txBody>
      <dsp:txXfrm>
        <a:off x="5386543" y="17855"/>
        <a:ext cx="1879390" cy="573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DF71B-EFCB-4A29-A0EF-52E3E989C41D}">
      <dsp:nvSpPr>
        <dsp:cNvPr id="0" name=""/>
        <dsp:cNvSpPr/>
      </dsp:nvSpPr>
      <dsp:spPr>
        <a:xfrm>
          <a:off x="6407" y="0"/>
          <a:ext cx="1915100" cy="609600"/>
        </a:xfrm>
        <a:prstGeom prst="roundRect">
          <a:avLst>
            <a:gd name="adj" fmla="val 10000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</a:t>
          </a:r>
          <a:endParaRPr lang="en-US" sz="2500" kern="1200" dirty="0"/>
        </a:p>
      </dsp:txBody>
      <dsp:txXfrm>
        <a:off x="24262" y="17855"/>
        <a:ext cx="1879390" cy="573890"/>
      </dsp:txXfrm>
    </dsp:sp>
    <dsp:sp modelId="{E6FC7A8A-DE93-49E6-8E2C-4CC3FD94440A}">
      <dsp:nvSpPr>
        <dsp:cNvPr id="0" name=""/>
        <dsp:cNvSpPr/>
      </dsp:nvSpPr>
      <dsp:spPr>
        <a:xfrm>
          <a:off x="2113017" y="67327"/>
          <a:ext cx="406001" cy="474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113017" y="162316"/>
        <a:ext cx="284201" cy="284966"/>
      </dsp:txXfrm>
    </dsp:sp>
    <dsp:sp modelId="{DB1F9278-C4C9-43E9-8164-093A9FF91612}">
      <dsp:nvSpPr>
        <dsp:cNvPr id="0" name=""/>
        <dsp:cNvSpPr/>
      </dsp:nvSpPr>
      <dsp:spPr>
        <a:xfrm>
          <a:off x="2687547" y="0"/>
          <a:ext cx="1915100" cy="609600"/>
        </a:xfrm>
        <a:prstGeom prst="roundRect">
          <a:avLst>
            <a:gd name="adj" fmla="val 10000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Process</a:t>
          </a:r>
          <a:endParaRPr lang="en-US" sz="2500" kern="1200" dirty="0"/>
        </a:p>
      </dsp:txBody>
      <dsp:txXfrm>
        <a:off x="2705402" y="17855"/>
        <a:ext cx="1879390" cy="573890"/>
      </dsp:txXfrm>
    </dsp:sp>
    <dsp:sp modelId="{31BABA59-5C59-4581-AE01-54813B21D982}">
      <dsp:nvSpPr>
        <dsp:cNvPr id="0" name=""/>
        <dsp:cNvSpPr/>
      </dsp:nvSpPr>
      <dsp:spPr>
        <a:xfrm>
          <a:off x="4794158" y="67327"/>
          <a:ext cx="406001" cy="474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794158" y="162316"/>
        <a:ext cx="284201" cy="284966"/>
      </dsp:txXfrm>
    </dsp:sp>
    <dsp:sp modelId="{3840192B-F4B4-4107-B439-F1EDAF66772F}">
      <dsp:nvSpPr>
        <dsp:cNvPr id="0" name=""/>
        <dsp:cNvSpPr/>
      </dsp:nvSpPr>
      <dsp:spPr>
        <a:xfrm>
          <a:off x="5368688" y="0"/>
          <a:ext cx="1915100" cy="609600"/>
        </a:xfrm>
        <a:prstGeom prst="roundRect">
          <a:avLst>
            <a:gd name="adj" fmla="val 10000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Information</a:t>
          </a:r>
          <a:endParaRPr lang="en-US" sz="2500" kern="1200" dirty="0"/>
        </a:p>
      </dsp:txBody>
      <dsp:txXfrm>
        <a:off x="5386543" y="17855"/>
        <a:ext cx="1879390" cy="573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DF71B-EFCB-4A29-A0EF-52E3E989C41D}">
      <dsp:nvSpPr>
        <dsp:cNvPr id="0" name=""/>
        <dsp:cNvSpPr/>
      </dsp:nvSpPr>
      <dsp:spPr>
        <a:xfrm>
          <a:off x="6407" y="0"/>
          <a:ext cx="1915100" cy="609600"/>
        </a:xfrm>
        <a:prstGeom prst="roundRect">
          <a:avLst>
            <a:gd name="adj" fmla="val 10000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</a:t>
          </a:r>
          <a:endParaRPr lang="en-US" sz="2500" kern="1200" dirty="0"/>
        </a:p>
      </dsp:txBody>
      <dsp:txXfrm>
        <a:off x="24262" y="17855"/>
        <a:ext cx="1879390" cy="573890"/>
      </dsp:txXfrm>
    </dsp:sp>
    <dsp:sp modelId="{E6FC7A8A-DE93-49E6-8E2C-4CC3FD94440A}">
      <dsp:nvSpPr>
        <dsp:cNvPr id="0" name=""/>
        <dsp:cNvSpPr/>
      </dsp:nvSpPr>
      <dsp:spPr>
        <a:xfrm>
          <a:off x="2113017" y="67327"/>
          <a:ext cx="406001" cy="474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113017" y="162316"/>
        <a:ext cx="284201" cy="284966"/>
      </dsp:txXfrm>
    </dsp:sp>
    <dsp:sp modelId="{DB1F9278-C4C9-43E9-8164-093A9FF91612}">
      <dsp:nvSpPr>
        <dsp:cNvPr id="0" name=""/>
        <dsp:cNvSpPr/>
      </dsp:nvSpPr>
      <dsp:spPr>
        <a:xfrm>
          <a:off x="2687547" y="0"/>
          <a:ext cx="1915100" cy="609600"/>
        </a:xfrm>
        <a:prstGeom prst="roundRect">
          <a:avLst>
            <a:gd name="adj" fmla="val 10000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Process</a:t>
          </a:r>
          <a:endParaRPr lang="en-US" sz="2500" kern="1200" dirty="0"/>
        </a:p>
      </dsp:txBody>
      <dsp:txXfrm>
        <a:off x="2705402" y="17855"/>
        <a:ext cx="1879390" cy="573890"/>
      </dsp:txXfrm>
    </dsp:sp>
    <dsp:sp modelId="{31BABA59-5C59-4581-AE01-54813B21D982}">
      <dsp:nvSpPr>
        <dsp:cNvPr id="0" name=""/>
        <dsp:cNvSpPr/>
      </dsp:nvSpPr>
      <dsp:spPr>
        <a:xfrm>
          <a:off x="4794158" y="67327"/>
          <a:ext cx="406001" cy="474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794158" y="162316"/>
        <a:ext cx="284201" cy="284966"/>
      </dsp:txXfrm>
    </dsp:sp>
    <dsp:sp modelId="{3840192B-F4B4-4107-B439-F1EDAF66772F}">
      <dsp:nvSpPr>
        <dsp:cNvPr id="0" name=""/>
        <dsp:cNvSpPr/>
      </dsp:nvSpPr>
      <dsp:spPr>
        <a:xfrm>
          <a:off x="5368688" y="0"/>
          <a:ext cx="1915100" cy="609600"/>
        </a:xfrm>
        <a:prstGeom prst="roundRect">
          <a:avLst>
            <a:gd name="adj" fmla="val 10000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Information</a:t>
          </a:r>
          <a:endParaRPr lang="en-US" sz="2500" kern="1200" dirty="0"/>
        </a:p>
      </dsp:txBody>
      <dsp:txXfrm>
        <a:off x="5386543" y="17855"/>
        <a:ext cx="1879390" cy="573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2E4CB-0BD7-465D-9828-877F4E8DD089}" type="datetimeFigureOut">
              <a:rPr lang="th-TH" smtClean="0"/>
              <a:pPr/>
              <a:t>17/09/59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CA88F-0D6A-47AB-8839-B841C39672E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229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A88F-0D6A-47AB-8839-B841C39672ED}" type="slidenum">
              <a:rPr lang="th-TH" smtClean="0"/>
              <a:pPr/>
              <a:t>56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862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ชื่อเรื่อง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cxnSp>
        <p:nvCxnSpPr>
          <p:cNvPr id="8" name="ตัวเชื่อมต่อตรง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ตัวเชื่อมต่อตรง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วงรี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ตัวยึดวันที่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18B92-F190-4AF4-8806-F539587412A0}" type="datetimeFigureOut">
              <a:rPr lang="fr-FR" smtClean="0"/>
              <a:pPr>
                <a:defRPr/>
              </a:pPr>
              <a:t>17/09/2016</a:t>
            </a:fld>
            <a:endParaRPr lang="fr-FR"/>
          </a:p>
        </p:txBody>
      </p:sp>
      <p:sp>
        <p:nvSpPr>
          <p:cNvPr id="16" name="ตัวยึดหมายเลขภาพนิ่ง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4EA75C-A675-4836-A111-B0A4ED0C8350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18B92-F190-4AF4-8806-F539587412A0}" type="datetimeFigureOut">
              <a:rPr lang="fr-FR" smtClean="0"/>
              <a:pPr>
                <a:defRPr/>
              </a:pPr>
              <a:t>17/09/2016</a:t>
            </a:fld>
            <a:endParaRPr lang="fr-FR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EA75C-A675-4836-A111-B0A4ED0C8350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18B92-F190-4AF4-8806-F539587412A0}" type="datetimeFigureOut">
              <a:rPr lang="fr-FR" smtClean="0"/>
              <a:pPr>
                <a:defRPr/>
              </a:pPr>
              <a:t>17/09/2016</a:t>
            </a:fld>
            <a:endParaRPr lang="fr-FR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EA75C-A675-4836-A111-B0A4ED0C8350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ตัวยึดเนื้อหา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CA18B92-F190-4AF4-8806-F539587412A0}" type="datetimeFigureOut">
              <a:rPr lang="fr-FR" smtClean="0"/>
              <a:pPr>
                <a:defRPr/>
              </a:pPr>
              <a:t>17/09/2016</a:t>
            </a:fld>
            <a:endParaRPr lang="fr-FR"/>
          </a:p>
        </p:txBody>
      </p:sp>
      <p:sp>
        <p:nvSpPr>
          <p:cNvPr id="15" name="ตัวยึดหมายเลขภาพนิ่ง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8E4EA75C-A675-4836-A111-B0A4ED0C8350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16" name="ตัวยึดท้ายกระดาษ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7" name="ชื่อเรื่อง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18B92-F190-4AF4-8806-F539587412A0}" type="datetimeFigureOut">
              <a:rPr lang="fr-FR" smtClean="0"/>
              <a:pPr>
                <a:defRPr/>
              </a:pPr>
              <a:t>17/09/2016</a:t>
            </a:fld>
            <a:endParaRPr lang="fr-FR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EA75C-A675-4836-A111-B0A4ED0C8350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cxnSp>
        <p:nvCxnSpPr>
          <p:cNvPr id="7" name="ตัวเชื่อมต่อตรง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18B92-F190-4AF4-8806-F539587412A0}" type="datetimeFigureOut">
              <a:rPr lang="fr-FR" smtClean="0"/>
              <a:pPr>
                <a:defRPr/>
              </a:pPr>
              <a:t>17/09/2016</a:t>
            </a:fld>
            <a:endParaRPr lang="fr-FR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EA75C-A675-4836-A111-B0A4ED0C8350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3" name="ตัวยึดเนื้อหา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EA75C-A675-4836-A111-B0A4ED0C8350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18B92-F190-4AF4-8806-F539587412A0}" type="datetimeFigureOut">
              <a:rPr lang="fr-FR" smtClean="0"/>
              <a:pPr>
                <a:defRPr/>
              </a:pPr>
              <a:t>17/09/2016</a:t>
            </a:fld>
            <a:endParaRPr lang="fr-FR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32" name="ตัวยึดเนื้อหา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34" name="ตัวยึดเนื้อหา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2" name="ตัวยึดข้อความ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cxnSp>
        <p:nvCxnSpPr>
          <p:cNvPr id="10" name="ตัวเชื่อมต่อตรง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ตัวเชื่อมต่อตรง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18B92-F190-4AF4-8806-F539587412A0}" type="datetimeFigureOut">
              <a:rPr lang="fr-FR" smtClean="0"/>
              <a:pPr>
                <a:defRPr/>
              </a:pPr>
              <a:t>17/09/2016</a:t>
            </a:fld>
            <a:endParaRPr lang="fr-FR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EA75C-A675-4836-A111-B0A4ED0C8350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18B92-F190-4AF4-8806-F539587412A0}" type="datetimeFigureOut">
              <a:rPr lang="fr-FR" smtClean="0"/>
              <a:pPr>
                <a:defRPr/>
              </a:pPr>
              <a:t>17/09/2016</a:t>
            </a:fld>
            <a:endParaRPr lang="fr-FR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EA75C-A675-4836-A111-B0A4ED0C8350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ตัวยึดเนื้อหา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31" name="ชื่อเรื่อง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8" name="ตัวยึดวันที่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CA18B92-F190-4AF4-8806-F539587412A0}" type="datetimeFigureOut">
              <a:rPr lang="fr-FR" smtClean="0"/>
              <a:pPr>
                <a:defRPr/>
              </a:pPr>
              <a:t>17/09/2016</a:t>
            </a:fld>
            <a:endParaRPr lang="fr-FR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E4EA75C-A675-4836-A111-B0A4ED0C8350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10" name="ตัวยึดท้ายกระดาษ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8" name="ตัวยึดวันที่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18B92-F190-4AF4-8806-F539587412A0}" type="datetimeFigureOut">
              <a:rPr lang="fr-FR" smtClean="0"/>
              <a:pPr>
                <a:defRPr/>
              </a:pPr>
              <a:t>17/09/2016</a:t>
            </a:fld>
            <a:endParaRPr lang="fr-FR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4EA75C-A675-4836-A111-B0A4ED0C8350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10" name="ตัวยึดท้ายกระดาษ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ตัวยึดข้อความ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24" name="ตัวยึดวันที่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CA18B92-F190-4AF4-8806-F539587412A0}" type="datetimeFigureOut">
              <a:rPr lang="fr-FR" smtClean="0"/>
              <a:pPr>
                <a:defRPr/>
              </a:pPr>
              <a:t>17/09/2016</a:t>
            </a:fld>
            <a:endParaRPr lang="fr-FR"/>
          </a:p>
        </p:txBody>
      </p:sp>
      <p:sp>
        <p:nvSpPr>
          <p:cNvPr id="10" name="ตัวยึดท้ายกระดาษ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2" name="ตัวยึดหมายเลขภาพนิ่ง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E4EA75C-A675-4836-A111-B0A4ED0C8350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ตัวยึดชื่อเรื่อง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3"/>
          <p:cNvSpPr>
            <a:spLocks noGrp="1"/>
          </p:cNvSpPr>
          <p:nvPr>
            <p:ph type="ctrTitle"/>
          </p:nvPr>
        </p:nvSpPr>
        <p:spPr>
          <a:xfrm>
            <a:off x="0" y="501650"/>
            <a:ext cx="6858000" cy="869950"/>
          </a:xfrm>
        </p:spPr>
        <p:txBody>
          <a:bodyPr>
            <a:normAutofit fontScale="90000"/>
          </a:bodyPr>
          <a:lstStyle/>
          <a:p>
            <a:pPr algn="r" eaLnBrk="1" hangingPunct="1"/>
            <a:r>
              <a:rPr lang="th-TH" sz="7200" b="1" dirty="0" smtClean="0">
                <a:solidFill>
                  <a:schemeClr val="tx1"/>
                </a:solidFill>
              </a:rPr>
              <a:t>การวิเคราะห์และออกแบบ</a:t>
            </a:r>
            <a:endParaRPr lang="fr-CA" sz="7200" b="1" dirty="0" smtClean="0">
              <a:solidFill>
                <a:schemeClr val="tx1"/>
              </a:solidFill>
            </a:endParaRPr>
          </a:p>
        </p:txBody>
      </p:sp>
      <p:sp>
        <p:nvSpPr>
          <p:cNvPr id="5" name="Sous-titre 4"/>
          <p:cNvSpPr txBox="1">
            <a:spLocks/>
          </p:cNvSpPr>
          <p:nvPr/>
        </p:nvSpPr>
        <p:spPr bwMode="auto">
          <a:xfrm>
            <a:off x="239216" y="4869160"/>
            <a:ext cx="8077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ดร.จักริน </a:t>
            </a:r>
            <a:r>
              <a:rPr kumimoji="0" lang="th-TH" sz="3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วชิรเมธิน</a:t>
            </a:r>
            <a:endParaRPr kumimoji="0" lang="th-TH" sz="3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ชื่อเรื่องรอง 6"/>
          <p:cNvSpPr>
            <a:spLocks noGrp="1"/>
          </p:cNvSpPr>
          <p:nvPr>
            <p:ph type="subTitle" idx="1"/>
          </p:nvPr>
        </p:nvSpPr>
        <p:spPr>
          <a:xfrm>
            <a:off x="4860032" y="3352800"/>
            <a:ext cx="4052684" cy="1143000"/>
          </a:xfrm>
        </p:spPr>
        <p:txBody>
          <a:bodyPr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th-TH" sz="3200" b="1" dirty="0" smtClean="0">
                <a:solidFill>
                  <a:schemeClr val="tx1"/>
                </a:solidFill>
              </a:rPr>
              <a:t>ดร.สันทิฏฐ์ นรบิน</a:t>
            </a:r>
            <a:endParaRPr lang="th-TH" sz="3200" b="1" dirty="0" smtClean="0">
              <a:solidFill>
                <a:schemeClr val="tx1"/>
              </a:solidFill>
            </a:endParaRPr>
          </a:p>
          <a:p>
            <a:r>
              <a:rPr lang="th-TH" sz="3200" b="1" dirty="0" smtClean="0">
                <a:solidFill>
                  <a:schemeClr val="tx1"/>
                </a:solidFill>
              </a:rPr>
              <a:t>เรียบเรียงโดย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280160"/>
            <a:ext cx="8519160" cy="496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th-TH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ผลกระทบจากสภาพแวดล้อมภายใน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aseline="0" dirty="0" smtClean="0">
                <a:latin typeface="Angsana New" pitchFamily="18" charset="-34"/>
                <a:cs typeface="Angsana New" pitchFamily="18" charset="-34"/>
              </a:rPr>
              <a:t>ผลกระทบจากสภาพแวดล้อมภายนอก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ผลกระทบที่มีต่อระบบ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  <p:sp>
        <p:nvSpPr>
          <p:cNvPr id="29" name="สี่เหลี่ยมผืนผ้า 19"/>
          <p:cNvSpPr/>
          <p:nvPr/>
        </p:nvSpPr>
        <p:spPr>
          <a:xfrm>
            <a:off x="1146941" y="2663844"/>
            <a:ext cx="6629400" cy="3203556"/>
          </a:xfrm>
          <a:prstGeom prst="rect">
            <a:avLst/>
          </a:prstGeom>
          <a:ln w="571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/>
          </a:p>
        </p:txBody>
      </p:sp>
      <p:sp>
        <p:nvSpPr>
          <p:cNvPr id="30" name="สี่เหลี่ยมผืนผ้า 19"/>
          <p:cNvSpPr/>
          <p:nvPr/>
        </p:nvSpPr>
        <p:spPr>
          <a:xfrm>
            <a:off x="1502090" y="2876943"/>
            <a:ext cx="5982165" cy="12907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/>
          </a:p>
        </p:txBody>
      </p:sp>
      <p:sp>
        <p:nvSpPr>
          <p:cNvPr id="2" name="Cloud 1"/>
          <p:cNvSpPr/>
          <p:nvPr/>
        </p:nvSpPr>
        <p:spPr>
          <a:xfrm>
            <a:off x="2092873" y="3010335"/>
            <a:ext cx="4800600" cy="83675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ผลกระทบจากสภาพแวดล้อมภายใน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9" name="Cloud 38"/>
          <p:cNvSpPr/>
          <p:nvPr/>
        </p:nvSpPr>
        <p:spPr>
          <a:xfrm>
            <a:off x="1676400" y="4800600"/>
            <a:ext cx="5409775" cy="836754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ผลกระทบจากสภาพแวดล้อมภายนอก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Notched Right Arrow 2"/>
          <p:cNvSpPr/>
          <p:nvPr/>
        </p:nvSpPr>
        <p:spPr>
          <a:xfrm rot="16200000">
            <a:off x="4173149" y="3911732"/>
            <a:ext cx="432062" cy="1143000"/>
          </a:xfrm>
          <a:prstGeom prst="notch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460309" y="43434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  <a:t>Environment</a:t>
            </a:r>
            <a:endParaRPr lang="th-TH" sz="2800" dirty="0">
              <a:solidFill>
                <a:srgbClr val="0070C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17532" y="3644464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  <a:t>System</a:t>
            </a:r>
            <a:endParaRPr lang="th-TH" sz="2800" dirty="0">
              <a:solidFill>
                <a:srgbClr val="0070C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378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280160"/>
            <a:ext cx="8519160" cy="496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th-TH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ผลกระทบจากสภาพแวดล้อมภายใน คือ ผลกระทบที่เกิดขึ้นจากสภาพแวดล้อมภายในองค์กร ส่วนใหญ่จะสามารถควบคุมและจัดการได้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ต้นทุนการผลิตที่สูงขึ้น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th-TH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ปัญหาความขัดแย้งของพนักงาน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ปัญหาด้านการบังคับบัญชาในองค์กร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th-TH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ปัญหาการขาดแคลนพนักงานในบางตำแหน่ง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ปัญหาการขาดงาน</a:t>
            </a:r>
            <a:endParaRPr kumimoji="0" lang="th-TH" sz="320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ผลกระทบจากสภาพแวดล้อมภายใน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888" y="2743200"/>
            <a:ext cx="2447436" cy="239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19160" cy="496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th-TH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ผลกระทบจากสภาพแวดล้อมภายนอก คือ ผลกระทบที่เกิดขึ้นจากสภาพแวดล้อมภายนอกองค์กรที่สามารถเกิดขึ้นได้ตลอดเวลา ยากต่อการควบคุม หรืออาจจะควบคุมไม่ได้เลย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คู่แข่งทางการค้า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th-TH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นโยบาย กฎระเบียบของรัฐบาล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ความต้องการของลูกค้า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เทคโนโลยี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ภัยธรรมชาติ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ภัยจากการก่อการร้าย</a:t>
            </a:r>
          </a:p>
        </p:txBody>
      </p:sp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ผลกระทบจากสภาพแวดล้อมภายนอก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59" y="3048000"/>
            <a:ext cx="2966641" cy="236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0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กรรมวิธีในการจัดการระบบ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280160"/>
            <a:ext cx="8519160" cy="496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ความสำเร็จของระบบจะขึ้นอยู่กับระบบย่อยต่าง ๆ หากระบบใดระบบหนึ่งมีปัญหาอาจจะส่งผลกระทบต่อภาพรวมของระบบได้ เมื่อต้องการศึกษาระบบงานใด ๆ ควรพิจารณาจาก 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4 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มุมมองดังต่อไปนี้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th-TH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อะไร (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What)  </a:t>
            </a:r>
            <a:r>
              <a:rPr kumimoji="0" lang="th-TH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วัตถุประสงค์ของระบบงานคืออะไร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อย่างไร (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How) 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ระบบมีวิธีการทำงานอย่างไร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th-TH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เมื่อไร (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When) 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จะเริ่มต้นระบบเมื่อไหร่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th-TH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ใคร (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Who) </a:t>
            </a:r>
            <a:r>
              <a:rPr kumimoji="0" lang="th-TH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ใครมีส่วนเกี่ยวข้องกับระบบบ้าง</a:t>
            </a: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3200400"/>
            <a:ext cx="1752600" cy="19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ระบบสารสนเทศ (</a:t>
            </a:r>
            <a:r>
              <a:rPr lang="en-US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Information System: IS</a:t>
            </a:r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)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280160"/>
            <a:ext cx="8519160" cy="496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dirty="0">
                <a:latin typeface="Angsana New" pitchFamily="18" charset="-34"/>
                <a:cs typeface="Angsana New" pitchFamily="18" charset="-34"/>
              </a:rPr>
              <a:t>ระบบ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สารสนเทศ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หมายถึง ระบบ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ที่ใช้สำหรับ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จัดการกับข้อมูลเพื่อให้ได้สารสนเทศที่สามารถนำใช้ประโยชน์ได้ เช่น นำไปใช้งานการ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บริหารและการจัดการ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องค์กร โดยระบบนั้นจะเกี่ยวข้องตั้งแต่ขั้นตอนการจัดเก็บข้อมูล การประมวลผล ไปจนถึงการให้ผลลัพธ์เพื่อนำไปใช้งาน</a:t>
            </a:r>
            <a:endParaRPr lang="en-US" sz="32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815660469"/>
              </p:ext>
            </p:extLst>
          </p:nvPr>
        </p:nvGraphicFramePr>
        <p:xfrm>
          <a:off x="1065234" y="4038600"/>
          <a:ext cx="7290196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59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ระบบสารสนเทศ (</a:t>
            </a:r>
            <a:r>
              <a:rPr lang="en-US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IS</a:t>
            </a:r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)</a:t>
            </a:r>
            <a:r>
              <a:rPr lang="en-US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(ต่อ)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07606360"/>
              </p:ext>
            </p:extLst>
          </p:nvPr>
        </p:nvGraphicFramePr>
        <p:xfrm>
          <a:off x="989034" y="1828800"/>
          <a:ext cx="7290196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33400" y="2971800"/>
            <a:ext cx="2743200" cy="2514600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รหัสนักศึกษา         ชื่อ           คะแนน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40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17400001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   นายมานะ              82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4017400002     นายสาวมานี          78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4017400003     นายปิติ                  65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4017400004     นางสาวชูใจ          75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4017400005     นายวีระ                80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4017400006    นางสาวดวงแก้ว    70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4017400007   นายเพชร                 58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99034" y="3429000"/>
            <a:ext cx="1066800" cy="1371600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ประมวลผล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943600" y="2971800"/>
            <a:ext cx="2743200" cy="2514600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รหัสนักศึกษา         ชื่อ           คะแนน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40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17400001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   นายมานะ            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A</a:t>
            </a:r>
            <a:endParaRPr lang="th-TH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4017400002     นายสาวมานี        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B+</a:t>
            </a:r>
            <a:endParaRPr lang="th-TH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4017400003     นายปิติ                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C+</a:t>
            </a:r>
            <a:endParaRPr lang="th-TH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4017400004     นางสาวชูใจ         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B+</a:t>
            </a:r>
            <a:endParaRPr lang="th-TH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4017400005     นายวีระ               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A</a:t>
            </a:r>
            <a:endParaRPr lang="th-TH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4017400006    นางสาวดวงแก้ว   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B</a:t>
            </a:r>
            <a:endParaRPr lang="th-TH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4017400007   นายเพชร                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D+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05200" y="3657600"/>
            <a:ext cx="457200" cy="8382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349766" y="3657600"/>
            <a:ext cx="457200" cy="8382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4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ระบบสารสนเทศ (</a:t>
            </a:r>
            <a:r>
              <a:rPr lang="en-US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IS</a:t>
            </a:r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)</a:t>
            </a:r>
            <a:r>
              <a:rPr lang="en-US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(ต่อ)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43588292"/>
              </p:ext>
            </p:extLst>
          </p:nvPr>
        </p:nvGraphicFramePr>
        <p:xfrm>
          <a:off x="989034" y="1828800"/>
          <a:ext cx="7290196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943600" y="3423744"/>
            <a:ext cx="2743200" cy="1529256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นักศึกษาที่มีเกรด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มากกว่า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B		4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คน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น้อยกว่า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/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เท่ากับ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B	3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คน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99034" y="3423744"/>
            <a:ext cx="1066800" cy="1371600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ประมวลผล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47468" y="2971800"/>
            <a:ext cx="2743200" cy="2514600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รหัสนักศึกษา         ชื่อ           คะแนน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40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17400001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   นายมานะ            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A</a:t>
            </a:r>
            <a:endParaRPr lang="th-TH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4017400002     นายสาวมานี        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B+</a:t>
            </a:r>
            <a:endParaRPr lang="th-TH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4017400003     นายปิติ                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C+</a:t>
            </a:r>
            <a:endParaRPr lang="th-TH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4017400004     นางสาวชูใจ         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B+</a:t>
            </a:r>
            <a:endParaRPr lang="th-TH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4017400005     นายวีระ               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A</a:t>
            </a:r>
            <a:endParaRPr lang="th-TH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4017400006    นางสาวดวงแก้ว   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B</a:t>
            </a:r>
            <a:endParaRPr lang="th-TH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4017400007   นายเพชร                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D+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05200" y="3652344"/>
            <a:ext cx="457200" cy="8382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349766" y="3652344"/>
            <a:ext cx="457200" cy="8382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คุณสมบัติของสารสนเทศที่ดี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280160"/>
            <a:ext cx="8519160" cy="496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dirty="0">
                <a:latin typeface="Angsana New" pitchFamily="18" charset="-34"/>
                <a:cs typeface="Angsana New" pitchFamily="18" charset="-34"/>
              </a:rPr>
              <a:t>ตรงกับความต้องการ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dirty="0">
                <a:latin typeface="Angsana New" pitchFamily="18" charset="-34"/>
                <a:cs typeface="Angsana New" pitchFamily="18" charset="-34"/>
              </a:rPr>
              <a:t>ทันเวลาต่อการนําไปใช้ให้เกิดประโยชน์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dirty="0">
                <a:latin typeface="Angsana New" pitchFamily="18" charset="-34"/>
                <a:cs typeface="Angsana New" pitchFamily="18" charset="-34"/>
              </a:rPr>
              <a:t>มีความเที่ยงตรง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ความถูกต้อง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ความสมบูรณ์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ความปลอดภัย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dirty="0">
                <a:latin typeface="Angsana New" pitchFamily="18" charset="-34"/>
                <a:cs typeface="Angsana New" pitchFamily="18" charset="-34"/>
              </a:rPr>
              <a:t>ประหยัด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dirty="0">
                <a:latin typeface="Angsana New" pitchFamily="18" charset="-34"/>
                <a:cs typeface="Angsana New" pitchFamily="18" charset="-34"/>
              </a:rPr>
              <a:t>มีประสิทธิภาพ</a:t>
            </a:r>
            <a:endParaRPr lang="en-US" sz="32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ชนิดของระบบสารสนเทศ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280160"/>
            <a:ext cx="8519160" cy="496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ระบบสารสนเทศที่จำแนกตามลักษณะการดำเนินงาน มีดังนี้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600" dirty="0" smtClean="0">
                <a:latin typeface="Angsana New" pitchFamily="18" charset="-34"/>
                <a:cs typeface="Angsana New" pitchFamily="18" charset="-34"/>
              </a:rPr>
              <a:t>ระบบประมวลผลรายการประจำวัน (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Transaction Processing System: TPS</a:t>
            </a:r>
            <a:r>
              <a:rPr lang="th-TH" sz="2600" dirty="0" smtClean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600" dirty="0" smtClean="0">
                <a:latin typeface="Angsana New" pitchFamily="18" charset="-34"/>
                <a:cs typeface="Angsana New" pitchFamily="18" charset="-34"/>
              </a:rPr>
              <a:t>ระบบสารสนเทศเพื่อการจัดการ (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Management Information System: MIS</a:t>
            </a:r>
            <a:r>
              <a:rPr lang="th-TH" sz="2600" dirty="0" smtClean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600" dirty="0" smtClean="0">
                <a:latin typeface="Angsana New" pitchFamily="18" charset="-34"/>
                <a:cs typeface="Angsana New" pitchFamily="18" charset="-34"/>
              </a:rPr>
              <a:t>ระบบสำนักงานอัตโนมัติ (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Office Automation System: OAS</a:t>
            </a:r>
            <a:r>
              <a:rPr lang="th-TH" sz="2600" dirty="0" smtClean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600" dirty="0" smtClean="0">
                <a:latin typeface="Angsana New" pitchFamily="18" charset="-34"/>
                <a:cs typeface="Angsana New" pitchFamily="18" charset="-34"/>
              </a:rPr>
              <a:t>ระบบสนับสนุนการตัดสินใจ (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Decision Support System: DSS</a:t>
            </a:r>
            <a:r>
              <a:rPr lang="th-TH" sz="2600" dirty="0" smtClean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600" dirty="0" smtClean="0">
                <a:latin typeface="Angsana New" pitchFamily="18" charset="-34"/>
                <a:cs typeface="Angsana New" pitchFamily="18" charset="-34"/>
              </a:rPr>
              <a:t>ระบบสารสนเทศสำหรับผู้บริหารระดับสูง (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Executive Information System : EIS</a:t>
            </a:r>
            <a:r>
              <a:rPr lang="th-TH" sz="2600" dirty="0" smtClean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600" dirty="0" smtClean="0">
                <a:latin typeface="Angsana New" pitchFamily="18" charset="-34"/>
                <a:cs typeface="Angsana New" pitchFamily="18" charset="-34"/>
              </a:rPr>
              <a:t>ระบบผู้เชี่ยวชาญ (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Expert System: ES)</a:t>
            </a: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ชนิดของระบบสารสนเทศ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19160" cy="496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dirty="0">
                <a:latin typeface="Angsana New" pitchFamily="18" charset="-34"/>
                <a:cs typeface="Angsana New" pitchFamily="18" charset="-34"/>
              </a:rPr>
              <a:t>ระบบประมวลผลรายการประจำวัน 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Transaction Processing System: TPS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เป็นระบบที่มีกันใช้งานทั่วไป งานหลัก ๆ ของระบบนี้คือ บันทึก หรือ ปรับปรุงรายการประจำวันทางธุรกิจ (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Day-to-Day Transaction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)</a:t>
            </a: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910" y="2753400"/>
            <a:ext cx="5074841" cy="308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ระบบ (</a:t>
            </a:r>
            <a:r>
              <a:rPr lang="en-US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System)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เมฆ 6"/>
          <p:cNvSpPr/>
          <p:nvPr/>
        </p:nvSpPr>
        <p:spPr>
          <a:xfrm>
            <a:off x="3276600" y="2209800"/>
            <a:ext cx="2362200" cy="1600200"/>
          </a:xfrm>
          <a:prstGeom prst="clou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ระบบ</a:t>
            </a:r>
          </a:p>
          <a:p>
            <a:pPr algn="ctr"/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36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system</a:t>
            </a: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)</a:t>
            </a:r>
            <a:endParaRPr lang="th-TH" sz="36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แผนผังลําดับงาน: กระบวนการสำรอง 11"/>
          <p:cNvSpPr/>
          <p:nvPr/>
        </p:nvSpPr>
        <p:spPr>
          <a:xfrm>
            <a:off x="6477000" y="1752600"/>
            <a:ext cx="2133600" cy="609600"/>
          </a:xfrm>
          <a:prstGeom prst="flowChartAlternateProcess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ภาพรวมของระบบ</a:t>
            </a:r>
            <a:endParaRPr lang="th-TH" sz="2800" dirty="0"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14" name="รูปร่าง 13"/>
          <p:cNvCxnSpPr>
            <a:stCxn id="7" idx="0"/>
            <a:endCxn id="12" idx="2"/>
          </p:cNvCxnSpPr>
          <p:nvPr/>
        </p:nvCxnSpPr>
        <p:spPr>
          <a:xfrm flipV="1">
            <a:off x="5636832" y="2362200"/>
            <a:ext cx="1906968" cy="647700"/>
          </a:xfrm>
          <a:prstGeom prst="curvedConnector2">
            <a:avLst/>
          </a:prstGeom>
          <a:ln w="25400" cap="flat" cmpd="sng">
            <a:solidFill>
              <a:schemeClr val="accent3">
                <a:lumMod val="50000"/>
              </a:schemeClr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แผนผังลําดับงาน: กระบวนการสำรอง 17"/>
          <p:cNvSpPr/>
          <p:nvPr/>
        </p:nvSpPr>
        <p:spPr>
          <a:xfrm>
            <a:off x="381000" y="1752600"/>
            <a:ext cx="1447800" cy="609600"/>
          </a:xfrm>
          <a:prstGeom prst="flowChartAlternate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ความหมาย</a:t>
            </a:r>
            <a:endParaRPr lang="th-TH" sz="2800" dirty="0"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19" name="รูปร่าง 18"/>
          <p:cNvCxnSpPr>
            <a:stCxn id="7" idx="2"/>
            <a:endCxn id="18" idx="2"/>
          </p:cNvCxnSpPr>
          <p:nvPr/>
        </p:nvCxnSpPr>
        <p:spPr>
          <a:xfrm rot="10800000">
            <a:off x="1104901" y="2362200"/>
            <a:ext cx="2179027" cy="647700"/>
          </a:xfrm>
          <a:prstGeom prst="curvedConnector2">
            <a:avLst/>
          </a:prstGeom>
          <a:ln w="25400" cap="flat" cmpd="sng">
            <a:solidFill>
              <a:schemeClr val="accent3">
                <a:lumMod val="50000"/>
              </a:schemeClr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แผนผังลําดับงาน: กระบวนการสำรอง 25"/>
          <p:cNvSpPr/>
          <p:nvPr/>
        </p:nvSpPr>
        <p:spPr>
          <a:xfrm>
            <a:off x="1752600" y="4648200"/>
            <a:ext cx="2057400" cy="609600"/>
          </a:xfrm>
          <a:prstGeom prst="flowChartAlternateProcess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ชนิดของระบบ</a:t>
            </a:r>
            <a:endParaRPr lang="th-TH" sz="2800" dirty="0"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27" name="รูปร่าง 26"/>
          <p:cNvCxnSpPr>
            <a:stCxn id="7" idx="1"/>
            <a:endCxn id="26" idx="0"/>
          </p:cNvCxnSpPr>
          <p:nvPr/>
        </p:nvCxnSpPr>
        <p:spPr>
          <a:xfrm rot="5400000">
            <a:off x="3199548" y="3390048"/>
            <a:ext cx="839904" cy="1676400"/>
          </a:xfrm>
          <a:prstGeom prst="curvedConnector3">
            <a:avLst>
              <a:gd name="adj1" fmla="val 50000"/>
            </a:avLst>
          </a:prstGeom>
          <a:ln w="25400" cap="flat" cmpd="sng">
            <a:solidFill>
              <a:schemeClr val="accent3">
                <a:lumMod val="50000"/>
              </a:schemeClr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แผนผังลําดับงาน: กระบวนการสำรอง 143"/>
          <p:cNvSpPr/>
          <p:nvPr/>
        </p:nvSpPr>
        <p:spPr>
          <a:xfrm>
            <a:off x="4953000" y="5257800"/>
            <a:ext cx="1447800" cy="304800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ระบบปิด</a:t>
            </a:r>
            <a:endParaRPr lang="th-TH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145" name="รูปร่าง 45"/>
          <p:cNvCxnSpPr>
            <a:stCxn id="26" idx="3"/>
            <a:endCxn id="144" idx="1"/>
          </p:cNvCxnSpPr>
          <p:nvPr/>
        </p:nvCxnSpPr>
        <p:spPr>
          <a:xfrm>
            <a:off x="3810000" y="4953000"/>
            <a:ext cx="1143000" cy="457200"/>
          </a:xfrm>
          <a:prstGeom prst="curvedConnector3">
            <a:avLst>
              <a:gd name="adj1" fmla="val 50000"/>
            </a:avLst>
          </a:prstGeom>
          <a:ln w="25400" cap="flat" cmpd="sng"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แผนผังลําดับงาน: กระบวนการสำรอง 147"/>
          <p:cNvSpPr/>
          <p:nvPr/>
        </p:nvSpPr>
        <p:spPr>
          <a:xfrm>
            <a:off x="4953000" y="4800600"/>
            <a:ext cx="1447800" cy="304800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ระบบเปิด</a:t>
            </a:r>
            <a:endParaRPr lang="th-TH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149" name="รูปร่าง 45"/>
          <p:cNvCxnSpPr>
            <a:stCxn id="26" idx="3"/>
            <a:endCxn id="148" idx="1"/>
          </p:cNvCxnSpPr>
          <p:nvPr/>
        </p:nvCxnSpPr>
        <p:spPr>
          <a:xfrm>
            <a:off x="3810000" y="4953000"/>
            <a:ext cx="1143000" cy="1588"/>
          </a:xfrm>
          <a:prstGeom prst="curvedConnector3">
            <a:avLst>
              <a:gd name="adj1" fmla="val 50000"/>
            </a:avLst>
          </a:prstGeom>
          <a:ln w="25400" cap="flat" cmpd="sng"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แผนผังลําดับงาน: กระบวนการสำรอง 78"/>
          <p:cNvSpPr/>
          <p:nvPr/>
        </p:nvSpPr>
        <p:spPr>
          <a:xfrm>
            <a:off x="7010400" y="4343400"/>
            <a:ext cx="1447800" cy="304800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ระบบธุรกิจ</a:t>
            </a:r>
            <a:endParaRPr lang="th-TH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80" name="รูปร่าง 45"/>
          <p:cNvCxnSpPr>
            <a:stCxn id="148" idx="3"/>
            <a:endCxn id="79" idx="1"/>
          </p:cNvCxnSpPr>
          <p:nvPr/>
        </p:nvCxnSpPr>
        <p:spPr>
          <a:xfrm flipV="1">
            <a:off x="6400800" y="4495800"/>
            <a:ext cx="609600" cy="457200"/>
          </a:xfrm>
          <a:prstGeom prst="curvedConnector3">
            <a:avLst>
              <a:gd name="adj1" fmla="val 50000"/>
            </a:avLst>
          </a:prstGeom>
          <a:ln w="25400" cap="flat" cmpd="sng"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แผนผังลําดับงาน: กระบวนการสำรอง 83"/>
          <p:cNvSpPr/>
          <p:nvPr/>
        </p:nvSpPr>
        <p:spPr>
          <a:xfrm>
            <a:off x="7010400" y="4800600"/>
            <a:ext cx="1447800" cy="304800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ระบบสารสนเทศ</a:t>
            </a:r>
            <a:endParaRPr lang="th-TH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85" name="รูปร่าง 45"/>
          <p:cNvCxnSpPr>
            <a:stCxn id="148" idx="3"/>
            <a:endCxn id="84" idx="1"/>
          </p:cNvCxnSpPr>
          <p:nvPr/>
        </p:nvCxnSpPr>
        <p:spPr>
          <a:xfrm>
            <a:off x="6400800" y="4953000"/>
            <a:ext cx="609600" cy="1588"/>
          </a:xfrm>
          <a:prstGeom prst="curvedConnector3">
            <a:avLst>
              <a:gd name="adj1" fmla="val 50000"/>
            </a:avLst>
          </a:prstGeom>
          <a:ln w="25400" cap="flat" cmpd="sng"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รูปภาพ 156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ชนิดของระบบสารสนเทศ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280160"/>
            <a:ext cx="8519160" cy="496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ตัวอย่างของระบบ 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TPS 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เช่น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ธุรกิจค้าปลีก ที่ใช้ระบบ 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TPS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มาใช้เพื่อบันทึกรายการขายสินค้าที่เกิดขึ้นในแต่ละวัน การชำระค่าสินค้าผ่านบัตรเครดิต การฝาก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/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ถอนเงินจาก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ธนาคาร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การบันทึกเวลาเข้าออกงานของพนักงาน เป็นต้น</a:t>
            </a:r>
            <a:endParaRPr lang="en-US" sz="2800" dirty="0">
              <a:latin typeface="Angsana New" pitchFamily="18" charset="-34"/>
              <a:cs typeface="Angsana New" pitchFamily="18" charset="-34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800" dirty="0" smtClean="0">
              <a:solidFill>
                <a:schemeClr val="accent5">
                  <a:lumMod val="50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687" y="3220303"/>
            <a:ext cx="5026133" cy="264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ชนิดของระบบสารสนเทศ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19160" cy="496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dirty="0">
                <a:latin typeface="Angsana New" pitchFamily="18" charset="-34"/>
                <a:cs typeface="Angsana New" pitchFamily="18" charset="-34"/>
              </a:rPr>
              <a:t>ระบบประมวลผลรายการประจำวัน 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Transaction Processing System: TPS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)</a:t>
            </a: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68" y="1665495"/>
            <a:ext cx="7802086" cy="418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5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ชนิดของระบบสารสนเทศ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280160"/>
            <a:ext cx="8757313" cy="496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ระบบสารสนเทศเพื่อการจัดการ (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Management Information System: </a:t>
            </a: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MIS)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เป็นระบบที่ออกแบบมาเพื่อนำเสนอสารสนเทศให้ผู้บริหารระดับกลาง สามารถนำไปใช้ในการวางแผน และบริหารจัดการ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ตัวอย่างเช่น ผู้จัดการฝ่ายขายสั่งพิมพ์ยอดขายสินค้า ประจำวัน ประจำสัปดาห์ ประจำเดือน ประจำปี จากนั้นนำเอารายงานที่ได้มอบให้ผู้จัดการฝ่ายจัดซื้อวางแผนในการจัดซื้อสินค้ามาจำหน่ายให้สอดคล้องกับยอดขายที่ได้รับ หรืออาจจะส่งมอบรายงานให้กับผู้จัดการฝ่ายการตลาดเพื่อวางแผนในการทำตลาดหรือจัดกิจกรรมส่งเสริมการขายต่อไป</a:t>
            </a:r>
            <a:endParaRPr lang="en-US" sz="2800" dirty="0">
              <a:latin typeface="Angsana New" pitchFamily="18" charset="-34"/>
              <a:cs typeface="Angsana New" pitchFamily="18" charset="-34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800" dirty="0" smtClean="0">
              <a:solidFill>
                <a:schemeClr val="accent5">
                  <a:lumMod val="50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4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ชนิดของระบบสารสนเทศ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280160"/>
            <a:ext cx="8757313" cy="496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คุณสมบัติ</a:t>
            </a: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ของระบบ</a:t>
            </a: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สารสนเทศเพื่อการจัดการ </a:t>
            </a: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MIS)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สนับสนุน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การทํางานของระบบประมวลผลและการจัดเก็บข้อมูลรายวัน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ใช้ฐานข้อมูลที่ถูกรวมเข้าด้วยกัน และสนับสนุนการทํางานของฝ่ายต่างๆ ในองค์กร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ช่วยให้ผู้บริหารระดับต้น ระดับกลาง และระดับสูง เรียกใช้ข้อมูลที่เป็นโครงสร้างได้ตามเวลาที่ต้องการ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มีความยืดหยุ่น และสามารถรองรับความต้องการข้อมูลที่เปลี่ยนแปลงไปขององค์กร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ต้องมีระบบรักษาความลับของข้อมูล และกําจัดการใช้งานของบุคคลเฉพาะผู้ที่เกี่ยวข้องเท่านั้น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800" dirty="0" smtClean="0">
              <a:solidFill>
                <a:schemeClr val="accent5">
                  <a:lumMod val="50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ชนิดของระบบสารสนเทศ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757313" cy="496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กระบวนการแปลงข้อมูล 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TPS </a:t>
            </a: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เป็นระบบ 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MIS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b="1" dirty="0">
              <a:solidFill>
                <a:schemeClr val="accent5">
                  <a:lumMod val="50000"/>
                </a:schemeClr>
              </a:solidFill>
              <a:latin typeface="Angsana New" pitchFamily="18" charset="-34"/>
              <a:cs typeface="Angsana New" pitchFamily="18" charset="-34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b="1" dirty="0">
              <a:solidFill>
                <a:schemeClr val="accent5">
                  <a:lumMod val="50000"/>
                </a:schemeClr>
              </a:solidFill>
              <a:latin typeface="Angsana New" pitchFamily="18" charset="-34"/>
              <a:cs typeface="Angsana New" pitchFamily="18" charset="-34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b="1" dirty="0">
              <a:solidFill>
                <a:schemeClr val="accent5">
                  <a:lumMod val="50000"/>
                </a:schemeClr>
              </a:solidFill>
              <a:latin typeface="Angsana New" pitchFamily="18" charset="-34"/>
              <a:cs typeface="Angsana New" pitchFamily="18" charset="-34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b="1" dirty="0">
              <a:solidFill>
                <a:schemeClr val="accent5">
                  <a:lumMod val="50000"/>
                </a:schemeClr>
              </a:solidFill>
              <a:latin typeface="Angsana New" pitchFamily="18" charset="-34"/>
              <a:cs typeface="Angsana New" pitchFamily="18" charset="-34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b="1" dirty="0">
              <a:solidFill>
                <a:schemeClr val="accent5">
                  <a:lumMod val="50000"/>
                </a:schemeClr>
              </a:solidFill>
              <a:latin typeface="Angsana New" pitchFamily="18" charset="-34"/>
              <a:cs typeface="Angsana New" pitchFamily="18" charset="-34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800" dirty="0" smtClean="0">
              <a:solidFill>
                <a:schemeClr val="accent5">
                  <a:lumMod val="50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26" y="1676400"/>
            <a:ext cx="8770937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4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ชนิดของระบบสารสนเทศ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280160"/>
            <a:ext cx="8757313" cy="496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ความแตกต่างของ 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MIS </a:t>
            </a: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และ </a:t>
            </a: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TPS</a:t>
            </a:r>
            <a:endParaRPr lang="th-TH" sz="3200" b="1" dirty="0" smtClean="0">
              <a:latin typeface="Angsana New" pitchFamily="18" charset="-34"/>
              <a:cs typeface="Angsana New" pitchFamily="18" charset="-34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การใช้ระบบฐานข้อมูลร่วมกันของ 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MIS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แทนการใช้ระบบแฟ้มข้อมูลแบบแยกกันของระบบ 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TPS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ทําให้มีความยืดหยุ่นพอที่จะให้สารสนเทศที่ผู้บริหารต้องการ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latin typeface="Angsana New" pitchFamily="18" charset="-34"/>
                <a:cs typeface="Angsana New" pitchFamily="18" charset="-34"/>
              </a:rPr>
              <a:t>MIS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จะรวบรวมเก็บข้อมูลจากฝ่ายทํางาน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ต่าง ๆ ขณะที่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ระบบ 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TPS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จะแยกการใช้งานจากกันในแต่ละฝ่าย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latin typeface="Angsana New" pitchFamily="18" charset="-34"/>
                <a:cs typeface="Angsana New" pitchFamily="18" charset="-34"/>
              </a:rPr>
              <a:t>MIS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จะให้สารสนเทศสําหรับผู้บริหารทุกระดับ ในขณะที่ 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TPS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จะให้ระดับปฏิบัติการเท่านั้น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สารสนเทศที่ผู้บริหารต้องการ ส่วนมากจะได้รับการตอบสนองทันทีจากระบบ 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MIS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ในขณะที่ระบบ 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TPS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จะต้องรอให้ถึงเวลา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สรุป (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จากรายงาน)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9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ชนิดของระบบสารสนเทศ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280160"/>
            <a:ext cx="8519160" cy="496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ระบบสำนักงานอัตโนมัติ (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Office Automation System: OAS</a:t>
            </a: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)</a:t>
            </a:r>
            <a:endParaRPr lang="th-TH" sz="3200" b="1" dirty="0" smtClean="0">
              <a:latin typeface="Angsana New" pitchFamily="18" charset="-34"/>
              <a:cs typeface="Angsana New" pitchFamily="18" charset="-34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เป็นระบบที่ใช้เทคโนโลยีการสื่อสารที่ทันสมัยเพื่อให้พนักงานสามารถสื่อสารเพื่อทำงานเป็นทีมร่วมกันได้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มีอุปกรณ์สำนักงานที่ช่วยอำนวยความสะดวกในการทำงาน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มีซอฟต์แวร์ที่สนับสนุนการทำงานสำนักงาน เช่น 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Microsoft Office</a:t>
            </a:r>
            <a:endParaRPr lang="en-US" sz="2800" dirty="0">
              <a:latin typeface="Angsana New" pitchFamily="18" charset="-34"/>
              <a:cs typeface="Angsana New" pitchFamily="18" charset="-34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มีซอฟต์แวร์ที่สนับสนุนด้านการติดต่อสื่อสาร เช่นโปรแกรม 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LINE, 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อีเมล์, 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Teleconference</a:t>
            </a: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ชนิดของระบบสารสนเทศ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19160" cy="496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ระบบสนับสนุนการตัดสินใจ (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Decision Support System: DSS)</a:t>
            </a:r>
            <a:endParaRPr lang="th-TH" sz="3200" b="1" dirty="0" smtClean="0">
              <a:latin typeface="Angsana New" pitchFamily="18" charset="-34"/>
              <a:cs typeface="Angsana New" pitchFamily="18" charset="-34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ระบบสนับสนุนการติดสินใจของผู้บริหารระดับกลางจะมีแบบจำลองของกิจกรรมที่จะตัดสินใจอยู่ในระบบ มีการประมวลผลข้อมูล เปรียบเทียบ เพื่อให้ได้สารสนเทศเป็นทางเลือกที่ดีที่สุด เพื่อประกอบการติดสินใจของผู้บริหาร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เป็นเพียงระบบสนับสนุนการติดสินใจเท่านั้น ไม่ได้ตัดสินใจแทนคน</a:t>
            </a: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ชนิดของระบบสารสนเทศ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19160" cy="496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ระบบสารสนเทศสำหรับผู้บริหารระดับสูง (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Executive Information System : EIS</a:t>
            </a: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ระบบสนับสนุนผู้บริหารระดับสูง โดยสารสนเทศที่ได้จะช่วยสนับสนุนการตัดสินใจในระดับกลยุทธ์และนโยบาย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ของ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องค์กร เพื่อให้ผู้บริหารระดับสูงสามารถใช้สารสนเทศทั้งแหล่งข้อมูลภายในและภายนอกมาประกอบการพิจารณาร่วมกับข้อมูลอื่น ๆ เช่น ข่าวสารเกี่ยวกับคู่แข่งขัน รายงานตลาดหุ้น การพยากรณ์เศรฐกิจ </a:t>
            </a: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2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ชนิดของระบบสารสนเทศ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280160"/>
            <a:ext cx="8757313" cy="496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ความแตกต่างของระบบ 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ESS </a:t>
            </a: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และ </a:t>
            </a: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DSS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ระบบ 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DSS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ถูกออกแบบเพื่อให้สารสนเทศที่สนับสนุนการตัดสินใจของผู้บริหารระดับกลางถึงระดับสูง แต่ระบบ 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ESS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จะเน้นการให้สารสนเทศสําหรับผู้บริหารระดับสูงโดยเฉพาะ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ระบบ 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DSS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จะมี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ส่วน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ของ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การใช้งานที่ใช้ไม่ง่ายเท่ากับ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ระบบ 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ESS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 เนื่องจากระบบ 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ESS 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เน้นให้ผู้บริหาร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ระดับ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สูงสุดใช้นั่นเอง </a:t>
            </a:r>
            <a:endParaRPr lang="th-TH" sz="2800" dirty="0">
              <a:latin typeface="Angsana New" pitchFamily="18" charset="-34"/>
              <a:cs typeface="Angsana New" pitchFamily="18" charset="-34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ระบบ 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ESS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สามารถ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สร้าง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ขึ้นมาบนระบบ 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DSS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 เสมือนเป็น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ระบบซึ่ง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ช่วยให้สอบถามและใช้งานข้อมูลได้สะดวก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ขึ้น ซึ่ง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ระบบ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 ESS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จะ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ส่งต่อกา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รสอบถามนั้นไปยังระบบ 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DSS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 และ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ทําการสรุป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ข้อมูล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ที่ระบบ 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DSS 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ส่งมาให้อยู่ใน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รูป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ที่ผู้บริหาร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สามาร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เข้าใจได้ง่าย 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19160" cy="496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th-TH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ระบบ 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System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)</a:t>
            </a:r>
            <a:r>
              <a:rPr kumimoji="0" lang="th-TH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 หมายถึง สิ่งต่าง ๆ ที่มีความสัมพันธ์กัน เช่น คน ทรัพยากรกระบวนการ ได้ประสานการทำงานร่วมกันเพื่อนำไปสู่เป้าหมายที่วางเอาไว้ </a:t>
            </a:r>
            <a:r>
              <a:rPr lang="th-TH" sz="3200" noProof="0" dirty="0" smtClean="0">
                <a:latin typeface="Angsana New" pitchFamily="18" charset="-34"/>
                <a:cs typeface="Angsana New" pitchFamily="18" charset="-34"/>
              </a:rPr>
              <a:t>โดยระบบใด ๆ นั้น</a:t>
            </a:r>
            <a:r>
              <a:rPr kumimoji="0" lang="th-TH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อาจจะเกิดจากระบบย่อย (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Subsystem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)</a:t>
            </a:r>
            <a:r>
              <a:rPr kumimoji="0" lang="th-TH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 หลาย ๆ ระบบก็ได้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ngsana New" pitchFamily="18" charset="-34"/>
              <a:cs typeface="Angsana New" pitchFamily="18" charset="-3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33600" y="2743200"/>
            <a:ext cx="5562600" cy="3048000"/>
            <a:chOff x="1905000" y="3124200"/>
            <a:chExt cx="5562600" cy="3048000"/>
          </a:xfrm>
          <a:solidFill>
            <a:schemeClr val="accent1">
              <a:lumMod val="90000"/>
            </a:schemeClr>
          </a:solidFill>
        </p:grpSpPr>
        <p:sp>
          <p:nvSpPr>
            <p:cNvPr id="20" name="สี่เหลี่ยมผืนผ้า 19"/>
            <p:cNvSpPr/>
            <p:nvPr/>
          </p:nvSpPr>
          <p:spPr>
            <a:xfrm>
              <a:off x="1905000" y="3124200"/>
              <a:ext cx="5562600" cy="3048000"/>
            </a:xfrm>
            <a:prstGeom prst="rect">
              <a:avLst/>
            </a:prstGeom>
            <a:grp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800" b="1" dirty="0" smtClean="0">
                  <a:solidFill>
                    <a:schemeClr val="accent5">
                      <a:lumMod val="50000"/>
                    </a:schemeClr>
                  </a:solidFill>
                  <a:cs typeface="+mj-cs"/>
                </a:rPr>
                <a:t>ระบบงานทางคอมพิวเตอร์</a:t>
              </a:r>
            </a:p>
            <a:p>
              <a:pPr algn="ctr"/>
              <a:endParaRPr lang="th-TH" dirty="0" smtClean="0"/>
            </a:p>
            <a:p>
              <a:pPr algn="ctr"/>
              <a:endParaRPr lang="th-TH" dirty="0" smtClean="0"/>
            </a:p>
            <a:p>
              <a:pPr algn="ctr"/>
              <a:endParaRPr lang="th-TH" dirty="0" smtClean="0"/>
            </a:p>
            <a:p>
              <a:pPr algn="ctr"/>
              <a:endParaRPr lang="th-TH" dirty="0" smtClean="0"/>
            </a:p>
            <a:p>
              <a:pPr algn="ctr"/>
              <a:endParaRPr lang="th-TH" dirty="0" smtClean="0"/>
            </a:p>
            <a:p>
              <a:pPr algn="ctr"/>
              <a:endParaRPr lang="th-TH" dirty="0" smtClean="0"/>
            </a:p>
            <a:p>
              <a:pPr algn="ctr"/>
              <a:endParaRPr lang="th-TH" dirty="0" smtClean="0"/>
            </a:p>
            <a:p>
              <a:pPr algn="ctr"/>
              <a:endParaRPr lang="th-TH" dirty="0"/>
            </a:p>
          </p:txBody>
        </p:sp>
        <p:cxnSp>
          <p:nvCxnSpPr>
            <p:cNvPr id="35" name="ตัวเชื่อมต่อหักมุม 34"/>
            <p:cNvCxnSpPr>
              <a:stCxn id="21" idx="2"/>
              <a:endCxn id="23" idx="1"/>
            </p:cNvCxnSpPr>
            <p:nvPr/>
          </p:nvCxnSpPr>
          <p:spPr>
            <a:xfrm rot="16200000" flipH="1">
              <a:off x="3067050" y="4591050"/>
              <a:ext cx="990600" cy="952500"/>
            </a:xfrm>
            <a:prstGeom prst="bentConnector2">
              <a:avLst/>
            </a:prstGeom>
            <a:grpFill/>
            <a:ln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สี่เหลี่ยมผืนผ้า 20"/>
            <p:cNvSpPr/>
            <p:nvPr/>
          </p:nvSpPr>
          <p:spPr>
            <a:xfrm>
              <a:off x="2362200" y="3962400"/>
              <a:ext cx="1447800" cy="609600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b="1" dirty="0" smtClean="0">
                  <a:solidFill>
                    <a:schemeClr val="bg1"/>
                  </a:solidFill>
                  <a:latin typeface="Microsoft Sans Serif" pitchFamily="34" charset="0"/>
                  <a:cs typeface="Microsoft Sans Serif" pitchFamily="34" charset="0"/>
                </a:rPr>
                <a:t>ฮาร์ดแวร์</a:t>
              </a:r>
              <a:endParaRPr lang="th-TH" dirty="0">
                <a:solidFill>
                  <a:schemeClr val="bg1"/>
                </a:solidFill>
              </a:endParaRPr>
            </a:p>
          </p:txBody>
        </p:sp>
        <p:sp>
          <p:nvSpPr>
            <p:cNvPr id="22" name="สี่เหลี่ยมผืนผ้า 21"/>
            <p:cNvSpPr/>
            <p:nvPr/>
          </p:nvSpPr>
          <p:spPr>
            <a:xfrm>
              <a:off x="5562600" y="3962400"/>
              <a:ext cx="1447800" cy="609600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b="1" dirty="0" smtClean="0">
                  <a:solidFill>
                    <a:schemeClr val="bg1"/>
                  </a:solidFill>
                  <a:latin typeface="Microsoft Sans Serif" pitchFamily="34" charset="0"/>
                  <a:cs typeface="Microsoft Sans Serif" pitchFamily="34" charset="0"/>
                </a:rPr>
                <a:t>ซอฟต์แวร์</a:t>
              </a:r>
              <a:endParaRPr lang="th-TH" dirty="0">
                <a:solidFill>
                  <a:schemeClr val="bg1"/>
                </a:solidFill>
              </a:endParaRPr>
            </a:p>
          </p:txBody>
        </p:sp>
        <p:sp>
          <p:nvSpPr>
            <p:cNvPr id="23" name="สี่เหลี่ยมผืนผ้า 22"/>
            <p:cNvSpPr/>
            <p:nvPr/>
          </p:nvSpPr>
          <p:spPr>
            <a:xfrm>
              <a:off x="4038600" y="5257800"/>
              <a:ext cx="1447800" cy="609600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b="1" dirty="0" smtClean="0">
                  <a:solidFill>
                    <a:schemeClr val="bg1"/>
                  </a:solidFill>
                  <a:latin typeface="Microsoft Sans Serif" pitchFamily="34" charset="0"/>
                  <a:cs typeface="Microsoft Sans Serif" pitchFamily="34" charset="0"/>
                </a:rPr>
                <a:t>บุคลากร</a:t>
              </a:r>
              <a:endParaRPr lang="th-TH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ลูกศรเชื่อมต่อแบบตรง 25"/>
            <p:cNvCxnSpPr>
              <a:stCxn id="21" idx="3"/>
              <a:endCxn id="22" idx="1"/>
            </p:cNvCxnSpPr>
            <p:nvPr/>
          </p:nvCxnSpPr>
          <p:spPr>
            <a:xfrm>
              <a:off x="3810000" y="4267200"/>
              <a:ext cx="1752600" cy="1588"/>
            </a:xfrm>
            <a:prstGeom prst="straightConnector1">
              <a:avLst/>
            </a:prstGeom>
            <a:grpFill/>
            <a:ln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ตัวเชื่อมต่อหักมุม 34"/>
            <p:cNvCxnSpPr>
              <a:stCxn id="22" idx="2"/>
              <a:endCxn id="23" idx="3"/>
            </p:cNvCxnSpPr>
            <p:nvPr/>
          </p:nvCxnSpPr>
          <p:spPr>
            <a:xfrm rot="5400000">
              <a:off x="5391150" y="4667250"/>
              <a:ext cx="990600" cy="800100"/>
            </a:xfrm>
            <a:prstGeom prst="bentConnector2">
              <a:avLst/>
            </a:prstGeom>
            <a:grpFill/>
            <a:ln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ความหมายของระบบ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ชนิดของระบบสารสนเทศ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19160" cy="496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ระบบผู้เชี่ยวชาญ (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Expert System: ES</a:t>
            </a: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)</a:t>
            </a:r>
            <a:endParaRPr lang="th-TH" sz="3200" b="1" dirty="0" smtClean="0">
              <a:latin typeface="Angsana New" pitchFamily="18" charset="-34"/>
              <a:cs typeface="Angsana New" pitchFamily="18" charset="-34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ระบบผู้เชี่ยวชาญจะเกี่ยวข้องกับปัญญาประดิษฐ์ (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Artificial Intelligent: AI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) โดยจะมุ่งเน้นด้านความเข้าใจเกี่ยกับวิธีการ เพี่อให้ระบบคอมพิวเตอร์สามารถแสดงความเฉลียวฉลาดในการเลียนแบบมนุษย์ได้ ไม่ว่าจะเป็นด้านการคิด การค้นหาเหตุผล การเรียนรู้ ระบบนี้อาจจะเรียกว่าระบบฐานความรู้ (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Knowledge Based) 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ที่มีการรวบรวมความรู้จากผู้เชี่ยวชาญจากสาขาต่าง ๆ และจัดเก็บในรูปแบบฐานความรู้ ตัวอย่างระบบนี้ เช่น ระบบวิเคราะห์ทางการเงิน ระบบค้นหาแหล่งทรัพยากรน้ำมัน ระบบวิเคราะห์โรคร้ายในงานการแพทย์ เป็นต้น</a:t>
            </a: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ส่วนประกอบของระบบสารสนเทศ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22203"/>
            <a:ext cx="3968208" cy="490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6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ส่วนประกอบของระบบสารสนเทศ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96532" cy="55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Hardware: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dirty="0">
                <a:latin typeface="Angsana New" pitchFamily="18" charset="-34"/>
                <a:cs typeface="Angsana New" pitchFamily="18" charset="-34"/>
              </a:rPr>
              <a:t>ฮาร์ดแวร์คือสิ่งที่จับต้องได้ ในระบบสารสนเทศ หมายรวมถึง เครื่องคอมพิวเตอร์ ระบบเครือข่าย อุปกรณ์ด้าน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การติด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ตต่อสื่อสาร เครื่องสแกนเนอร์ อุปกรณ์ดิจิตอลในการจับภาพและสิ่งประดิษฐ์ด้านเทคโนโลยีอื่นๆ</a:t>
            </a: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272437"/>
            <a:ext cx="2895600" cy="259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ส่วนประกอบของระบบสารสนเทศ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96532" cy="55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Software 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ซอฟต์แวร์</a:t>
            </a: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ระบบ (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System Software) </a:t>
            </a: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เป็นรายละเอียดของ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ชุดคําสั่งที่ควบคุมเครื่องคอมพิวเตอร์และระบบการ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ปฏิบัติงาน ของ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เครื่องคอมพิวเตอร์การเชื่อมต่อกับฮาร์ดแวร์เพื่อ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ควบคุม ภาระ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งาน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ซอฟต์แวร์</a:t>
            </a: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ประยุกต์(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Application Software) </a:t>
            </a: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ประกอบด้วย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รายละเอียดของชุดคําสั่งที่ช่วยสนับสนุนผู้ใช้และองค์กร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ให้สามารถ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ดําเนินงานได้ตามความต้องการ โดยช่วยใน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ผู้ใช้สามารถ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เพิ่มประสิทธิภาพของงานได้มากขึ้น</a:t>
            </a:r>
            <a:endParaRPr lang="en-US" sz="24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ส่วนประกอบของระบบสารสนเทศ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96532" cy="55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Software 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โปรแกรมประยุกต์ (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Application software)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อินเฮาส์แอพพลิเคชัน 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In-house application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) 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โปรแกรม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ประยุกต์ที่แผนกไอทีพัฒนาขึ้นเอง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โปรแกรมสําเร็จรูป (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Software package)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ซอฟต์แวร์สําเร็จรูปที่ซื้อจากบริษัทผู้พัฒนาระบบเพื่อการค้า 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สามารถ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นํามาประยุกต์ใช้งานร่วมกันได้ เรียกว่า ระบบงาน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แนวราบ 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Horizontal System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) 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หาก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มีการจ้างให้พัฒนาออกแบบโดยเฉพาะให้ตรงตามความ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ต้องการ ของ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ธุรกิจ จะเรียกว่าเป็น ระบบงานแนวดิ่ง 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Vertical System) </a:t>
            </a: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ส่วนประกอบของระบบสารสนเทศ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96532" cy="55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Data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dirty="0">
                <a:latin typeface="Angsana New" pitchFamily="18" charset="-34"/>
                <a:cs typeface="Angsana New" pitchFamily="18" charset="-34"/>
              </a:rPr>
              <a:t>ข้อมูล(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Data) 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คือข้อมูลดิบหรือข้อเท็จจริงที่จะนํามาผ่านกระบวนการ (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Process) 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เพื่อทําให้เกิดประโยชน์ในระบบสารสนเทศ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th-TH" sz="3200" b="1" dirty="0" smtClean="0">
              <a:latin typeface="Angsana New" pitchFamily="18" charset="-34"/>
              <a:cs typeface="Angsana New" pitchFamily="18" charset="-34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Process 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or Procedure: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dirty="0">
                <a:latin typeface="Angsana New" pitchFamily="18" charset="-34"/>
                <a:cs typeface="Angsana New" pitchFamily="18" charset="-34"/>
              </a:rPr>
              <a:t>การประมวลผล(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Processes 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หรือ 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Procedures) 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กระบวนการหรือ การประมวลผล อธิบายถึงวิธีการดําเนินงานตามแบบจําลอง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ทาง ธุรกิจ </a:t>
            </a: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5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ส่วนประกอบของระบบสารสนเทศ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96532" cy="55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People: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ผู้ใช้งาน (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Users </a:t>
            </a: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หรือ 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End Users) </a:t>
            </a: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หมายรวมถึง พนักงาน ลูกค้า 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บริษัทผู้จัดจําหน่าย และผู้ที่มีส่วนเกี่ยวข้องกับระบบสารสนเทศทั้งหมด โดยแบ่งออกเป็น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ผู้ใช้งาน</a:t>
            </a: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ภายใน (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Internal Users) </a:t>
            </a: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ได้แก่ ผู้จัดการ ช่างผู้เชี่ยวชาญ 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พนักงานขาย เจ้าหน้าที่ 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ผู้ใช้งานภายนอก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External Users)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เช่น ลูกค้า บริษัทผู้จัดส่งวัตถุดิบ </a:t>
            </a: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การวิเคราะห์ระบบ (</a:t>
            </a:r>
            <a:r>
              <a:rPr lang="en-US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Systems Analysis)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96532" cy="55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การวิเคราะห์ระบบ หมายถึง การศึกษา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ถึงขั้นตอนต่าง ๆ ของการทํางานและปัญหาในระบบงานหนึ่ง ๆ และค้นหาแนวทางการแก้ไข (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Solutions) 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วาง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โครงสร้าง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รูปแบบของระบบงาน (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Design) 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เพื่อนํามาพัฒนาให้ระบบงานที่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วิเคราะห์ และ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ออกแบบมีประสิทธิภาพใน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แง่การ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ปฏิบัติมากที่สุด </a:t>
            </a:r>
            <a:endParaRPr lang="th-TH" sz="3200" dirty="0" smtClean="0">
              <a:latin typeface="Angsana New" pitchFamily="18" charset="-34"/>
              <a:cs typeface="Angsana New" pitchFamily="18" charset="-34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ผู้ที่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ทํา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หน้าที่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ในการ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วิเคราะห์และ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ออกแบบระบบงาน 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เรียกว่านักวิเคราะห์ระบบ 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Systems Analyst) 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ซึ่ง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เป็นตําแหน่ง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งานหนึ่งใน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หน่วยงานคอมพิวเตอร์</a:t>
            </a: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6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การวิเคราะห์ระบบ (</a:t>
            </a:r>
            <a:r>
              <a:rPr lang="en-US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Systems Analysis)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96532" cy="55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เหตุผลในการวิเคราะห์ระบบ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เพื่อ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ปรับปรุงการบริการให้แก่ลูกค้า เช่นการนําเอาระบบบริหารความสัมพันธ์ลูกค้า 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Customer Relationship Management)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มาใช้ในการสร้างความสัมพันธ์อันดีกับลูกค้าของบริษัท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เพื่อ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เพิ่มประสิทธิภาพการทํางาน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เพื่อ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เพิ่มกระบวนการควบคุมการทํางานให้ดียิ่งขึ้น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เพื่อ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ลดต้นทุนการดําเนินการ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เพื่อให้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ได้สารสนเทศมากขึ้น เช่น รายงานการขาย รายงานการติดต่อลูกค้า</a:t>
            </a: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ใครมีส่วนเกี่ยวข้องกับการ</a:t>
            </a:r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วิเคราะห์</a:t>
            </a:r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ระบบ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96532" cy="55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แผนกเทคโนโลยีสารสนเทศ (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Information Technology </a:t>
            </a: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Department: IT)</a:t>
            </a:r>
            <a:endParaRPr lang="en-US" sz="3200" b="1" dirty="0">
              <a:latin typeface="Angsana New" pitchFamily="18" charset="-34"/>
              <a:cs typeface="Angsana New" pitchFamily="18" charset="-34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เป็นหน่วยงานที่ทําหน้าที่พัฒนาและดูแลระบบข้อมูลสารสนเทศขององค์กร 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ซึ่ง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ในแต่ละองค์กรอาจมีโครงสร้างหรือชื่อเรียกที่แตกต่างกันออกไป มี 6 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งาน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หลักที่สําคัญ</a:t>
            </a: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9" y="3133725"/>
            <a:ext cx="8942387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45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19160" cy="496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Input 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การนําเข้า) คือ ข้อมูลที่นําเข้าสู่ระบบ เช่น ใบสั่งซื้อสินค้า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Process 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กระบวนการ) คือ การปฏิบัติงานการนําเข้าให้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กลายเป็นผลลัพธ์</a:t>
            </a:r>
            <a:endParaRPr lang="th-TH" sz="2800" dirty="0">
              <a:latin typeface="Angsana New" pitchFamily="18" charset="-34"/>
              <a:cs typeface="Angsana New" pitchFamily="18" charset="-34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Output 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ผลลัพธ์) คือ ผลของการปฏิบัติงานต่างๆ เช่น รายงาน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Feedback 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ผลย้อนกลับ) 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คือผล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สะท้อนที่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ได้รับจาก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การ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ดําเนินการและ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การเกิดผลลัพธ์ 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องค์ประกอบของระบบ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99868" y="3352800"/>
            <a:ext cx="7682132" cy="2286000"/>
            <a:chOff x="699868" y="3200400"/>
            <a:chExt cx="7682132" cy="2286000"/>
          </a:xfrm>
        </p:grpSpPr>
        <p:sp>
          <p:nvSpPr>
            <p:cNvPr id="20" name="สี่เหลี่ยมผืนผ้า 19"/>
            <p:cNvSpPr/>
            <p:nvPr/>
          </p:nvSpPr>
          <p:spPr>
            <a:xfrm>
              <a:off x="699868" y="3200400"/>
              <a:ext cx="7682132" cy="2286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 smtClean="0"/>
            </a:p>
            <a:p>
              <a:pPr algn="ctr"/>
              <a:endParaRPr lang="th-TH" dirty="0" smtClean="0"/>
            </a:p>
            <a:p>
              <a:pPr algn="ctr"/>
              <a:endParaRPr lang="th-TH" dirty="0" smtClean="0"/>
            </a:p>
            <a:p>
              <a:pPr algn="ctr"/>
              <a:endParaRPr lang="th-TH" dirty="0" smtClean="0"/>
            </a:p>
            <a:p>
              <a:pPr algn="ctr"/>
              <a:endParaRPr lang="th-TH" dirty="0" smtClean="0"/>
            </a:p>
            <a:p>
              <a:pPr algn="ctr"/>
              <a:endParaRPr lang="th-TH" dirty="0" smtClean="0"/>
            </a:p>
            <a:p>
              <a:pPr algn="ctr"/>
              <a:endParaRPr lang="th-TH" dirty="0" smtClean="0"/>
            </a:p>
            <a:p>
              <a:pPr algn="ctr"/>
              <a:endParaRPr lang="th-TH" dirty="0"/>
            </a:p>
          </p:txBody>
        </p:sp>
        <p:cxnSp>
          <p:nvCxnSpPr>
            <p:cNvPr id="35" name="ตัวเชื่อมต่อหักมุม 34"/>
            <p:cNvCxnSpPr>
              <a:stCxn id="21" idx="2"/>
              <a:endCxn id="23" idx="1"/>
            </p:cNvCxnSpPr>
            <p:nvPr/>
          </p:nvCxnSpPr>
          <p:spPr>
            <a:xfrm rot="16200000" flipH="1">
              <a:off x="2344288" y="3413365"/>
              <a:ext cx="835924" cy="2095500"/>
            </a:xfrm>
            <a:prstGeom prst="bentConnector2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สี่เหลี่ยมผืนผ้า 20"/>
            <p:cNvSpPr/>
            <p:nvPr/>
          </p:nvSpPr>
          <p:spPr>
            <a:xfrm>
              <a:off x="990600" y="3581400"/>
              <a:ext cx="1447800" cy="461753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Microsoft Sans Serif" pitchFamily="34" charset="0"/>
                  <a:cs typeface="Microsoft Sans Serif" pitchFamily="34" charset="0"/>
                </a:rPr>
                <a:t>Input</a:t>
              </a:r>
              <a:endParaRPr lang="th-TH" dirty="0">
                <a:solidFill>
                  <a:schemeClr val="bg1"/>
                </a:solidFill>
              </a:endParaRPr>
            </a:p>
          </p:txBody>
        </p:sp>
        <p:sp>
          <p:nvSpPr>
            <p:cNvPr id="22" name="สี่เหลี่ยมผืนผ้า 21"/>
            <p:cNvSpPr/>
            <p:nvPr/>
          </p:nvSpPr>
          <p:spPr>
            <a:xfrm>
              <a:off x="3810000" y="3581400"/>
              <a:ext cx="1447800" cy="461753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Microsoft Sans Serif" pitchFamily="34" charset="0"/>
                  <a:cs typeface="Microsoft Sans Serif" pitchFamily="34" charset="0"/>
                </a:rPr>
                <a:t>Process</a:t>
              </a:r>
              <a:endParaRPr lang="th-TH" dirty="0">
                <a:solidFill>
                  <a:schemeClr val="bg1"/>
                </a:solidFill>
              </a:endParaRPr>
            </a:p>
          </p:txBody>
        </p:sp>
        <p:sp>
          <p:nvSpPr>
            <p:cNvPr id="23" name="สี่เหลี่ยมผืนผ้า 22"/>
            <p:cNvSpPr/>
            <p:nvPr/>
          </p:nvSpPr>
          <p:spPr>
            <a:xfrm>
              <a:off x="3810000" y="4648200"/>
              <a:ext cx="1447800" cy="461753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Microsoft Sans Serif" pitchFamily="34" charset="0"/>
                  <a:cs typeface="Microsoft Sans Serif" pitchFamily="34" charset="0"/>
                </a:rPr>
                <a:t>Feedback</a:t>
              </a:r>
              <a:endParaRPr lang="th-TH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ลูกศรเชื่อมต่อแบบตรง 25"/>
            <p:cNvCxnSpPr>
              <a:stCxn id="21" idx="3"/>
              <a:endCxn id="22" idx="1"/>
            </p:cNvCxnSpPr>
            <p:nvPr/>
          </p:nvCxnSpPr>
          <p:spPr>
            <a:xfrm>
              <a:off x="2438400" y="3812277"/>
              <a:ext cx="1371600" cy="0"/>
            </a:xfrm>
            <a:prstGeom prst="straightConnector1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ตัวเชื่อมต่อหักมุม 34"/>
            <p:cNvCxnSpPr>
              <a:stCxn id="15" idx="2"/>
              <a:endCxn id="23" idx="3"/>
            </p:cNvCxnSpPr>
            <p:nvPr/>
          </p:nvCxnSpPr>
          <p:spPr>
            <a:xfrm rot="5400000">
              <a:off x="5887588" y="3413365"/>
              <a:ext cx="835924" cy="2095500"/>
            </a:xfrm>
            <a:prstGeom prst="bentConnector2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rgbClr val="00B050"/>
              </a:solidFill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สี่เหลี่ยมผืนผ้า 21"/>
            <p:cNvSpPr/>
            <p:nvPr/>
          </p:nvSpPr>
          <p:spPr>
            <a:xfrm>
              <a:off x="6629400" y="3581400"/>
              <a:ext cx="1447800" cy="461753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Microsoft Sans Serif" pitchFamily="34" charset="0"/>
                  <a:cs typeface="Microsoft Sans Serif" pitchFamily="34" charset="0"/>
                </a:rPr>
                <a:t>Output</a:t>
              </a:r>
              <a:endParaRPr lang="th-TH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ลูกศรเชื่อมต่อแบบตรง 25"/>
            <p:cNvCxnSpPr>
              <a:stCxn id="22" idx="3"/>
              <a:endCxn id="15" idx="1"/>
            </p:cNvCxnSpPr>
            <p:nvPr/>
          </p:nvCxnSpPr>
          <p:spPr>
            <a:xfrm>
              <a:off x="5257800" y="3812277"/>
              <a:ext cx="1371600" cy="0"/>
            </a:xfrm>
            <a:prstGeom prst="straightConnector1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70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ใครมีส่วนเกี่ยวข้องกับการ</a:t>
            </a:r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วิเคราะห์</a:t>
            </a:r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ระบบ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96532" cy="55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b="1" dirty="0" smtClean="0">
                <a:latin typeface="Angsana New" pitchFamily="18" charset="-34"/>
                <a:cs typeface="Angsana New" pitchFamily="18" charset="-34"/>
              </a:rPr>
              <a:t>ตัวอย่างผังโครงสร้างองค์กรแผนกไอที แบบที่ </a:t>
            </a: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1</a:t>
            </a: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828800"/>
            <a:ext cx="8904287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2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ใครมีส่วนเกี่ยวข้องกับการ</a:t>
            </a:r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วิเคราะห์</a:t>
            </a:r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ระบบ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96532" cy="55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b="1" dirty="0" smtClean="0">
                <a:latin typeface="Angsana New" pitchFamily="18" charset="-34"/>
                <a:cs typeface="Angsana New" pitchFamily="18" charset="-34"/>
              </a:rPr>
              <a:t>ตัวอย่างผังโครงสร้างองค์กรแผนกไอที แบบที่ </a:t>
            </a: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2</a:t>
            </a: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66875"/>
            <a:ext cx="8791194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81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ตําแหน่งงานในหน่วยงานคอมพิวเตอร์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96532" cy="55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หัวหน้าหน่วยงานคอมพิวเตอร์ 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Computer manager/DP manager/IT Director)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นักวิเคราะห์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ระบบ 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Systems Analyst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หรือ 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SA)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โปรแกรมเมอร์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Applications Programmer)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พนักงาน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แผนกปฏิบัติการ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ผู้จัดการ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แผนก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ปฏิบัติการ 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Operation Manager)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พนักงาน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บันทึก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ข้อมูล 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Data Entry Operator/Key Puncher)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บรรณา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รักษาอุปกรณ์ 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Librarian)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พนักงานปฏิบัติการ 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Computer Operator)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โปรแกรมเมอร์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ระบบ 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System programmer) </a:t>
            </a: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ตําแหน่งงานในหน่วยงานคอมพิวเตอร์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96532" cy="55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หน้าที่ของหัวหน้าหน่วยงาน</a:t>
            </a: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คอมพิวเตอร์ 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(Computer </a:t>
            </a: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manager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)</a:t>
            </a:r>
            <a:endParaRPr lang="th-TH" sz="3200" b="1" dirty="0" smtClean="0">
              <a:latin typeface="Angsana New" pitchFamily="18" charset="-34"/>
              <a:cs typeface="Angsana New" pitchFamily="18" charset="-34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วางแผนระยะยาวของศูนย์คอมพิวเตอร์ จัดทํา และควบคุมการใช้งบประมาณ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กําหนดการพัฒนาระบบงาน, เขียนโปรแกรมให้แผนกต่างๆที่ต้องการ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ประชาสัมพันธ์การเปลี่ยนแปลงงานคอมพิวเตอร์ ไม่ว่าจะเป็นวิธีการดําเนินงาน, การเปลี่ยน ฮาร์ดแวร์ ซอฟต์แวร์ ระบบฐานข้อมูลและระบบเครือข่ายให้แก่ผู้ที่เกี่ยวข้องได้ทราบ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คัดเลือก, จัดหา และจัดฝึกอบรม พนักงานคอมพิวเตอร์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แนะนํา, อํานวยการ และประเมินผลการทํางานของพนักงานใต้บังคับบัญชา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จัดทําข้อกําหนด, ลักษณะหน้าที่และความรับผิดชอบของตําแหน่งต่างๆ ในหน่วยงาน</a:t>
            </a: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1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ตําแหน่งงานในหน่วยงานคอมพิวเตอร์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96532" cy="55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หน้าที่ของโปรแกรมเมอร์ (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Applications Programmer)</a:t>
            </a:r>
            <a:endParaRPr lang="th-TH" sz="3200" b="1" dirty="0" smtClean="0">
              <a:latin typeface="Angsana New" pitchFamily="18" charset="-34"/>
              <a:cs typeface="Angsana New" pitchFamily="18" charset="-34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โปรแกรมเมอร์ จะทำหน้าที่ นำข้อมูลการออกแบบรายละเอียดการวางโครงสร้างระบบ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คอมพิวเตอร์จาก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นักวิเคราะห์ระบบงาน มาเขียนเป็นโปรแกรมต่าง ๆ ภาษาที่ใช้ในการเขียนโปรแกรมจะแตกต่างกันไปตามลักษณะเครื่องของระบบฐานข้อมูล ทดสอบระบบและส่งให้นักวิเคราะห์ระบบทำการตรวจสอบอีกครั้งเพื่อหากจุดบกพร่องและแก้ไขก่อนนำไปใช้จริง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โปรแกรมเมอร์ยังต้องทำ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หน้าที่รับ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รายละเอียดของความต้องการของผู้ใช้ระบบ 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User)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จากนักวิเคราะห์ระบบ 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System Analyst) 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ต้องมีความรู้เกี่ยวกับการวิเคราะห์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แผนภูมิหรือแผนผังสาย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งานเพื่อ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ประโยชน์ในการเขียนโปรแกรมสำหรับการประมวลผลด้วย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คอมพิวเตอร์</a:t>
            </a: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ตําแหน่งงานในหน่วยงานคอมพิวเตอร์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96532" cy="55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หน้าที่ของผู้จัดการแผนก</a:t>
            </a: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ปฏิบัติการ (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Operation Manager)</a:t>
            </a:r>
            <a:endParaRPr lang="th-TH" sz="3200" b="1" dirty="0" smtClean="0">
              <a:latin typeface="Angsana New" pitchFamily="18" charset="-34"/>
              <a:cs typeface="Angsana New" pitchFamily="18" charset="-34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ดูแลให้งานคอมพิวเตอร์เข้าเครื่องได้ตามกําหนดที่วางไว้ 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Job scheduling)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วางมาตรการรักษาความปลอดภัยให้แก่อุปกรณ์คอมพิวเตอร์และข้อมูล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จัดการว่าจ้าง ฝึกอบรม และประเมินผลงานของผู้ที่อยู่ใต้บังคับบัญชา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จัดเก็บพัสดุคอมพิวเตอร์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ต่างๆ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computer supplies) 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จัดเตรียม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ไว้ให้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พอเพียง</a:t>
            </a:r>
            <a:endParaRPr lang="th-TH" sz="2800" dirty="0">
              <a:latin typeface="Angsana New" pitchFamily="18" charset="-34"/>
              <a:cs typeface="Angsana New" pitchFamily="18" charset="-34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ดูแลรักษาเครื่องคอมพิวเตอร์ให้อยู่ในสภาพพร้อมใช้งาน 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system maintenance)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ปรับปรุงเอกสารคู่มือการปฏิบัติงานให้ทันสมัยอยู่เสมอ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จดบันทึกการใช้งานคอมพิวเตอร์ตลอดจนปัญหาต่าง ๆ เพื่อใช้ในการวางแผนและ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ศึกษาสาเหตุของข้อบกพร่องต่างๆ</a:t>
            </a: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7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ตําแหน่งงานในหน่วยงานคอมพิวเตอร์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96532" cy="55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หน้าที่ของพนักงานบันทึก</a:t>
            </a: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ข้อมูล (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Data Entry Operator/Key Puncher)</a:t>
            </a:r>
            <a:endParaRPr lang="th-TH" sz="3200" b="1" dirty="0" smtClean="0">
              <a:latin typeface="Angsana New" pitchFamily="18" charset="-34"/>
              <a:cs typeface="Angsana New" pitchFamily="18" charset="-34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มีหน้าที่ในการจัดเตรียมข้อมูลเข้าเครื่อง ซึ่งต้องตรวจสอบว่าข้อมูลที่รับมาครบถ้วนไม่ตกหล่นสูญ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หาย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เมื่อ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พิมพ์ข้อมูลเข้าเครื่องแล้วก็ต้องตรวจสอบว่าข้อมูลที่บันทึกแล้วถูกต้องครบถ้วน</a:t>
            </a: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6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ตําแหน่งงานในหน่วยงานคอมพิวเตอร์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96532" cy="55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หน้าที่ของบรรณารักษาอุปกรณ์ (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Librarian</a:t>
            </a: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)</a:t>
            </a: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มีหน้าที่ในการจัดทําข้อกําหนดในการตั้งชื่อแฟ้มข้อมูล </a:t>
            </a:r>
            <a:endParaRPr lang="th-TH" sz="2800" dirty="0" smtClean="0">
              <a:latin typeface="Angsana New" pitchFamily="18" charset="-34"/>
              <a:cs typeface="Angsana New" pitchFamily="18" charset="-34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จัด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ระเบียบการจัดเก็บสื่อบันทึกข้อมูล 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magnetic tape, magnetic disk) </a:t>
            </a:r>
            <a:endParaRPr lang="th-TH" sz="2800" dirty="0" smtClean="0">
              <a:latin typeface="Angsana New" pitchFamily="18" charset="-34"/>
              <a:cs typeface="Angsana New" pitchFamily="18" charset="-34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ตรวจสอบ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เนื้อที่ภายใน 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disk (disk space control)</a:t>
            </a: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ตําแหน่งงานในหน่วยงานคอมพิวเตอร์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96532" cy="55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หน้าที่ของพนักงานปฏิบัติการ (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Computer Operator)</a:t>
            </a: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มีงานประจําได้แก่ การเริ่มเดินเครื่องคอมพิวเตอร์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การนําโปรแกรมเข้าทํางานในเครื่อง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โต้ตอบการทํางานกับเครื่อง</a:t>
            </a: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3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ตําแหน่งงานในหน่วยงานคอมพิวเตอร์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96532" cy="55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หน้าที่ของโปรแกรมเมอร์ระบบ (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System programmer)</a:t>
            </a:r>
            <a:endParaRPr lang="th-TH" sz="3200" b="1" dirty="0" smtClean="0">
              <a:latin typeface="Angsana New" pitchFamily="18" charset="-34"/>
              <a:cs typeface="Angsana New" pitchFamily="18" charset="-34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>
                <a:latin typeface="Angsana New" pitchFamily="18" charset="-34"/>
                <a:cs typeface="Angsana New" pitchFamily="18" charset="-34"/>
              </a:rPr>
              <a:t>มีหน้าที่ดูแลโปรแกรมระบบ 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operating system) </a:t>
            </a:r>
            <a:endParaRPr lang="th-TH" sz="2800" dirty="0" smtClean="0">
              <a:latin typeface="Angsana New" pitchFamily="18" charset="-34"/>
              <a:cs typeface="Angsana New" pitchFamily="18" charset="-34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ตรวจสอบ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และเพิ่มประสิทธิภาพการทํางานของ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เครื่อง 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increase system performance) </a:t>
            </a:r>
            <a:endParaRPr lang="th-TH" sz="2800" dirty="0" smtClean="0">
              <a:latin typeface="Angsana New" pitchFamily="18" charset="-34"/>
              <a:cs typeface="Angsana New" pitchFamily="18" charset="-34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ติดตั้ง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และ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update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โปรแกรม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ระบบ 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system programs) version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ใหม่ๆ </a:t>
            </a: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19"/>
          <p:cNvSpPr/>
          <p:nvPr/>
        </p:nvSpPr>
        <p:spPr>
          <a:xfrm>
            <a:off x="914400" y="1066800"/>
            <a:ext cx="7223760" cy="4727448"/>
          </a:xfrm>
          <a:prstGeom prst="rect">
            <a:avLst/>
          </a:prstGeom>
          <a:ln w="571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/>
          </a:p>
        </p:txBody>
      </p:sp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ตัวอย่างของระบบ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35" y="1085192"/>
            <a:ext cx="7167611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9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นักวิเคราะห์ระบบ (</a:t>
            </a:r>
            <a:r>
              <a:rPr lang="en-US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System Analyst :SA)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96532" cy="55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นักวิเคราะห์ระบบคือ ผู้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ประสานงานและเป็นคนกลางในการติดต่อระหว่างระบบสารสนเทศ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กับ กลุ่ม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ผู้เกี่ยวข้อง ได้แก่ เจ้าของระบบ 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System Owners)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ผู้ใช้ระบบ 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System 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Users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),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ผู้จัดการ 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Manager),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โปรแกรมเมอร์ 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Programmer),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ทีมงาน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ด้าน เทคนิค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Technical Support),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วิศวกรระบบ 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System Engineer)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และ 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ผู้ขาย ซอฟต์แวร์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Software Vendor)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ในการรวบรวมข้อมูลและความต้องการ เพื่อ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ทําการ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พัฒนาระบบสารสนเทศขึ้นใหม่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b="1" dirty="0" smtClean="0">
                <a:latin typeface="Angsana New" pitchFamily="18" charset="-34"/>
                <a:cs typeface="Angsana New" pitchFamily="18" charset="-34"/>
              </a:rPr>
              <a:t>หน้าที่</a:t>
            </a:r>
            <a:r>
              <a:rPr lang="th-TH" sz="2800" b="1" dirty="0">
                <a:latin typeface="Angsana New" pitchFamily="18" charset="-34"/>
                <a:cs typeface="Angsana New" pitchFamily="18" charset="-34"/>
              </a:rPr>
              <a:t>ของนักวิเคราะห์ระบบ คือ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การ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วางแผน 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Planning)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การ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วิเคราะห์ระบบ 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System Analysis)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การ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ออกแบบระบบ (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System Design)</a:t>
            </a: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คุณสมบัติของนักวิเคราะห์ระบบ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96532" cy="55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คุณสมบัติพื้นฐานของนักวิเคราะห์ระบบ คือ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มี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พื้นฐานทางคอมพิวเตอร์และการเขียนโปรแกรม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มี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ความรู้และความเข้าใจในเทคโนโลยี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ติดตาม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ข่าวสารเทคโนโลยีใหม่ ๆ เสมอ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มี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ความเข้าใจในระบบการดําเนินธุรกิจต่างๆ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มี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ทักษะในการสื่อสาร มีมนุษยสัมพันธ์ กับทุกฝ่ายที่เกี่ยวข้อง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ควร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มีประสบการณ์ในการทํางานด้านวิเคราะห์ระบบ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สามารถ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ทํางานเป็นทีมได้อย่างดี และรับฟังความคิดเห็นของผู้อื่น</a:t>
            </a: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0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ความรู้และทักษะของ</a:t>
            </a:r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นักวิเคราะห์ระบบ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96532" cy="55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ทักษะและความรู้ทางเทคนิค (</a:t>
            </a: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Technical Knowledge and Skills</a:t>
            </a: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ทักษะและความรู้ทางธุรกิจ (</a:t>
            </a: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Business Knowledge and Skills</a:t>
            </a: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ทักษะและความรู้เกี่ยวกับคน (</a:t>
            </a: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People Knowledge and Skills</a:t>
            </a: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)</a:t>
            </a: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ความรู้และทักษะของ</a:t>
            </a:r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นักวิเคราะห์ระบบ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96532" cy="55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ทักษะและความรู้ทางเทคนิค (</a:t>
            </a: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Technical Knowledge and Skills</a:t>
            </a: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จะต้องมีความรู้ทางด้านเทคนิคทั้งแนวกว้างและแนวลึกของเทคโนโลยีต่าง ๆ ที่จะถูกนำมาใช้ในองค์กร เช่น 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คอมพิวเตอร์ 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ระบบฐานข้อมูล 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เครือข่ายคอมพิวเตอร์ 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ภาษาในการพัฒนาโปรแกรม 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ระบบปฎิบัติการและโปรแกรมประยุกต์ต่าง ๆ 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เทคโนโลยีสมัยใหม่</a:t>
            </a: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ความรู้และทักษะของ</a:t>
            </a:r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นักวิเคราะห์ระบบ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96532" cy="55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ทักษะและความรู้ทางธุรกิจ (</a:t>
            </a: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Business Knowledge and Skills</a:t>
            </a: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ต้องมีความรู้ความเข้าใจในระบบธุรกิจที่จะต้องเข้าไปวิเคราะห์ข้อมูลว่ามีรูปแบบการดำเนินธุรกิจอย่างไร เช่น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ธุรกิจมีฟังก์ชั่นการทำงานอะไรบ้าง 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มีโครงสร้างองค์กรเป็นอย่างไร 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รูปแบบการจัดการองค์กรเป็นอย่างไร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มีงานอะไรบ้างในธุรกิจ เช่น ฝ่ายการเงิน ฝ่ายบัญชี ฝ่ายผลิต ฝ่ายการตลาด ฝ่ายบริการลูกค้า ฯลฯ</a:t>
            </a: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ความรู้และทักษะของ</a:t>
            </a:r>
            <a:r>
              <a:rPr lang="th-TH" sz="54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นักวิเคราะห์ระบบ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96532" cy="55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ทักษะและความรู้เกี่ยวกับคน (</a:t>
            </a: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People Knowledge and Skills</a:t>
            </a: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เป็นทักษะเกี่ยวกับการติดต่อสื่อสารระหว่างบุคคล ในบางครั้งจัดเป็นทักษะที่สำคัญมากสำหรับนักวิเคราะห์ระบบ เพราะว่า จะต้องร่วมงานกับผู้คนมากมายหลายระบบ ตั้งแต่เริ่มโครงการจนกระทั้งปิดโครงการ กลุ่มคนที่จะต้องติดต่อด้วย อย่างเช่น 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ผู้บริหาร 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/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เจ้าของธุรกิจ</a:t>
            </a:r>
            <a:endParaRPr lang="th-TH" sz="2800" dirty="0" smtClean="0">
              <a:latin typeface="Angsana New" pitchFamily="18" charset="-34"/>
              <a:cs typeface="Angsana New" pitchFamily="18" charset="-34"/>
            </a:endParaRP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ผู้ใช้งาน 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โปรแกรมเมอร์ 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ผู้เชี่ยวชาญทางเทคนิค 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ลูกค้า ฯลฯ</a:t>
            </a: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96532" cy="1143000"/>
          </a:xfrm>
        </p:spPr>
        <p:txBody>
          <a:bodyPr/>
          <a:lstStyle/>
          <a:p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ความซื่อสัตย์และจรรยาบรรณในวิชาชีพ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7280"/>
            <a:ext cx="8596532" cy="55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หน้าที่ของนักวิเคราะห์ระบบจะต้องเข้าไปศึกษาปัญหาต่าง ๆ ขององค์กร จึงทำให้รู้ข้อมูลจากส่วนต่าง ๆ เป็นจำวนมาก ข้อมูลบางส่วนอาจจะเป็นความลับภายในองค์กรเท่านั้น ไม่ว่าจะเป็นเรื่องของเงินเดือน สุขภาพพนักงาน ผลการประเมินพนักงาน ข้อมูลในตัวผลิตภัณฑ์ การวางแผนการผลิต การกำหนดแผนกลยุทธ์ แผนยุทธวิธี สัญญาเกี่ยวกับภาครัฐ ฯลฯ นักวิเคราะห์ระบบจะต้องเก็บรักษาไว้ให้เป็นความลับตามจรรยาบรรณในวิชาชีพ จะต้องมีความซื่อสัตย์ต่อตนเองดวยการปกปิดไว้เป็นความลับ ไม่เผยแพร่ให้แก่ผู้ใด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ประเภทของระบบ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280160"/>
            <a:ext cx="8519160" cy="496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th-TH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ระบบแบบปิด 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Closed System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)</a:t>
            </a:r>
            <a:r>
              <a:rPr kumimoji="0" lang="th-TH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 เป็นระบบที่มีเป้าหมายในการทำงานเป็นของตัวเองโดยที่ไม่มีความสัมพันธ์ใด ๆ กับสิ่งแวดล้อมและไม่มีการร่วมมือกับระบบอื่น ๆ </a:t>
            </a: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  <p:sp>
        <p:nvSpPr>
          <p:cNvPr id="7" name="สี่เหลี่ยมผืนผ้า 19"/>
          <p:cNvSpPr/>
          <p:nvPr/>
        </p:nvSpPr>
        <p:spPr>
          <a:xfrm>
            <a:off x="1432034" y="2956034"/>
            <a:ext cx="6108192" cy="2907792"/>
          </a:xfrm>
          <a:prstGeom prst="rect">
            <a:avLst/>
          </a:prstGeom>
          <a:ln w="571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85" y="2976332"/>
            <a:ext cx="6040501" cy="2835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ประเภทของระบบ (ต่อ)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280160"/>
            <a:ext cx="8519160" cy="496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th-TH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ระบบเปิด (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Open 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System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)</a:t>
            </a:r>
            <a:r>
              <a:rPr kumimoji="0" lang="th-TH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 เป็นระบบที่มีปฏิสัมพันธ์กับสิ่งแวดล้อมและประสานการทำงานร่วมกับระบบอื่น ๆ  มีการตอบโต้และรับส่งข้อมูลระหว่างกัน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  <p:sp>
        <p:nvSpPr>
          <p:cNvPr id="7" name="สี่เหลี่ยมผืนผ้า 19"/>
          <p:cNvSpPr/>
          <p:nvPr/>
        </p:nvSpPr>
        <p:spPr>
          <a:xfrm>
            <a:off x="1447800" y="2956034"/>
            <a:ext cx="6089904" cy="2889504"/>
          </a:xfrm>
          <a:prstGeom prst="rect">
            <a:avLst/>
          </a:prstGeom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86" y="2987566"/>
            <a:ext cx="6025988" cy="2829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280160"/>
            <a:ext cx="8519160" cy="496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th-TH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ระบบธุรกิจจะประกอบไปด้วยระบบย่อย ๆ ที่ต้องทำงานร่วมกัน เพื่อนำไปสู่เป้าหมายเดียวกัน ซึ่งเป้าหมายหลักของธุรกิจคือ การสร้างผลกำไร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2" name="สี่เหลี่ยมผืนผ้า 19"/>
          <p:cNvSpPr/>
          <p:nvPr/>
        </p:nvSpPr>
        <p:spPr>
          <a:xfrm>
            <a:off x="800100" y="2429991"/>
            <a:ext cx="6629400" cy="3806488"/>
          </a:xfrm>
          <a:prstGeom prst="rect">
            <a:avLst/>
          </a:prstGeom>
          <a:ln w="571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/>
          </a:p>
        </p:txBody>
      </p:sp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ระบบธุรกิจ (</a:t>
            </a:r>
            <a:r>
              <a:rPr lang="en-US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Business System</a:t>
            </a:r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)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  <p:sp>
        <p:nvSpPr>
          <p:cNvPr id="7" name="สี่เหลี่ยมผืนผ้า 19"/>
          <p:cNvSpPr/>
          <p:nvPr/>
        </p:nvSpPr>
        <p:spPr>
          <a:xfrm>
            <a:off x="1066334" y="2574771"/>
            <a:ext cx="5982165" cy="2514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/>
          </a:p>
        </p:txBody>
      </p:sp>
      <p:sp>
        <p:nvSpPr>
          <p:cNvPr id="9" name="สี่เหลี่ยมผืนผ้า 20"/>
          <p:cNvSpPr/>
          <p:nvPr/>
        </p:nvSpPr>
        <p:spPr>
          <a:xfrm>
            <a:off x="3095763" y="4401026"/>
            <a:ext cx="1447800" cy="5038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ระบบธุรกิจ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" name="สี่เหลี่ยมผืนผ้า 20"/>
          <p:cNvSpPr/>
          <p:nvPr/>
        </p:nvSpPr>
        <p:spPr>
          <a:xfrm>
            <a:off x="1442160" y="3949427"/>
            <a:ext cx="1110540" cy="503802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ระบบการผลิต</a:t>
            </a:r>
            <a:endParaRPr lang="th-TH" dirty="0">
              <a:solidFill>
                <a:schemeClr val="bg1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1" name="สี่เหลี่ยมผืนผ้า 20"/>
          <p:cNvSpPr/>
          <p:nvPr/>
        </p:nvSpPr>
        <p:spPr>
          <a:xfrm>
            <a:off x="2227342" y="3371359"/>
            <a:ext cx="1392158" cy="503802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ระบบการตลาด</a:t>
            </a:r>
            <a:endParaRPr lang="th-TH" dirty="0">
              <a:solidFill>
                <a:schemeClr val="bg1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2" name="สี่เหลี่ยมผืนผ้า 20"/>
          <p:cNvSpPr/>
          <p:nvPr/>
        </p:nvSpPr>
        <p:spPr>
          <a:xfrm>
            <a:off x="3271345" y="2800826"/>
            <a:ext cx="1043618" cy="503802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ระบบบัญชี</a:t>
            </a:r>
            <a:endParaRPr lang="th-TH" dirty="0">
              <a:solidFill>
                <a:schemeClr val="bg1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3" name="สี่เหลี่ยมผืนผ้า 20"/>
          <p:cNvSpPr/>
          <p:nvPr/>
        </p:nvSpPr>
        <p:spPr>
          <a:xfrm>
            <a:off x="4000500" y="3375923"/>
            <a:ext cx="1431105" cy="503802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ระบบสินค้าคงคลัง</a:t>
            </a:r>
            <a:endParaRPr lang="th-TH" dirty="0">
              <a:solidFill>
                <a:schemeClr val="bg1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4" name="สี่เหลี่ยมผืนผ้า 20"/>
          <p:cNvSpPr/>
          <p:nvPr/>
        </p:nvSpPr>
        <p:spPr>
          <a:xfrm>
            <a:off x="5067300" y="3962563"/>
            <a:ext cx="1714035" cy="503802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ระบบทรัพยากรมนุษย์</a:t>
            </a:r>
            <a:endParaRPr lang="th-TH" dirty="0">
              <a:solidFill>
                <a:schemeClr val="bg1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4" name="Straight Connector 3"/>
          <p:cNvCxnSpPr>
            <a:stCxn id="10" idx="3"/>
            <a:endCxn id="9" idx="0"/>
          </p:cNvCxnSpPr>
          <p:nvPr/>
        </p:nvCxnSpPr>
        <p:spPr>
          <a:xfrm>
            <a:off x="2552700" y="4201328"/>
            <a:ext cx="1266963" cy="19969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2"/>
            <a:endCxn id="9" idx="0"/>
          </p:cNvCxnSpPr>
          <p:nvPr/>
        </p:nvCxnSpPr>
        <p:spPr>
          <a:xfrm>
            <a:off x="2923421" y="3875161"/>
            <a:ext cx="896242" cy="52586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2"/>
            <a:endCxn id="9" idx="0"/>
          </p:cNvCxnSpPr>
          <p:nvPr/>
        </p:nvCxnSpPr>
        <p:spPr>
          <a:xfrm>
            <a:off x="3793154" y="3304628"/>
            <a:ext cx="26509" cy="109639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2"/>
            <a:endCxn id="9" idx="0"/>
          </p:cNvCxnSpPr>
          <p:nvPr/>
        </p:nvCxnSpPr>
        <p:spPr>
          <a:xfrm flipH="1">
            <a:off x="3819663" y="3879725"/>
            <a:ext cx="896390" cy="52130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0"/>
            <a:endCxn id="14" idx="1"/>
          </p:cNvCxnSpPr>
          <p:nvPr/>
        </p:nvCxnSpPr>
        <p:spPr>
          <a:xfrm flipV="1">
            <a:off x="3819663" y="4214464"/>
            <a:ext cx="1247637" cy="18656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สี่เหลี่ยมผืนผ้า 20"/>
          <p:cNvSpPr/>
          <p:nvPr/>
        </p:nvSpPr>
        <p:spPr>
          <a:xfrm>
            <a:off x="1066334" y="5431389"/>
            <a:ext cx="1447800" cy="503802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ลูกค้า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20"/>
          <p:cNvSpPr/>
          <p:nvPr/>
        </p:nvSpPr>
        <p:spPr>
          <a:xfrm>
            <a:off x="2684341" y="5418598"/>
            <a:ext cx="2031711" cy="503802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ผู้ขายปัจจัยการผลิต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7" name="สี่เหลี่ยมผืนผ้า 20"/>
          <p:cNvSpPr/>
          <p:nvPr/>
        </p:nvSpPr>
        <p:spPr>
          <a:xfrm>
            <a:off x="4868452" y="5416665"/>
            <a:ext cx="2180047" cy="503802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นโยบายของรัฐ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>
            <a:stCxn id="35" idx="0"/>
            <a:endCxn id="9" idx="2"/>
          </p:cNvCxnSpPr>
          <p:nvPr/>
        </p:nvCxnSpPr>
        <p:spPr>
          <a:xfrm flipV="1">
            <a:off x="1790234" y="4904828"/>
            <a:ext cx="2029429" cy="52656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9" idx="2"/>
          </p:cNvCxnSpPr>
          <p:nvPr/>
        </p:nvCxnSpPr>
        <p:spPr>
          <a:xfrm flipV="1">
            <a:off x="3700196" y="4904828"/>
            <a:ext cx="119467" cy="51183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0"/>
            <a:endCxn id="9" idx="2"/>
          </p:cNvCxnSpPr>
          <p:nvPr/>
        </p:nvCxnSpPr>
        <p:spPr>
          <a:xfrm flipH="1" flipV="1">
            <a:off x="3819663" y="4904828"/>
            <a:ext cx="2138813" cy="51183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57400" y="5814516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  <a:t>Environment</a:t>
            </a:r>
            <a:endParaRPr lang="th-TH" sz="2800" dirty="0">
              <a:solidFill>
                <a:srgbClr val="0070C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972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สี่เหลี่ยมผืนผ้า 19"/>
          <p:cNvSpPr/>
          <p:nvPr/>
        </p:nvSpPr>
        <p:spPr>
          <a:xfrm>
            <a:off x="359980" y="1704822"/>
            <a:ext cx="8403020" cy="3933978"/>
          </a:xfrm>
          <a:prstGeom prst="rect">
            <a:avLst/>
          </a:prstGeom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th-TH" dirty="0"/>
          </a:p>
        </p:txBody>
      </p:sp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ระบบธุรกิจ (</a:t>
            </a:r>
            <a:r>
              <a:rPr lang="en-US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Business System</a:t>
            </a:r>
            <a:r>
              <a:rPr lang="th-TH" sz="5400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) (ต่อ)</a:t>
            </a:r>
            <a:endParaRPr lang="fr-CA" sz="5400" b="1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4" name="รูปภาพ 33" descr="MC900195806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67400"/>
            <a:ext cx="1219200" cy="8768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720586"/>
            <a:ext cx="8382001" cy="391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4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กระดาษ">
  <a:themeElements>
    <a:clrScheme name="กระดาษ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กระดาษ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กระดาษ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927A6DC-5398-472D-B7A4-E91992B7CC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1485</TotalTime>
  <Words>3303</Words>
  <Application>Microsoft Office PowerPoint</Application>
  <PresentationFormat>On-screen Show (4:3)</PresentationFormat>
  <Paragraphs>388</Paragraphs>
  <Slides>56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กระดาษ</vt:lpstr>
      <vt:lpstr>การวิเคราะห์และออกแบบ</vt:lpstr>
      <vt:lpstr>ระบบ (System)</vt:lpstr>
      <vt:lpstr>ความหมายของระบบ</vt:lpstr>
      <vt:lpstr>องค์ประกอบของระบบ</vt:lpstr>
      <vt:lpstr>ตัวอย่างของระบบ</vt:lpstr>
      <vt:lpstr>ประเภทของระบบ</vt:lpstr>
      <vt:lpstr>ประเภทของระบบ (ต่อ)</vt:lpstr>
      <vt:lpstr>ระบบธุรกิจ (Business System)</vt:lpstr>
      <vt:lpstr>ระบบธุรกิจ (Business System) (ต่อ)</vt:lpstr>
      <vt:lpstr>ผลกระทบที่มีต่อระบบ</vt:lpstr>
      <vt:lpstr>ผลกระทบจากสภาพแวดล้อมภายใน</vt:lpstr>
      <vt:lpstr>ผลกระทบจากสภาพแวดล้อมภายนอก</vt:lpstr>
      <vt:lpstr>กรรมวิธีในการจัดการระบบ</vt:lpstr>
      <vt:lpstr>ระบบสารสนเทศ (Information System: IS)</vt:lpstr>
      <vt:lpstr>ระบบสารสนเทศ (IS) (ต่อ)</vt:lpstr>
      <vt:lpstr>ระบบสารสนเทศ (IS) (ต่อ)</vt:lpstr>
      <vt:lpstr>คุณสมบัติของสารสนเทศที่ดี</vt:lpstr>
      <vt:lpstr>ชนิดของระบบสารสนเทศ</vt:lpstr>
      <vt:lpstr>ชนิดของระบบสารสนเทศ</vt:lpstr>
      <vt:lpstr>ชนิดของระบบสารสนเทศ</vt:lpstr>
      <vt:lpstr>ชนิดของระบบสารสนเทศ</vt:lpstr>
      <vt:lpstr>ชนิดของระบบสารสนเทศ</vt:lpstr>
      <vt:lpstr>ชนิดของระบบสารสนเทศ</vt:lpstr>
      <vt:lpstr>ชนิดของระบบสารสนเทศ</vt:lpstr>
      <vt:lpstr>ชนิดของระบบสารสนเทศ</vt:lpstr>
      <vt:lpstr>ชนิดของระบบสารสนเทศ</vt:lpstr>
      <vt:lpstr>ชนิดของระบบสารสนเทศ</vt:lpstr>
      <vt:lpstr>ชนิดของระบบสารสนเทศ</vt:lpstr>
      <vt:lpstr>ชนิดของระบบสารสนเทศ</vt:lpstr>
      <vt:lpstr>ชนิดของระบบสารสนเทศ</vt:lpstr>
      <vt:lpstr>ส่วนประกอบของระบบสารสนเทศ</vt:lpstr>
      <vt:lpstr>ส่วนประกอบของระบบสารสนเทศ</vt:lpstr>
      <vt:lpstr>ส่วนประกอบของระบบสารสนเทศ</vt:lpstr>
      <vt:lpstr>ส่วนประกอบของระบบสารสนเทศ</vt:lpstr>
      <vt:lpstr>ส่วนประกอบของระบบสารสนเทศ</vt:lpstr>
      <vt:lpstr>ส่วนประกอบของระบบสารสนเทศ</vt:lpstr>
      <vt:lpstr>การวิเคราะห์ระบบ (Systems Analysis)</vt:lpstr>
      <vt:lpstr>การวิเคราะห์ระบบ (Systems Analysis)</vt:lpstr>
      <vt:lpstr>ใครมีส่วนเกี่ยวข้องกับการวิเคราะห์ระบบ</vt:lpstr>
      <vt:lpstr>ใครมีส่วนเกี่ยวข้องกับการวิเคราะห์ระบบ</vt:lpstr>
      <vt:lpstr>ใครมีส่วนเกี่ยวข้องกับการวิเคราะห์ระบบ</vt:lpstr>
      <vt:lpstr>ตําแหน่งงานในหน่วยงานคอมพิวเตอร์</vt:lpstr>
      <vt:lpstr>ตําแหน่งงานในหน่วยงานคอมพิวเตอร์</vt:lpstr>
      <vt:lpstr>ตําแหน่งงานในหน่วยงานคอมพิวเตอร์</vt:lpstr>
      <vt:lpstr>ตําแหน่งงานในหน่วยงานคอมพิวเตอร์</vt:lpstr>
      <vt:lpstr>ตําแหน่งงานในหน่วยงานคอมพิวเตอร์</vt:lpstr>
      <vt:lpstr>ตําแหน่งงานในหน่วยงานคอมพิวเตอร์</vt:lpstr>
      <vt:lpstr>ตําแหน่งงานในหน่วยงานคอมพิวเตอร์</vt:lpstr>
      <vt:lpstr>ตําแหน่งงานในหน่วยงานคอมพิวเตอร์</vt:lpstr>
      <vt:lpstr>นักวิเคราะห์ระบบ (System Analyst :SA)</vt:lpstr>
      <vt:lpstr>คุณสมบัติของนักวิเคราะห์ระบบ</vt:lpstr>
      <vt:lpstr>ความรู้และทักษะของนักวิเคราะห์ระบบ</vt:lpstr>
      <vt:lpstr>ความรู้และทักษะของนักวิเคราะห์ระบบ</vt:lpstr>
      <vt:lpstr>ความรู้และทักษะของนักวิเคราะห์ระบบ</vt:lpstr>
      <vt:lpstr>ความรู้และทักษะของนักวิเคราะห์ระบบ</vt:lpstr>
      <vt:lpstr>ความซื่อสัตย์และจรรยาบรรณในวิชาชีพ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การวิเคราะห์และออกแบบ</dc:title>
  <dc:creator>Chakarin</dc:creator>
  <cp:lastModifiedBy>KMITL</cp:lastModifiedBy>
  <cp:revision>192</cp:revision>
  <dcterms:created xsi:type="dcterms:W3CDTF">2013-05-30T15:06:58Z</dcterms:created>
  <dcterms:modified xsi:type="dcterms:W3CDTF">2016-09-17T04:05:25Z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TC103807059990</vt:lpwstr>
  </property>
</Properties>
</file>