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13A04-A7A3-40CA-ACB4-CADF7D1F6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2BC59B-23D6-4421-BC6E-A06246CB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905D2-50D4-4626-8BA0-520018E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1E45-F013-4455-A2DE-051E621F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955F4-EE6F-4CB0-BA70-6AD5A291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6942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B7FA-B0CC-4C4D-BED4-C2F4DE98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E85A7-FA19-48CF-BC83-53716E422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28DD3-1A4D-44AA-9D98-8368A3E6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C2E2-259F-4BC4-8610-E4D8D770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21076-46CF-4E95-948F-4F34FE44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696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B5ED4-D9FB-4AC4-805C-C071CF532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E4842-9017-4F33-88B3-5FC83EA15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17F2-08F4-4FD7-979D-7D6321F3C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4B8FE-51A3-4840-8C5C-73DE54D89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BDD99-0F0B-490D-8231-98704E44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302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885E-2421-4F28-A0E7-C0B7DFB47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735B-9A61-49C4-83A4-DD4B1B56B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25208-0211-4401-8E2B-B3A18599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59E5-2300-466F-AB88-EDDF49F6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B8AC1-61A5-4588-95B2-FB44FB2D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933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B210-851C-4F85-B3D9-F0A118D5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3DCC6-F88B-4708-87F1-AD7D9D10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D4FD-66CB-4391-ABEA-52034419F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ADD68-FBCC-4EE5-A189-0F7AF9DF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3805-44DB-4271-A7AD-67AB6839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939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F3C1-0FEE-43E4-A19C-3314A9CA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70935-5D7D-4C13-B3D3-41BCADD7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48023-5E77-46ED-AFE7-781344DAD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AA3C9-BB49-4CC5-8072-172F4F47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C7D87-ECCB-4863-8C84-4D6F06B4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4C844-DCD4-4C91-B6FC-189B093E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233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184AA-F45A-46D8-BC85-878E1364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7214-749B-49C9-9926-49C9050C4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479E0-B8B2-48BC-8B26-8464FD9CD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BE4E6-42C8-4183-BED8-F683F9705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DDA5E1-1EDF-46A2-8EB1-88D83CE59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EE1C2D-954C-4D9F-926F-4C4724B4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E756D-F9B3-4B60-BF37-2084D3B3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F7946-33E5-4F9D-A6FB-E0EA2AA1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546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7E02-58C3-44FE-931E-4BFD9B1F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8F5E0-2527-41A3-AC5A-89EC080D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2E90-8A53-4B8C-AAAA-49C76A8AB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133DC-EB63-4B4B-A5C0-058D7D5D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058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EEE24-72F7-4ED7-9B3C-A0A548AA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060F8D-E98E-4CB9-A295-5ACAC064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AB74E-8072-4835-87CE-92D800E9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504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C5E8-8CFE-42A8-9BEE-C57561A95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6A35-B1D3-46D0-BA1D-7728308A1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2BB2E-9F76-4D0B-9E31-F2F27D26F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2650D-89EC-468C-88AD-C097B6AC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0D32F-6CA4-41A5-9FC8-BCB85DF9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086330-EA60-4A16-AF09-93185FE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6515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8419-BF89-41C4-BD59-3251D2AF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9351D-F89C-4ADA-B237-C541C5005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03F9C-A921-45F6-B0ED-F73E07596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8BB34-2E90-4BE2-AC87-DAB3E79C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93F98-0181-4FCA-8BFF-A37ECE64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8FBCC-A762-4546-AE4B-F6D576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749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DBCCF-D85B-429C-88F3-FEF78215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B92F6-03E7-449B-9884-7A762B7E8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1BF1-15EA-4710-9D92-7D5676C07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FE84D-D88A-4B56-B743-076436EFCC49}" type="datetimeFigureOut">
              <a:rPr lang="en-SG" smtClean="0"/>
              <a:t>12/6/2019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F9F7-2B06-41E0-8506-9733C7B20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64C17-E64E-4C3B-89DA-2E0B35855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DAD5-B5D1-488C-8358-5BCEBCF5F6B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786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E09EF-3174-48E6-A3EF-272D1401F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Twitter API Set 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E8434-01CA-4FB2-A953-1A1D03879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How to set up you developer account and get the API Keys </a:t>
            </a:r>
          </a:p>
          <a:p>
            <a:r>
              <a:rPr lang="en-SG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– Version 3</a:t>
            </a:r>
          </a:p>
        </p:txBody>
      </p:sp>
    </p:spTree>
    <p:extLst>
      <p:ext uri="{BB962C8B-B14F-4D97-AF65-F5344CB8AC3E}">
        <p14:creationId xmlns:p14="http://schemas.microsoft.com/office/powerpoint/2010/main" val="371889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BC3D-94D3-4D71-9424-71ABE2FA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04" y="0"/>
            <a:ext cx="11418115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… and your twitter account is ready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5B0800-7A39-4847-A077-7DD50D964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912" y="1038102"/>
            <a:ext cx="8669714" cy="569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3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AF75-058A-4A3B-8424-9BF7AA2A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Arial Black" panose="020B0A04020102020204" pitchFamily="34" charset="0"/>
              </a:rPr>
              <a:t>Log in to your twitter account to complete developer account set 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56C02-91FA-4182-8F9B-3E47ADAEE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048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18508D-C3CC-4141-9BCD-9214FA260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8" y="1426231"/>
            <a:ext cx="7940397" cy="4328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BE6FE-25C5-45FB-962A-ECD9EB33EFC7}"/>
              </a:ext>
            </a:extLst>
          </p:cNvPr>
          <p:cNvSpPr txBox="1"/>
          <p:nvPr/>
        </p:nvSpPr>
        <p:spPr>
          <a:xfrm>
            <a:off x="7670028" y="2084474"/>
            <a:ext cx="300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Please log in now…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0EA6079-BA58-4C32-8A2C-E977FF3EBCA4}"/>
              </a:ext>
            </a:extLst>
          </p:cNvPr>
          <p:cNvSpPr/>
          <p:nvPr/>
        </p:nvSpPr>
        <p:spPr>
          <a:xfrm>
            <a:off x="7063530" y="1812022"/>
            <a:ext cx="260059" cy="173651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1FB5DA-2D91-4E43-9159-4B9052BE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>
                <a:latin typeface="Arial Black" panose="020B0A04020102020204" pitchFamily="34" charset="0"/>
              </a:rPr>
              <a:t>Con’t</a:t>
            </a:r>
            <a:r>
              <a:rPr lang="en-SG" dirty="0">
                <a:latin typeface="Arial Black" panose="020B0A04020102020204" pitchFamily="34" charset="0"/>
              </a:rPr>
              <a:t> to set up twitter developer account…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6148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FC2A-C5D5-4F60-A364-880DC0AA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87" y="92580"/>
            <a:ext cx="12659685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Select “Student” as primary reason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C2981-748B-491C-9761-2306F89D7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9" y="1072967"/>
            <a:ext cx="8988366" cy="545989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45117B0-3E4D-4F34-B5D9-26769BE9DDB6}"/>
              </a:ext>
            </a:extLst>
          </p:cNvPr>
          <p:cNvSpPr/>
          <p:nvPr/>
        </p:nvSpPr>
        <p:spPr>
          <a:xfrm>
            <a:off x="9655029" y="6244977"/>
            <a:ext cx="512428" cy="383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7CA8B-F449-478E-BCD5-5BBBD0F528DC}"/>
              </a:ext>
            </a:extLst>
          </p:cNvPr>
          <p:cNvSpPr txBox="1"/>
          <p:nvPr/>
        </p:nvSpPr>
        <p:spPr>
          <a:xfrm>
            <a:off x="10610743" y="6231767"/>
            <a:ext cx="172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Next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1789E83-E367-4564-88BB-90FE1402F848}"/>
              </a:ext>
            </a:extLst>
          </p:cNvPr>
          <p:cNvSpPr/>
          <p:nvPr/>
        </p:nvSpPr>
        <p:spPr>
          <a:xfrm rot="5400000">
            <a:off x="10197333" y="6231767"/>
            <a:ext cx="457488" cy="36933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446F5F-FD5A-4171-9205-5526F188721B}"/>
              </a:ext>
            </a:extLst>
          </p:cNvPr>
          <p:cNvSpPr/>
          <p:nvPr/>
        </p:nvSpPr>
        <p:spPr>
          <a:xfrm>
            <a:off x="6997117" y="4501465"/>
            <a:ext cx="1609988" cy="106043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318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334F-DCD0-4E40-AA85-E9F3B96E1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3" y="-167780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Fill in the required fields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B82752-7CBE-4AB0-B466-2653A76EC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3" y="721290"/>
            <a:ext cx="8078658" cy="4890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CBB0DC-C942-4221-9377-16A11F1D0270}"/>
              </a:ext>
            </a:extLst>
          </p:cNvPr>
          <p:cNvSpPr txBox="1"/>
          <p:nvPr/>
        </p:nvSpPr>
        <p:spPr>
          <a:xfrm>
            <a:off x="9023450" y="3435292"/>
            <a:ext cx="3168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Add valid Singapore hp number, and click follow-on authentication procedures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BBE5A0-1441-4539-BE70-6AF828C349E6}"/>
              </a:ext>
            </a:extLst>
          </p:cNvPr>
          <p:cNvSpPr txBox="1"/>
          <p:nvPr/>
        </p:nvSpPr>
        <p:spPr>
          <a:xfrm>
            <a:off x="9023450" y="4995912"/>
            <a:ext cx="3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Select “Singapore”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AC0DD6-B642-49CC-B8A1-02D4553F69F5}"/>
              </a:ext>
            </a:extLst>
          </p:cNvPr>
          <p:cNvCxnSpPr>
            <a:cxnSpLocks/>
          </p:cNvCxnSpPr>
          <p:nvPr/>
        </p:nvCxnSpPr>
        <p:spPr>
          <a:xfrm flipH="1">
            <a:off x="7558483" y="3582263"/>
            <a:ext cx="137579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60D05-48E4-44AA-8213-0E8636EFF0B3}"/>
              </a:ext>
            </a:extLst>
          </p:cNvPr>
          <p:cNvCxnSpPr>
            <a:cxnSpLocks/>
          </p:cNvCxnSpPr>
          <p:nvPr/>
        </p:nvCxnSpPr>
        <p:spPr>
          <a:xfrm flipH="1" flipV="1">
            <a:off x="8254779" y="5201216"/>
            <a:ext cx="620454" cy="822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94B9B1-04CF-4522-8F71-6824BD972723}"/>
              </a:ext>
            </a:extLst>
          </p:cNvPr>
          <p:cNvSpPr txBox="1"/>
          <p:nvPr/>
        </p:nvSpPr>
        <p:spPr>
          <a:xfrm>
            <a:off x="9163333" y="6261355"/>
            <a:ext cx="172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Next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4BE9056-62F0-417F-B7EB-A09B88289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21" y="5315846"/>
            <a:ext cx="7834545" cy="185429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A18A6B-2B8B-48F4-8BD6-50A647535141}"/>
              </a:ext>
            </a:extLst>
          </p:cNvPr>
          <p:cNvSpPr txBox="1"/>
          <p:nvPr/>
        </p:nvSpPr>
        <p:spPr>
          <a:xfrm>
            <a:off x="8976279" y="5531654"/>
            <a:ext cx="313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Select simple name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49263-226F-4C3B-B363-D2809C6D009E}"/>
              </a:ext>
            </a:extLst>
          </p:cNvPr>
          <p:cNvCxnSpPr>
            <a:cxnSpLocks/>
          </p:cNvCxnSpPr>
          <p:nvPr/>
        </p:nvCxnSpPr>
        <p:spPr>
          <a:xfrm flipH="1" flipV="1">
            <a:off x="8111712" y="5708096"/>
            <a:ext cx="763521" cy="187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18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4642E-40DE-449A-8693-AA68BA83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31" y="-239125"/>
            <a:ext cx="12785521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Copy and paste the text into the fields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D5276F-8A95-4AE2-A07A-0B9F85220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8" y="868259"/>
            <a:ext cx="4393054" cy="5289259"/>
          </a:xfrm>
          <a:prstGeom prst="rect">
            <a:avLst/>
          </a:prstGeom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8B27E6B3-1605-47C7-A031-05BDE6890248}"/>
              </a:ext>
            </a:extLst>
          </p:cNvPr>
          <p:cNvSpPr/>
          <p:nvPr/>
        </p:nvSpPr>
        <p:spPr>
          <a:xfrm>
            <a:off x="4835922" y="1799979"/>
            <a:ext cx="468385" cy="2797187"/>
          </a:xfrm>
          <a:prstGeom prst="rightBrace">
            <a:avLst>
              <a:gd name="adj1" fmla="val 8333"/>
              <a:gd name="adj2" fmla="val 4969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C1323-4737-4F98-B0FC-5F154BEC1A86}"/>
              </a:ext>
            </a:extLst>
          </p:cNvPr>
          <p:cNvSpPr txBox="1"/>
          <p:nvPr/>
        </p:nvSpPr>
        <p:spPr>
          <a:xfrm>
            <a:off x="5768521" y="2898397"/>
            <a:ext cx="31685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Copy and paste the respective paragraphs to the fields.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6942D-3BB6-485C-B9D7-0D8B0E1D7EB2}"/>
              </a:ext>
            </a:extLst>
          </p:cNvPr>
          <p:cNvSpPr txBox="1"/>
          <p:nvPr/>
        </p:nvSpPr>
        <p:spPr>
          <a:xfrm>
            <a:off x="5768521" y="4786939"/>
            <a:ext cx="3168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Select “No” for the last 2 options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F9042579-8EC2-42DF-A62E-05EA25730631}"/>
              </a:ext>
            </a:extLst>
          </p:cNvPr>
          <p:cNvSpPr/>
          <p:nvPr/>
        </p:nvSpPr>
        <p:spPr>
          <a:xfrm>
            <a:off x="4835922" y="4703428"/>
            <a:ext cx="468384" cy="766194"/>
          </a:xfrm>
          <a:prstGeom prst="rightBrace">
            <a:avLst>
              <a:gd name="adj1" fmla="val 8333"/>
              <a:gd name="adj2" fmla="val 49690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7D147A-9A0E-4C25-9C29-DCA03582B9BC}"/>
              </a:ext>
            </a:extLst>
          </p:cNvPr>
          <p:cNvSpPr/>
          <p:nvPr/>
        </p:nvSpPr>
        <p:spPr>
          <a:xfrm>
            <a:off x="4495799" y="5916600"/>
            <a:ext cx="512428" cy="383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6C853F-E8D3-4DD1-9DA6-6A77159CACAC}"/>
              </a:ext>
            </a:extLst>
          </p:cNvPr>
          <p:cNvSpPr txBox="1"/>
          <p:nvPr/>
        </p:nvSpPr>
        <p:spPr>
          <a:xfrm>
            <a:off x="5451513" y="5903390"/>
            <a:ext cx="172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Next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57E9D3F-E798-4C96-8B8F-AC4A04AE5F5F}"/>
              </a:ext>
            </a:extLst>
          </p:cNvPr>
          <p:cNvSpPr/>
          <p:nvPr/>
        </p:nvSpPr>
        <p:spPr>
          <a:xfrm rot="5400000">
            <a:off x="5038103" y="5903390"/>
            <a:ext cx="457488" cy="36933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758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95C68-F84F-4E2C-B07B-8742B945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3" y="-138215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Check, and click “Looks good!”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DE7106-537F-4473-ADDA-7AE3AA66A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01" y="1031846"/>
            <a:ext cx="6755445" cy="54360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F396B30-8599-479A-B35A-725740FE90B7}"/>
              </a:ext>
            </a:extLst>
          </p:cNvPr>
          <p:cNvSpPr/>
          <p:nvPr/>
        </p:nvSpPr>
        <p:spPr>
          <a:xfrm>
            <a:off x="6962163" y="6201825"/>
            <a:ext cx="512428" cy="383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1E28E4-D4CE-476B-B2CF-26217AC3DD73}"/>
              </a:ext>
            </a:extLst>
          </p:cNvPr>
          <p:cNvSpPr txBox="1"/>
          <p:nvPr/>
        </p:nvSpPr>
        <p:spPr>
          <a:xfrm>
            <a:off x="7917877" y="6188615"/>
            <a:ext cx="172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Next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139A546-1182-404B-A20F-704FB57AE8B7}"/>
              </a:ext>
            </a:extLst>
          </p:cNvPr>
          <p:cNvSpPr/>
          <p:nvPr/>
        </p:nvSpPr>
        <p:spPr>
          <a:xfrm rot="5400000">
            <a:off x="7504467" y="6188615"/>
            <a:ext cx="457488" cy="36933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086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1B1A-6513-428C-87CA-EBF9F461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141" y="0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Read and if no issue, say yes to all the T&amp;Cs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1DE693-020E-4A12-9814-20C73683B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3" y="1434650"/>
            <a:ext cx="5805881" cy="4713297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FADBE1A-6D2F-493B-9AE5-E15D2D152287}"/>
              </a:ext>
            </a:extLst>
          </p:cNvPr>
          <p:cNvSpPr/>
          <p:nvPr/>
        </p:nvSpPr>
        <p:spPr>
          <a:xfrm>
            <a:off x="5745759" y="5856834"/>
            <a:ext cx="764098" cy="383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2BDDE8-0A27-4E26-AA29-1C62AB845EFE}"/>
              </a:ext>
            </a:extLst>
          </p:cNvPr>
          <p:cNvSpPr txBox="1"/>
          <p:nvPr/>
        </p:nvSpPr>
        <p:spPr>
          <a:xfrm>
            <a:off x="7432710" y="3796362"/>
            <a:ext cx="40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Tick the check box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368BB33-6E8D-4C1D-AB79-BE75F0D3FBFA}"/>
              </a:ext>
            </a:extLst>
          </p:cNvPr>
          <p:cNvSpPr/>
          <p:nvPr/>
        </p:nvSpPr>
        <p:spPr>
          <a:xfrm rot="5400000">
            <a:off x="6695701" y="5752928"/>
            <a:ext cx="457488" cy="55072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313E3F-EF19-4F25-9584-9D09F27581D4}"/>
              </a:ext>
            </a:extLst>
          </p:cNvPr>
          <p:cNvSpPr txBox="1"/>
          <p:nvPr/>
        </p:nvSpPr>
        <p:spPr>
          <a:xfrm>
            <a:off x="7432710" y="5778615"/>
            <a:ext cx="40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Submit Application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C17A24-2ECB-45DD-A119-B41AB9A4D87B}"/>
              </a:ext>
            </a:extLst>
          </p:cNvPr>
          <p:cNvSpPr txBox="1"/>
          <p:nvPr/>
        </p:nvSpPr>
        <p:spPr>
          <a:xfrm>
            <a:off x="7432710" y="3244334"/>
            <a:ext cx="40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Accept the T&amp;Cs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A87DA7-A2CB-4EC4-96CC-8EA704129A1D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597512" y="3429000"/>
            <a:ext cx="1835198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62FF44-1339-43E8-8D25-3401466A007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759978" y="3981028"/>
            <a:ext cx="467273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B33ACFC-3A09-40CC-A415-0BF7876C6957}"/>
              </a:ext>
            </a:extLst>
          </p:cNvPr>
          <p:cNvSpPr/>
          <p:nvPr/>
        </p:nvSpPr>
        <p:spPr>
          <a:xfrm>
            <a:off x="2406242" y="3791750"/>
            <a:ext cx="353736" cy="37855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794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098A-ADC2-4F0D-AD4B-F94D05664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2" y="-188548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You did it!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8A281B-8669-4764-85A2-13B345CF4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42" y="905553"/>
            <a:ext cx="6535723" cy="5184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99D5B-C93E-473A-B9F4-3DAB6E8D3EAB}"/>
              </a:ext>
            </a:extLst>
          </p:cNvPr>
          <p:cNvSpPr txBox="1"/>
          <p:nvPr/>
        </p:nvSpPr>
        <p:spPr>
          <a:xfrm>
            <a:off x="7768269" y="2389462"/>
            <a:ext cx="4002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Confirm your email using laptop…</a:t>
            </a:r>
          </a:p>
          <a:p>
            <a:endParaRPr lang="en-SG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SG" u="sng" dirty="0">
                <a:solidFill>
                  <a:srgbClr val="C00000"/>
                </a:solidFill>
                <a:latin typeface="Arial Black" panose="020B0A04020102020204" pitchFamily="34" charset="0"/>
              </a:rPr>
              <a:t>Do Not</a:t>
            </a:r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 use handphone to access your email to confirm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F62A47-37DC-44B9-8072-F5402602D0A0}"/>
              </a:ext>
            </a:extLst>
          </p:cNvPr>
          <p:cNvCxnSpPr>
            <a:cxnSpLocks/>
          </p:cNvCxnSpPr>
          <p:nvPr/>
        </p:nvCxnSpPr>
        <p:spPr>
          <a:xfrm>
            <a:off x="4622334" y="2718034"/>
            <a:ext cx="286064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95B7CB-1965-45A2-924E-AE87E50FFF6F}"/>
              </a:ext>
            </a:extLst>
          </p:cNvPr>
          <p:cNvSpPr/>
          <p:nvPr/>
        </p:nvSpPr>
        <p:spPr>
          <a:xfrm>
            <a:off x="7482980" y="1991418"/>
            <a:ext cx="4337108" cy="227341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0055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2C15-D9EB-4DC4-9C88-731D74F6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Create your twitter API keys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9AD26-79E1-43E0-AD27-C2F36F12F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061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E8BC-A61F-4E0C-9642-027D98AF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032" y="0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Go to twitter developer apps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43579-ECEA-4BD3-B089-50596E997A5C}"/>
              </a:ext>
            </a:extLst>
          </p:cNvPr>
          <p:cNvSpPr txBox="1"/>
          <p:nvPr/>
        </p:nvSpPr>
        <p:spPr>
          <a:xfrm>
            <a:off x="796953" y="956231"/>
            <a:ext cx="640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https://developer.twitter.com/en/docs/basics/apps/overview.html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94F0F-0D82-4580-BABE-F2C2D7252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71" y="1699167"/>
            <a:ext cx="11098636" cy="497846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49D26B7-25E7-4C56-A74E-62FF425D249F}"/>
              </a:ext>
            </a:extLst>
          </p:cNvPr>
          <p:cNvSpPr/>
          <p:nvPr/>
        </p:nvSpPr>
        <p:spPr>
          <a:xfrm>
            <a:off x="10393960" y="1535185"/>
            <a:ext cx="545284" cy="5620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828C4-AB7D-4B28-B3C6-96F1604E8C66}"/>
              </a:ext>
            </a:extLst>
          </p:cNvPr>
          <p:cNvSpPr txBox="1"/>
          <p:nvPr/>
        </p:nvSpPr>
        <p:spPr>
          <a:xfrm>
            <a:off x="9848674" y="841081"/>
            <a:ext cx="218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Apply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37323BC-3E56-4B26-A731-DDFFA95A8A28}"/>
              </a:ext>
            </a:extLst>
          </p:cNvPr>
          <p:cNvSpPr/>
          <p:nvPr/>
        </p:nvSpPr>
        <p:spPr>
          <a:xfrm>
            <a:off x="10440511" y="1190803"/>
            <a:ext cx="545284" cy="36933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1536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324B7-A002-4243-B140-C41EB557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419" y="0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Confirm your email using </a:t>
            </a:r>
            <a:r>
              <a:rPr lang="en-SG" dirty="0">
                <a:solidFill>
                  <a:srgbClr val="FF0000"/>
                </a:solidFill>
                <a:latin typeface="Arial Black" panose="020B0A04020102020204" pitchFamily="34" charset="0"/>
              </a:rPr>
              <a:t>laptop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19ED98-7195-4477-A10B-FB7D8A2EB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03" y="1403444"/>
            <a:ext cx="8007762" cy="42356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B86A81-F987-4D30-910F-363C433D34CF}"/>
              </a:ext>
            </a:extLst>
          </p:cNvPr>
          <p:cNvSpPr/>
          <p:nvPr/>
        </p:nvSpPr>
        <p:spPr>
          <a:xfrm>
            <a:off x="3028426" y="3350565"/>
            <a:ext cx="1510018" cy="304101"/>
          </a:xfrm>
          <a:prstGeom prst="rect">
            <a:avLst/>
          </a:prstGeom>
          <a:blipFill dpi="0" rotWithShape="1">
            <a:blip r:embed="rId3">
              <a:alphaModFix amt="74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F2F09F-9F57-4501-B7B9-FB5E513B493A}"/>
              </a:ext>
            </a:extLst>
          </p:cNvPr>
          <p:cNvSpPr/>
          <p:nvPr/>
        </p:nvSpPr>
        <p:spPr>
          <a:xfrm>
            <a:off x="7333691" y="3521278"/>
            <a:ext cx="4337108" cy="227341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ADDECF-C951-4538-8E6D-5BF4A322E07F}"/>
              </a:ext>
            </a:extLst>
          </p:cNvPr>
          <p:cNvSpPr txBox="1"/>
          <p:nvPr/>
        </p:nvSpPr>
        <p:spPr>
          <a:xfrm>
            <a:off x="7600318" y="3779724"/>
            <a:ext cx="40028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Confirm your email using laptop…</a:t>
            </a:r>
          </a:p>
          <a:p>
            <a:endParaRPr lang="en-SG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SG" u="sng" dirty="0">
                <a:solidFill>
                  <a:srgbClr val="C00000"/>
                </a:solidFill>
                <a:latin typeface="Arial Black" panose="020B0A04020102020204" pitchFamily="34" charset="0"/>
              </a:rPr>
              <a:t>Do Not</a:t>
            </a:r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 use handphone to access your email to confirm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500EEB-4541-43A7-91B9-00CB749E08AB}"/>
              </a:ext>
            </a:extLst>
          </p:cNvPr>
          <p:cNvCxnSpPr>
            <a:cxnSpLocks/>
          </p:cNvCxnSpPr>
          <p:nvPr/>
        </p:nvCxnSpPr>
        <p:spPr>
          <a:xfrm flipH="1">
            <a:off x="4245429" y="4686793"/>
            <a:ext cx="301378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605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A118-4E26-45BC-B256-937C9DF9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4" y="-214604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Select “create and app”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5B667-6FC8-4A5E-AB37-1BC964E63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34" y="920445"/>
            <a:ext cx="7537837" cy="593755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8FDA80E-4FFA-4744-8201-F603973D6EBE}"/>
              </a:ext>
            </a:extLst>
          </p:cNvPr>
          <p:cNvSpPr/>
          <p:nvPr/>
        </p:nvSpPr>
        <p:spPr>
          <a:xfrm>
            <a:off x="3150052" y="4031814"/>
            <a:ext cx="764098" cy="383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0BD98B-BC0B-48E3-81D9-30BDDC9FE57A}"/>
              </a:ext>
            </a:extLst>
          </p:cNvPr>
          <p:cNvSpPr txBox="1"/>
          <p:nvPr/>
        </p:nvSpPr>
        <p:spPr>
          <a:xfrm>
            <a:off x="8805336" y="4011540"/>
            <a:ext cx="40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“create and app”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A9DDD8-2649-44B5-AA0C-E4DB0C12803C}"/>
              </a:ext>
            </a:extLst>
          </p:cNvPr>
          <p:cNvCxnSpPr>
            <a:cxnSpLocks/>
          </p:cNvCxnSpPr>
          <p:nvPr/>
        </p:nvCxnSpPr>
        <p:spPr>
          <a:xfrm flipH="1">
            <a:off x="4056933" y="4223624"/>
            <a:ext cx="467273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347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963E-FC35-4B1C-B98B-7A50584D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Again click “create an app”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9315A2-7C5D-4ED0-AD70-8E0ECA44E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4650"/>
            <a:ext cx="10157530" cy="29925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B269E-EDD3-4917-8647-7184AFDEF3F3}"/>
              </a:ext>
            </a:extLst>
          </p:cNvPr>
          <p:cNvSpPr txBox="1"/>
          <p:nvPr/>
        </p:nvSpPr>
        <p:spPr>
          <a:xfrm>
            <a:off x="8190970" y="3644058"/>
            <a:ext cx="316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“create and app”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1166B3-25F3-4D4B-B051-2C155A4436B4}"/>
              </a:ext>
            </a:extLst>
          </p:cNvPr>
          <p:cNvSpPr/>
          <p:nvPr/>
        </p:nvSpPr>
        <p:spPr>
          <a:xfrm>
            <a:off x="8938455" y="2498663"/>
            <a:ext cx="1178668" cy="47267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8AD3B16-FF35-4FF9-996E-8CCF210C683F}"/>
              </a:ext>
            </a:extLst>
          </p:cNvPr>
          <p:cNvSpPr/>
          <p:nvPr/>
        </p:nvSpPr>
        <p:spPr>
          <a:xfrm rot="10800000">
            <a:off x="9315823" y="3015557"/>
            <a:ext cx="457488" cy="55072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5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C4E9-B7B1-4C67-88E6-F46111BA4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07" y="-230493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Fill in fields #1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3EA56-1318-4785-BDB0-81581E7F3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27" y="801301"/>
            <a:ext cx="9983598" cy="6168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467B67-8470-4AAE-B014-91E76773C250}"/>
              </a:ext>
            </a:extLst>
          </p:cNvPr>
          <p:cNvSpPr txBox="1"/>
          <p:nvPr/>
        </p:nvSpPr>
        <p:spPr>
          <a:xfrm>
            <a:off x="8581938" y="2908504"/>
            <a:ext cx="400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Put a suitable app name</a:t>
            </a:r>
          </a:p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e.g. Tai_tweet_analysis_1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790997-FAA7-4357-9194-B64D6B0A1838}"/>
              </a:ext>
            </a:extLst>
          </p:cNvPr>
          <p:cNvCxnSpPr>
            <a:cxnSpLocks/>
          </p:cNvCxnSpPr>
          <p:nvPr/>
        </p:nvCxnSpPr>
        <p:spPr>
          <a:xfrm flipH="1">
            <a:off x="5688336" y="3067718"/>
            <a:ext cx="289360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3B427E-076E-4BFB-9865-1708818883CB}"/>
              </a:ext>
            </a:extLst>
          </p:cNvPr>
          <p:cNvSpPr txBox="1"/>
          <p:nvPr/>
        </p:nvSpPr>
        <p:spPr>
          <a:xfrm>
            <a:off x="8503324" y="4817496"/>
            <a:ext cx="400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Copy and paste appropriate sentence in this field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70BADF-C5AE-4960-8BDE-FF40AF8D7A9E}"/>
              </a:ext>
            </a:extLst>
          </p:cNvPr>
          <p:cNvCxnSpPr>
            <a:cxnSpLocks/>
          </p:cNvCxnSpPr>
          <p:nvPr/>
        </p:nvCxnSpPr>
        <p:spPr>
          <a:xfrm flipH="1">
            <a:off x="5609722" y="5015362"/>
            <a:ext cx="289360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73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CA36-0735-47A8-998C-3810BEC8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-178657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Fill in fields #2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B39B2-A1F6-4DCD-9B8B-83246DF5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68" y="719285"/>
            <a:ext cx="5744861" cy="5863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4AC506-B477-420A-BCA9-03811C5F4A0A}"/>
              </a:ext>
            </a:extLst>
          </p:cNvPr>
          <p:cNvSpPr txBox="1"/>
          <p:nvPr/>
        </p:nvSpPr>
        <p:spPr>
          <a:xfrm>
            <a:off x="7451587" y="1145404"/>
            <a:ext cx="4561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Put in a suitable URL </a:t>
            </a:r>
          </a:p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e.g. https://trendwiseanalytics.com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A4A438-F860-42EC-8461-CCE84A13B25E}"/>
              </a:ext>
            </a:extLst>
          </p:cNvPr>
          <p:cNvCxnSpPr>
            <a:cxnSpLocks/>
          </p:cNvCxnSpPr>
          <p:nvPr/>
        </p:nvCxnSpPr>
        <p:spPr>
          <a:xfrm flipH="1">
            <a:off x="4460430" y="1340984"/>
            <a:ext cx="289360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82E1A80-3763-4D99-B587-D544A87180D7}"/>
              </a:ext>
            </a:extLst>
          </p:cNvPr>
          <p:cNvSpPr txBox="1"/>
          <p:nvPr/>
        </p:nvSpPr>
        <p:spPr>
          <a:xfrm>
            <a:off x="7451587" y="2002479"/>
            <a:ext cx="45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Tick checkbox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F711C1-B5D3-4298-BEC9-EE61F2D83613}"/>
              </a:ext>
            </a:extLst>
          </p:cNvPr>
          <p:cNvCxnSpPr>
            <a:cxnSpLocks/>
          </p:cNvCxnSpPr>
          <p:nvPr/>
        </p:nvCxnSpPr>
        <p:spPr>
          <a:xfrm flipH="1">
            <a:off x="4460430" y="2187145"/>
            <a:ext cx="289360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0753AEA-A5DB-4110-B127-B7F9BCCA8A12}"/>
              </a:ext>
            </a:extLst>
          </p:cNvPr>
          <p:cNvSpPr txBox="1"/>
          <p:nvPr/>
        </p:nvSpPr>
        <p:spPr>
          <a:xfrm>
            <a:off x="7354032" y="3562860"/>
            <a:ext cx="4837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Put in a suitable URL </a:t>
            </a:r>
          </a:p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e.g. https://trendwiseanalytics.com</a:t>
            </a:r>
          </a:p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e.g. https://127.0.0.1:1410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A4D867-BCBC-4CED-BC40-D200EFB04060}"/>
              </a:ext>
            </a:extLst>
          </p:cNvPr>
          <p:cNvCxnSpPr>
            <a:cxnSpLocks/>
          </p:cNvCxnSpPr>
          <p:nvPr/>
        </p:nvCxnSpPr>
        <p:spPr>
          <a:xfrm flipH="1">
            <a:off x="4384031" y="3817135"/>
            <a:ext cx="289360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8A778F-65CB-4B8A-8FDE-9537364D45FE}"/>
              </a:ext>
            </a:extLst>
          </p:cNvPr>
          <p:cNvSpPr txBox="1"/>
          <p:nvPr/>
        </p:nvSpPr>
        <p:spPr>
          <a:xfrm>
            <a:off x="7451587" y="5551577"/>
            <a:ext cx="4561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Leave empty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063AB3B-4A0B-418D-B765-4744F32722E6}"/>
              </a:ext>
            </a:extLst>
          </p:cNvPr>
          <p:cNvSpPr/>
          <p:nvPr/>
        </p:nvSpPr>
        <p:spPr>
          <a:xfrm>
            <a:off x="6593747" y="4889584"/>
            <a:ext cx="494950" cy="1693319"/>
          </a:xfrm>
          <a:prstGeom prst="righ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483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CA36-0735-47A8-998C-3810BEC85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-188548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Fill in fields #3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7E5DC-EA8D-40EC-958F-3ED3EBEC1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63" y="775384"/>
            <a:ext cx="6135279" cy="5692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ACA7FB-78AC-4EE7-B2A1-345D0606A8C5}"/>
              </a:ext>
            </a:extLst>
          </p:cNvPr>
          <p:cNvSpPr txBox="1"/>
          <p:nvPr/>
        </p:nvSpPr>
        <p:spPr>
          <a:xfrm>
            <a:off x="7765094" y="3429000"/>
            <a:ext cx="4002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Copy and paste appropriate sentence in this field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8D1254-3630-4139-A497-43BC91B8DB97}"/>
              </a:ext>
            </a:extLst>
          </p:cNvPr>
          <p:cNvCxnSpPr>
            <a:cxnSpLocks/>
          </p:cNvCxnSpPr>
          <p:nvPr/>
        </p:nvCxnSpPr>
        <p:spPr>
          <a:xfrm flipH="1">
            <a:off x="4649199" y="3547288"/>
            <a:ext cx="289360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4E9368A-CE8D-4BBD-832A-05ECABC5E6DB}"/>
              </a:ext>
            </a:extLst>
          </p:cNvPr>
          <p:cNvSpPr/>
          <p:nvPr/>
        </p:nvSpPr>
        <p:spPr>
          <a:xfrm>
            <a:off x="2155270" y="5967116"/>
            <a:ext cx="764098" cy="383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ED798FE-0AC7-49E4-B867-3771B0895AFD}"/>
              </a:ext>
            </a:extLst>
          </p:cNvPr>
          <p:cNvSpPr/>
          <p:nvPr/>
        </p:nvSpPr>
        <p:spPr>
          <a:xfrm rot="5400000">
            <a:off x="3105212" y="5863210"/>
            <a:ext cx="457488" cy="55072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589F37-82E7-4A1E-9AA3-0E293A7A8343}"/>
              </a:ext>
            </a:extLst>
          </p:cNvPr>
          <p:cNvSpPr txBox="1"/>
          <p:nvPr/>
        </p:nvSpPr>
        <p:spPr>
          <a:xfrm>
            <a:off x="3842221" y="5888897"/>
            <a:ext cx="40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“Create”</a:t>
            </a:r>
          </a:p>
        </p:txBody>
      </p:sp>
    </p:spTree>
    <p:extLst>
      <p:ext uri="{BB962C8B-B14F-4D97-AF65-F5344CB8AC3E}">
        <p14:creationId xmlns:p14="http://schemas.microsoft.com/office/powerpoint/2010/main" val="370460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CA36-0735-47A8-998C-3810BEC8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Fill in fields #4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EA3F4-E6B6-4D31-B3DB-DD50A87B7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989" y="1380294"/>
            <a:ext cx="5524975" cy="395510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1181C51-D252-4752-B6AC-9648033E4863}"/>
              </a:ext>
            </a:extLst>
          </p:cNvPr>
          <p:cNvSpPr/>
          <p:nvPr/>
        </p:nvSpPr>
        <p:spPr>
          <a:xfrm>
            <a:off x="5829648" y="5044284"/>
            <a:ext cx="764098" cy="383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87F9C8E-0E55-4118-90CD-4F62C5D05DCF}"/>
              </a:ext>
            </a:extLst>
          </p:cNvPr>
          <p:cNvSpPr/>
          <p:nvPr/>
        </p:nvSpPr>
        <p:spPr>
          <a:xfrm rot="5400000">
            <a:off x="6779590" y="4940378"/>
            <a:ext cx="457488" cy="55072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06A98-96F4-4659-8343-A62149315CEE}"/>
              </a:ext>
            </a:extLst>
          </p:cNvPr>
          <p:cNvSpPr txBox="1"/>
          <p:nvPr/>
        </p:nvSpPr>
        <p:spPr>
          <a:xfrm>
            <a:off x="7516599" y="4966065"/>
            <a:ext cx="40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“Create”</a:t>
            </a:r>
          </a:p>
        </p:txBody>
      </p:sp>
    </p:spTree>
    <p:extLst>
      <p:ext uri="{BB962C8B-B14F-4D97-AF65-F5344CB8AC3E}">
        <p14:creationId xmlns:p14="http://schemas.microsoft.com/office/powerpoint/2010/main" val="2563051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C8B0-F845-4A65-BF9B-F0E065894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71" y="-251670"/>
            <a:ext cx="12157870" cy="1325563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Arial Black" panose="020B0A04020102020204" pitchFamily="34" charset="0"/>
              </a:rPr>
              <a:t>Click “keys and tokens”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6750C1-AF61-4A95-9A7E-64AAFE25F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0" y="882251"/>
            <a:ext cx="7626742" cy="5378726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BDF1390-D0A7-48D2-9FDD-F9E6EA337D71}"/>
              </a:ext>
            </a:extLst>
          </p:cNvPr>
          <p:cNvSpPr/>
          <p:nvPr/>
        </p:nvSpPr>
        <p:spPr>
          <a:xfrm>
            <a:off x="2054602" y="1459685"/>
            <a:ext cx="984185" cy="8305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0494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26DA4-3E97-4037-B635-7900622F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3" y="159390"/>
            <a:ext cx="11979409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Generate and copy all your keys and paste in note pad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C00F8-51F9-49FE-9ADA-0A44916AE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22" y="1484953"/>
            <a:ext cx="10899955" cy="531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92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DECC-76B9-499E-A1AD-E23F2E67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Click “Permissions” tab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C6159-407D-4771-A1BA-949EBBEE3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53" y="1881230"/>
            <a:ext cx="10020147" cy="43853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E3119AC-A683-44B9-9F36-37014C0FAD7C}"/>
              </a:ext>
            </a:extLst>
          </p:cNvPr>
          <p:cNvSpPr/>
          <p:nvPr/>
        </p:nvSpPr>
        <p:spPr>
          <a:xfrm>
            <a:off x="3942125" y="2122415"/>
            <a:ext cx="984185" cy="8305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226CCC-DBE3-4C7F-84CA-966566BE1FA7}"/>
              </a:ext>
            </a:extLst>
          </p:cNvPr>
          <p:cNvSpPr/>
          <p:nvPr/>
        </p:nvSpPr>
        <p:spPr>
          <a:xfrm>
            <a:off x="9269134" y="3139983"/>
            <a:ext cx="764098" cy="383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140BBE9-2A65-4CCA-8C43-0928C2A45C37}"/>
              </a:ext>
            </a:extLst>
          </p:cNvPr>
          <p:cNvSpPr/>
          <p:nvPr/>
        </p:nvSpPr>
        <p:spPr>
          <a:xfrm rot="10800000">
            <a:off x="9422439" y="3597614"/>
            <a:ext cx="457488" cy="55072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7FE95E-4D9E-4143-9FFD-D6A06BE520A8}"/>
              </a:ext>
            </a:extLst>
          </p:cNvPr>
          <p:cNvSpPr txBox="1"/>
          <p:nvPr/>
        </p:nvSpPr>
        <p:spPr>
          <a:xfrm>
            <a:off x="8942727" y="4341091"/>
            <a:ext cx="40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“Edit”</a:t>
            </a:r>
          </a:p>
        </p:txBody>
      </p:sp>
    </p:spTree>
    <p:extLst>
      <p:ext uri="{BB962C8B-B14F-4D97-AF65-F5344CB8AC3E}">
        <p14:creationId xmlns:p14="http://schemas.microsoft.com/office/powerpoint/2010/main" val="19471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B2CBF-39A9-415F-815F-C8DD0CC8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Apply for developer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66B4C-AC21-4CF9-8075-C2D35F97C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07" y="1541652"/>
            <a:ext cx="11395985" cy="377469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30CDB531-1358-4155-A093-1EA7A4910F5C}"/>
              </a:ext>
            </a:extLst>
          </p:cNvPr>
          <p:cNvSpPr/>
          <p:nvPr/>
        </p:nvSpPr>
        <p:spPr>
          <a:xfrm>
            <a:off x="838200" y="4754284"/>
            <a:ext cx="2030136" cy="5620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2EFB0-631A-4502-AAA1-3C3A17EC154E}"/>
              </a:ext>
            </a:extLst>
          </p:cNvPr>
          <p:cNvSpPr txBox="1"/>
          <p:nvPr/>
        </p:nvSpPr>
        <p:spPr>
          <a:xfrm>
            <a:off x="1056664" y="5897369"/>
            <a:ext cx="172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Apply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DE26C45-2902-4BC8-B540-718470C81500}"/>
              </a:ext>
            </a:extLst>
          </p:cNvPr>
          <p:cNvSpPr/>
          <p:nvPr/>
        </p:nvSpPr>
        <p:spPr>
          <a:xfrm rot="10800000">
            <a:off x="1624524" y="5459839"/>
            <a:ext cx="457488" cy="369332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070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D501-9931-47AC-AED8-C41E97308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6" y="0"/>
            <a:ext cx="11636230" cy="1325563"/>
          </a:xfrm>
        </p:spPr>
        <p:txBody>
          <a:bodyPr>
            <a:normAutofit/>
          </a:bodyPr>
          <a:lstStyle/>
          <a:p>
            <a:r>
              <a:rPr lang="en-SG" sz="3600" dirty="0">
                <a:latin typeface="Arial Black" panose="020B0A04020102020204" pitchFamily="34" charset="0"/>
              </a:rPr>
              <a:t>Select “Read, write, and Direct Messages”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BC8E2-A596-47F7-81BE-0B025026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16" y="1325563"/>
            <a:ext cx="9053090" cy="52460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812D7E-992F-4421-98E3-10DB54571B73}"/>
              </a:ext>
            </a:extLst>
          </p:cNvPr>
          <p:cNvSpPr txBox="1"/>
          <p:nvPr/>
        </p:nvSpPr>
        <p:spPr>
          <a:xfrm>
            <a:off x="7569673" y="4151187"/>
            <a:ext cx="40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Select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97B0E5-2039-4E43-BBBC-409A354C4006}"/>
              </a:ext>
            </a:extLst>
          </p:cNvPr>
          <p:cNvCxnSpPr>
            <a:cxnSpLocks/>
          </p:cNvCxnSpPr>
          <p:nvPr/>
        </p:nvCxnSpPr>
        <p:spPr>
          <a:xfrm flipH="1">
            <a:off x="4611434" y="4335853"/>
            <a:ext cx="289360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615BAC3-7D24-4F76-87DF-00FCDD0ED34B}"/>
              </a:ext>
            </a:extLst>
          </p:cNvPr>
          <p:cNvSpPr/>
          <p:nvPr/>
        </p:nvSpPr>
        <p:spPr>
          <a:xfrm>
            <a:off x="3532553" y="5647128"/>
            <a:ext cx="764098" cy="38362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DF4186A-6C58-4CC2-9454-510096E0ED68}"/>
              </a:ext>
            </a:extLst>
          </p:cNvPr>
          <p:cNvSpPr/>
          <p:nvPr/>
        </p:nvSpPr>
        <p:spPr>
          <a:xfrm rot="5400000">
            <a:off x="4504957" y="5563577"/>
            <a:ext cx="457488" cy="550723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37F74-F5B0-4E40-81CC-6F77681A0128}"/>
              </a:ext>
            </a:extLst>
          </p:cNvPr>
          <p:cNvSpPr txBox="1"/>
          <p:nvPr/>
        </p:nvSpPr>
        <p:spPr>
          <a:xfrm>
            <a:off x="5184563" y="5661417"/>
            <a:ext cx="400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Click “Save”</a:t>
            </a:r>
          </a:p>
        </p:txBody>
      </p:sp>
    </p:spTree>
    <p:extLst>
      <p:ext uri="{BB962C8B-B14F-4D97-AF65-F5344CB8AC3E}">
        <p14:creationId xmlns:p14="http://schemas.microsoft.com/office/powerpoint/2010/main" val="1886532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9E1B-1E25-45B1-AF6F-DBD897F3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717" y="2766218"/>
            <a:ext cx="8389689" cy="1325563"/>
          </a:xfrm>
        </p:spPr>
        <p:txBody>
          <a:bodyPr>
            <a:normAutofit fontScale="90000"/>
          </a:bodyPr>
          <a:lstStyle/>
          <a:p>
            <a:r>
              <a:rPr lang="en-SG" dirty="0">
                <a:latin typeface="Arial Black" panose="020B0A04020102020204" pitchFamily="34" charset="0"/>
              </a:rPr>
              <a:t>Yeah! You are all good! </a:t>
            </a:r>
            <a:br>
              <a:rPr lang="en-SG" dirty="0">
                <a:latin typeface="Arial Black" panose="020B0A04020102020204" pitchFamily="34" charset="0"/>
              </a:rPr>
            </a:br>
            <a:br>
              <a:rPr lang="en-SG" dirty="0">
                <a:latin typeface="Arial Black" panose="020B0A04020102020204" pitchFamily="34" charset="0"/>
              </a:rPr>
            </a:br>
            <a:r>
              <a:rPr lang="en-SG" dirty="0">
                <a:latin typeface="Arial Black" panose="020B0A04020102020204" pitchFamily="34" charset="0"/>
              </a:rPr>
              <a:t>We can now do programming in our R script!</a:t>
            </a:r>
            <a:br>
              <a:rPr lang="en-SG" dirty="0">
                <a:latin typeface="Arial Black" panose="020B0A04020102020204" pitchFamily="34" charset="0"/>
              </a:rPr>
            </a:br>
            <a:r>
              <a:rPr lang="en-SG" dirty="0">
                <a:latin typeface="Arial Black" panose="020B0A04020102020204" pitchFamily="34" charset="0"/>
              </a:rPr>
              <a:t> </a:t>
            </a:r>
            <a:br>
              <a:rPr lang="en-SG" dirty="0">
                <a:latin typeface="Arial Black" panose="020B0A04020102020204" pitchFamily="34" charset="0"/>
              </a:rPr>
            </a:br>
            <a:r>
              <a:rPr lang="en-SG" dirty="0">
                <a:latin typeface="Arial Black" panose="020B0A04020102020204" pitchFamily="34" charset="0"/>
              </a:rPr>
              <a:t>Let’s Go!</a:t>
            </a:r>
          </a:p>
        </p:txBody>
      </p:sp>
    </p:spTree>
    <p:extLst>
      <p:ext uri="{BB962C8B-B14F-4D97-AF65-F5344CB8AC3E}">
        <p14:creationId xmlns:p14="http://schemas.microsoft.com/office/powerpoint/2010/main" val="2677765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2753-4A40-4686-924B-30256AE9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43" y="0"/>
            <a:ext cx="10515600" cy="1325563"/>
          </a:xfrm>
        </p:spPr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Fill in your developer account or sign up new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8508D-C3CC-4141-9BCD-9214FA260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98" y="1426231"/>
            <a:ext cx="7940397" cy="43286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BE6FE-25C5-45FB-962A-ECD9EB33EFC7}"/>
              </a:ext>
            </a:extLst>
          </p:cNvPr>
          <p:cNvSpPr txBox="1"/>
          <p:nvPr/>
        </p:nvSpPr>
        <p:spPr>
          <a:xfrm>
            <a:off x="7670028" y="2084474"/>
            <a:ext cx="30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For those with Twitter Account, please log in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0EA6079-BA58-4C32-8A2C-E977FF3EBCA4}"/>
              </a:ext>
            </a:extLst>
          </p:cNvPr>
          <p:cNvSpPr/>
          <p:nvPr/>
        </p:nvSpPr>
        <p:spPr>
          <a:xfrm>
            <a:off x="7063530" y="1812022"/>
            <a:ext cx="260059" cy="1736515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93C35-A43F-4A5A-A9A7-634E1B75B692}"/>
              </a:ext>
            </a:extLst>
          </p:cNvPr>
          <p:cNvSpPr txBox="1"/>
          <p:nvPr/>
        </p:nvSpPr>
        <p:spPr>
          <a:xfrm>
            <a:off x="7670027" y="4508439"/>
            <a:ext cx="3003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For those who do not have Twitter Account, please sign up now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1926C-12BA-40C1-AC15-D620AAB88493}"/>
              </a:ext>
            </a:extLst>
          </p:cNvPr>
          <p:cNvCxnSpPr>
            <a:cxnSpLocks/>
          </p:cNvCxnSpPr>
          <p:nvPr/>
        </p:nvCxnSpPr>
        <p:spPr>
          <a:xfrm flipH="1">
            <a:off x="4412609" y="4907724"/>
            <a:ext cx="306447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86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D02A5-1F6C-49AB-9722-7C40BFB7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Signing up new twitter account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536C5-48E3-4E74-A789-AFF3FC5B4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123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84BD-6582-4972-A731-D0E80CB8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>
                <a:latin typeface="Arial Black" panose="020B0A04020102020204" pitchFamily="34" charset="0"/>
              </a:rPr>
              <a:t>#1 Key in Name, Phone / Email and hit “sign up” button when done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805B4-7A84-451B-99B5-0B1708F59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768"/>
            <a:ext cx="5926008" cy="3575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4D4E0B-B08B-4D55-A25D-C86B01B21068}"/>
              </a:ext>
            </a:extLst>
          </p:cNvPr>
          <p:cNvSpPr txBox="1"/>
          <p:nvPr/>
        </p:nvSpPr>
        <p:spPr>
          <a:xfrm>
            <a:off x="7988809" y="3850356"/>
            <a:ext cx="30032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Fill in Name, Phone or Email</a:t>
            </a:r>
          </a:p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(FYI, better to use Email, but only if you have a laptop)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6074B67-172A-499E-830D-BEF89FE42717}"/>
              </a:ext>
            </a:extLst>
          </p:cNvPr>
          <p:cNvSpPr/>
          <p:nvPr/>
        </p:nvSpPr>
        <p:spPr>
          <a:xfrm>
            <a:off x="7206143" y="3296873"/>
            <a:ext cx="419450" cy="175329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15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9519-A373-48ED-A103-55D51AD2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#2 Key in the Verification Code that was sent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EDF5A0-394B-48C1-A100-BB17876D8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42" y="1978805"/>
            <a:ext cx="6822374" cy="29003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64AF74-3FA6-4904-8055-1E23605EC0FA}"/>
              </a:ext>
            </a:extLst>
          </p:cNvPr>
          <p:cNvSpPr txBox="1"/>
          <p:nvPr/>
        </p:nvSpPr>
        <p:spPr>
          <a:xfrm>
            <a:off x="8022365" y="3778597"/>
            <a:ext cx="300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Fill in the verification code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742954-A4D6-44A7-B224-9C96CD2805FF}"/>
              </a:ext>
            </a:extLst>
          </p:cNvPr>
          <p:cNvCxnSpPr>
            <a:cxnSpLocks/>
          </p:cNvCxnSpPr>
          <p:nvPr/>
        </p:nvCxnSpPr>
        <p:spPr>
          <a:xfrm flipH="1">
            <a:off x="4815281" y="3993324"/>
            <a:ext cx="306447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5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06D1-4ECD-476C-854D-1ECDAE18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#3 Fill in a password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9A35C-B937-4B6B-B265-495FD37C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453685" cy="28083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FAD47A-94FE-45FB-B400-A1DFDF2A3D1D}"/>
              </a:ext>
            </a:extLst>
          </p:cNvPr>
          <p:cNvSpPr txBox="1"/>
          <p:nvPr/>
        </p:nvSpPr>
        <p:spPr>
          <a:xfrm>
            <a:off x="8350541" y="3493371"/>
            <a:ext cx="3003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Fill in the password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152450-905A-4E07-8F51-483AEE86FF78}"/>
              </a:ext>
            </a:extLst>
          </p:cNvPr>
          <p:cNvCxnSpPr>
            <a:cxnSpLocks/>
          </p:cNvCxnSpPr>
          <p:nvPr/>
        </p:nvCxnSpPr>
        <p:spPr>
          <a:xfrm flipH="1">
            <a:off x="5066951" y="3632597"/>
            <a:ext cx="3064472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7C83D5-C4E0-4575-9AE2-FAD83659A5B0}"/>
              </a:ext>
            </a:extLst>
          </p:cNvPr>
          <p:cNvSpPr txBox="1"/>
          <p:nvPr/>
        </p:nvSpPr>
        <p:spPr>
          <a:xfrm>
            <a:off x="1877391" y="4901265"/>
            <a:ext cx="6113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You can skip the profile picture, bios, interests</a:t>
            </a:r>
          </a:p>
          <a:p>
            <a:endParaRPr lang="en-SG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r>
              <a:rPr lang="en-SG" dirty="0">
                <a:solidFill>
                  <a:srgbClr val="C00000"/>
                </a:solidFill>
                <a:latin typeface="Arial Black" panose="020B0A04020102020204" pitchFamily="34" charset="0"/>
              </a:rPr>
              <a:t>Go ahead and click a few people to follow</a:t>
            </a:r>
          </a:p>
        </p:txBody>
      </p:sp>
    </p:spTree>
    <p:extLst>
      <p:ext uri="{BB962C8B-B14F-4D97-AF65-F5344CB8AC3E}">
        <p14:creationId xmlns:p14="http://schemas.microsoft.com/office/powerpoint/2010/main" val="4050751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CF9A-FB9C-49D4-904B-8220D2D6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>
                <a:latin typeface="Arial Black" panose="020B0A04020102020204" pitchFamily="34" charset="0"/>
              </a:rPr>
              <a:t>#4 You can turn on notifications, or skip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9C91B-5305-46D7-AA33-EDBE2FE09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77" y="1828777"/>
            <a:ext cx="4473354" cy="480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0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535</Words>
  <Application>Microsoft Office PowerPoint</Application>
  <PresentationFormat>Widescreen</PresentationFormat>
  <Paragraphs>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Office Theme</vt:lpstr>
      <vt:lpstr>Twitter API Set up</vt:lpstr>
      <vt:lpstr>Go to twitter developer apps</vt:lpstr>
      <vt:lpstr>Apply for developer account</vt:lpstr>
      <vt:lpstr>Fill in your developer account or sign up new account</vt:lpstr>
      <vt:lpstr>Signing up new twitter account</vt:lpstr>
      <vt:lpstr>#1 Key in Name, Phone / Email and hit “sign up” button when done</vt:lpstr>
      <vt:lpstr>#2 Key in the Verification Code that was sent</vt:lpstr>
      <vt:lpstr>#3 Fill in a password</vt:lpstr>
      <vt:lpstr>#4 You can turn on notifications, or skip it</vt:lpstr>
      <vt:lpstr>… and your twitter account is ready</vt:lpstr>
      <vt:lpstr>Log in to your twitter account to complete developer account set up</vt:lpstr>
      <vt:lpstr>Con’t to set up twitter developer account…</vt:lpstr>
      <vt:lpstr>Select “Student” as primary reason</vt:lpstr>
      <vt:lpstr>Fill in the required fields</vt:lpstr>
      <vt:lpstr>Copy and paste the text into the fields</vt:lpstr>
      <vt:lpstr>Check, and click “Looks good!”</vt:lpstr>
      <vt:lpstr>Read and if no issue, say yes to all the T&amp;Cs</vt:lpstr>
      <vt:lpstr>You did it!</vt:lpstr>
      <vt:lpstr>Create your twitter API keys</vt:lpstr>
      <vt:lpstr>Confirm your email using laptop</vt:lpstr>
      <vt:lpstr>Select “create and app”</vt:lpstr>
      <vt:lpstr>Again click “create an app”</vt:lpstr>
      <vt:lpstr>Fill in fields #1</vt:lpstr>
      <vt:lpstr>Fill in fields #2</vt:lpstr>
      <vt:lpstr>Fill in fields #3</vt:lpstr>
      <vt:lpstr>Fill in fields #4</vt:lpstr>
      <vt:lpstr>Click “keys and tokens” tab</vt:lpstr>
      <vt:lpstr>Generate and copy all your keys and paste in note pad</vt:lpstr>
      <vt:lpstr>Click “Permissions” tab</vt:lpstr>
      <vt:lpstr>Select “Read, write, and Direct Messages”</vt:lpstr>
      <vt:lpstr>Yeah! You are all good!   We can now do programming in our R script!   Let’s Go!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API Set up</dc:title>
  <dc:creator>Andy Tai</dc:creator>
  <cp:lastModifiedBy>Andy Tai</cp:lastModifiedBy>
  <cp:revision>23</cp:revision>
  <dcterms:created xsi:type="dcterms:W3CDTF">2019-06-12T01:19:57Z</dcterms:created>
  <dcterms:modified xsi:type="dcterms:W3CDTF">2019-06-12T14:35:02Z</dcterms:modified>
</cp:coreProperties>
</file>