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30" r:id="rId4"/>
  </p:sldMasterIdLst>
  <p:notesMasterIdLst>
    <p:notesMasterId r:id="rId19"/>
  </p:notesMasterIdLst>
  <p:handoutMasterIdLst>
    <p:handoutMasterId r:id="rId20"/>
  </p:handoutMasterIdLst>
  <p:sldIdLst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1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1DAA536-C7F2-4B6B-B9BB-E357BBCAD433}" type="datetime1">
              <a:rPr lang="pt-BR" smtClean="0"/>
              <a:t>19/08/2025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A45484C-7992-44E9-9002-213D76072A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216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292F7D-7913-41F4-AD10-721E4224AE86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524A772-5D94-4F12-8B86-44D4FB26368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688420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17410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B524A772-5D94-4F12-8B86-44D4FB26368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614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DD4360A-774B-43FB-9A82-6DC8310FC604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1479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74432411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331381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571926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510504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54934851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12183382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34651678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55178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BD5482C-C188-43CE-8475-70AA41B4E62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9571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1724F0E1-2203-47F9-B982-B43DBAE32EC0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54891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0846563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3812F02E-519A-4B65-926C-AFF8D2EBC9EE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3685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82955468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7302744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8D6CFF03-DC6F-4E3B-B96F-D76238A76C64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4897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9D062F6A-6E69-468E-88BD-967050BCAACF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pt-BR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898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5D556A4D-3868-47B6-A2D2-3E2087AC35B2}" type="datetime1">
              <a:rPr lang="pt-BR" noProof="0" smtClean="0"/>
              <a:t>19/08/2025</a:t>
            </a:fld>
            <a:endParaRPr lang="pt-BR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554344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2CD06E-EB43-4697-A9C1-290232C3BA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3750" y="2090148"/>
            <a:ext cx="8134436" cy="1562196"/>
          </a:xfrm>
        </p:spPr>
        <p:txBody>
          <a:bodyPr rtlCol="0">
            <a:normAutofit fontScale="90000"/>
          </a:bodyPr>
          <a:lstStyle/>
          <a:p>
            <a:pPr algn="l"/>
            <a:r>
              <a:rPr lang="pt-BR" sz="4800" b="1" dirty="0"/>
              <a:t>Aprendizado por reforço (</a:t>
            </a:r>
            <a:r>
              <a:rPr lang="pt-BR" sz="4800" b="1" dirty="0" err="1"/>
              <a:t>Reinforcement</a:t>
            </a:r>
            <a:r>
              <a:rPr lang="pt-BR" sz="4800" b="1" dirty="0"/>
              <a:t> Learning – RL)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BBDE4E-FFA3-44D5-BA0B-7575E2214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81746" y="4521305"/>
            <a:ext cx="4404200" cy="2319973"/>
          </a:xfrm>
        </p:spPr>
        <p:txBody>
          <a:bodyPr rtlCol="0">
            <a:noAutofit/>
          </a:bodyPr>
          <a:lstStyle/>
          <a:p>
            <a:pPr algn="l" rtl="0"/>
            <a:r>
              <a:rPr lang="pt-BR" sz="1400" dirty="0"/>
              <a:t>INTEGRANTES:</a:t>
            </a:r>
          </a:p>
          <a:p>
            <a:pPr algn="l" rtl="0"/>
            <a:r>
              <a:rPr lang="pt-BR" sz="1400" dirty="0"/>
              <a:t>Kevin Leão </a:t>
            </a:r>
          </a:p>
          <a:p>
            <a:pPr algn="l" rtl="0"/>
            <a:r>
              <a:rPr lang="pt-BR" sz="1400" dirty="0"/>
              <a:t>Yury Rafael </a:t>
            </a:r>
          </a:p>
          <a:p>
            <a:pPr algn="l" rtl="0"/>
            <a:r>
              <a:rPr lang="pt-BR" sz="1400" dirty="0" err="1"/>
              <a:t>Kenzzo</a:t>
            </a:r>
            <a:r>
              <a:rPr lang="pt-BR" sz="1400" dirty="0"/>
              <a:t> Fortes</a:t>
            </a:r>
          </a:p>
          <a:p>
            <a:pPr algn="l" rtl="0"/>
            <a:r>
              <a:rPr lang="pt-BR" sz="1400" dirty="0" err="1"/>
              <a:t>Antonio</a:t>
            </a:r>
            <a:r>
              <a:rPr lang="pt-BR" sz="1400" dirty="0"/>
              <a:t> Wilker</a:t>
            </a:r>
          </a:p>
          <a:p>
            <a:pPr algn="l" rtl="0"/>
            <a:r>
              <a:rPr lang="pt-BR" sz="1400" dirty="0"/>
              <a:t>Isaac Bruno</a:t>
            </a:r>
          </a:p>
          <a:p>
            <a:pPr algn="l" rtl="0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884466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B018F-ECE7-6292-A762-02EA40F5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Implementação em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F2D1F-398B-98CC-BB58-3D686CDDF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40" y="1982615"/>
            <a:ext cx="10878514" cy="4058751"/>
          </a:xfrm>
        </p:spPr>
        <p:txBody>
          <a:bodyPr/>
          <a:lstStyle/>
          <a:p>
            <a:r>
              <a:rPr lang="pt-BR" dirty="0"/>
              <a:t>Link do </a:t>
            </a:r>
            <a:r>
              <a:rPr lang="pt-BR" dirty="0" err="1"/>
              <a:t>Colab</a:t>
            </a:r>
            <a:r>
              <a:rPr lang="pt-BR" dirty="0"/>
              <a:t>: https://colab.research.google.com/drive/1J-HS53XsIKfdDoS2U98R7RyS_oSg__qS</a:t>
            </a:r>
          </a:p>
        </p:txBody>
      </p:sp>
      <p:pic>
        <p:nvPicPr>
          <p:cNvPr id="5" name="Imagem 4" descr="Código QR&#10;&#10;O conteúdo gerado por IA pode estar incorreto.">
            <a:extLst>
              <a:ext uri="{FF2B5EF4-FFF2-40B4-BE49-F238E27FC236}">
                <a16:creationId xmlns:a16="http://schemas.microsoft.com/office/drawing/2014/main" id="{1C2EEB89-3B13-FAFD-68FB-CD2D58ADE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49" y="1647824"/>
            <a:ext cx="395287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78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C4CF7-37ED-2265-5ADD-942237F6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Métricas Obtidas</a:t>
            </a:r>
          </a:p>
        </p:txBody>
      </p:sp>
      <p:pic>
        <p:nvPicPr>
          <p:cNvPr id="5" name="Espaço Reservado para Conteúdo 4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5231690-089E-C22D-AA7F-138D44430C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2162175"/>
            <a:ext cx="5691188" cy="2667000"/>
          </a:xfrm>
        </p:spPr>
      </p:pic>
    </p:spTree>
    <p:extLst>
      <p:ext uri="{BB962C8B-B14F-4D97-AF65-F5344CB8AC3E}">
        <p14:creationId xmlns:p14="http://schemas.microsoft.com/office/powerpoint/2010/main" val="192217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4CAA8-CE34-AC4D-A972-A0CF5EC5A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Resultado do Modelo</a:t>
            </a:r>
          </a:p>
        </p:txBody>
      </p:sp>
      <p:pic>
        <p:nvPicPr>
          <p:cNvPr id="5" name="Espaço Reservado para Conteúdo 4" descr="Texto&#10;&#10;O conteúdo gerado por IA pode estar incorreto.">
            <a:extLst>
              <a:ext uri="{FF2B5EF4-FFF2-40B4-BE49-F238E27FC236}">
                <a16:creationId xmlns:a16="http://schemas.microsoft.com/office/drawing/2014/main" id="{8926B18D-0289-3279-F475-88AAB684B0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3795" y="1884363"/>
            <a:ext cx="6496655" cy="4059237"/>
          </a:xfrm>
        </p:spPr>
      </p:pic>
    </p:spTree>
    <p:extLst>
      <p:ext uri="{BB962C8B-B14F-4D97-AF65-F5344CB8AC3E}">
        <p14:creationId xmlns:p14="http://schemas.microsoft.com/office/powerpoint/2010/main" val="357431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DB31D3-D30D-B28D-F023-14361C21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E3BD91-34A2-4490-1418-B2C800F4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25" y="1973989"/>
            <a:ext cx="10353762" cy="4058751"/>
          </a:xfrm>
        </p:spPr>
        <p:txBody>
          <a:bodyPr/>
          <a:lstStyle/>
          <a:p>
            <a:r>
              <a:rPr lang="pt-BR" dirty="0"/>
              <a:t>Embora o Aprendizado por Reforço (</a:t>
            </a:r>
            <a:r>
              <a:rPr lang="pt-BR" dirty="0" err="1"/>
              <a:t>Reinforcement</a:t>
            </a:r>
            <a:r>
              <a:rPr lang="pt-BR" dirty="0"/>
              <a:t> Learning – RL) tenha se popularizado inicialmente com aplicações em jogos — como o </a:t>
            </a:r>
            <a:r>
              <a:rPr lang="pt-BR" dirty="0" err="1"/>
              <a:t>AlphaGo</a:t>
            </a:r>
            <a:r>
              <a:rPr lang="pt-BR" dirty="0"/>
              <a:t>, Dota 2, e jogos de Atari —, sua utilidade não se limita a esse domínio. O verdadeiro potencial do RL está em sua capacidade de tomar decisões sequenciais em ambientes complexos e incertos, algo que é amplamente aplicável em muitos setores do mundo real.</a:t>
            </a:r>
          </a:p>
        </p:txBody>
      </p:sp>
    </p:spTree>
    <p:extLst>
      <p:ext uri="{BB962C8B-B14F-4D97-AF65-F5344CB8AC3E}">
        <p14:creationId xmlns:p14="http://schemas.microsoft.com/office/powerpoint/2010/main" val="11562498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7C2EE-5B4B-2DC8-2634-702442AB5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716" y="661359"/>
            <a:ext cx="10353762" cy="970450"/>
          </a:xfrm>
        </p:spPr>
        <p:txBody>
          <a:bodyPr/>
          <a:lstStyle/>
          <a:p>
            <a:pPr algn="l"/>
            <a:r>
              <a:rPr lang="pt-BR" b="1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B48789-3E21-C123-84A7-D994A20A44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816" y="1930856"/>
            <a:ext cx="10353762" cy="3132849"/>
          </a:xfrm>
        </p:spPr>
        <p:txBody>
          <a:bodyPr/>
          <a:lstStyle/>
          <a:p>
            <a:r>
              <a:rPr lang="en-US" dirty="0" err="1"/>
              <a:t>Livro</a:t>
            </a:r>
            <a:r>
              <a:rPr lang="en-US" dirty="0"/>
              <a:t>: "Reinforcement Learning: An Introduction" – Richard S. Sutton &amp; Andrew G. Barto</a:t>
            </a:r>
          </a:p>
          <a:p>
            <a:r>
              <a:rPr lang="pt-BR" dirty="0"/>
              <a:t>Papers clássicos e modernos</a:t>
            </a:r>
          </a:p>
          <a:p>
            <a:pPr marL="36900" indent="0">
              <a:buNone/>
            </a:pPr>
            <a:r>
              <a:rPr lang="pt-BR" dirty="0"/>
              <a:t> -</a:t>
            </a:r>
            <a:r>
              <a:rPr lang="pt-BR" dirty="0" err="1"/>
              <a:t>Q-Learning</a:t>
            </a:r>
            <a:r>
              <a:rPr lang="pt-BR" dirty="0"/>
              <a:t> (Watkins &amp; Dayan, 1992);</a:t>
            </a:r>
          </a:p>
          <a:p>
            <a:pPr marL="36900" indent="0">
              <a:buNone/>
            </a:pPr>
            <a:r>
              <a:rPr lang="pt-BR" dirty="0"/>
              <a:t> -</a:t>
            </a:r>
            <a:r>
              <a:rPr lang="pt-BR" dirty="0" err="1"/>
              <a:t>Deep</a:t>
            </a:r>
            <a:r>
              <a:rPr lang="pt-BR" dirty="0"/>
              <a:t> Q-Networks (</a:t>
            </a:r>
            <a:r>
              <a:rPr lang="pt-BR" dirty="0" err="1"/>
              <a:t>Mnih</a:t>
            </a:r>
            <a:r>
              <a:rPr lang="pt-BR" dirty="0"/>
              <a:t> et al., 2015 – </a:t>
            </a:r>
            <a:r>
              <a:rPr lang="pt-BR" dirty="0" err="1"/>
              <a:t>DeepMind</a:t>
            </a:r>
            <a:r>
              <a:rPr lang="pt-BR" dirty="0"/>
              <a:t> </a:t>
            </a:r>
            <a:r>
              <a:rPr lang="pt-BR" dirty="0" err="1"/>
              <a:t>paper</a:t>
            </a:r>
            <a:r>
              <a:rPr lang="pt-BR" dirty="0"/>
              <a:t>);</a:t>
            </a:r>
          </a:p>
          <a:p>
            <a:pPr marL="36900" indent="0">
              <a:buNone/>
            </a:pPr>
            <a:r>
              <a:rPr lang="pt-BR" dirty="0"/>
              <a:t> -Advantage </a:t>
            </a:r>
            <a:r>
              <a:rPr lang="pt-BR" dirty="0" err="1"/>
              <a:t>Actor-Critic</a:t>
            </a:r>
            <a:r>
              <a:rPr lang="pt-BR" dirty="0"/>
              <a:t> (A2C/A3C – </a:t>
            </a:r>
            <a:r>
              <a:rPr lang="pt-BR" dirty="0" err="1"/>
              <a:t>Mnih</a:t>
            </a:r>
            <a:r>
              <a:rPr lang="pt-BR" dirty="0"/>
              <a:t> et al., 2016);</a:t>
            </a:r>
          </a:p>
          <a:p>
            <a:pPr marL="36900" indent="0">
              <a:buNone/>
            </a:pPr>
            <a:r>
              <a:rPr lang="pt-BR" dirty="0"/>
              <a:t> -Proximal </a:t>
            </a:r>
            <a:r>
              <a:rPr lang="pt-BR" dirty="0" err="1"/>
              <a:t>Policy</a:t>
            </a:r>
            <a:r>
              <a:rPr lang="pt-BR" dirty="0"/>
              <a:t> </a:t>
            </a:r>
            <a:r>
              <a:rPr lang="pt-BR" dirty="0" err="1"/>
              <a:t>Optimization</a:t>
            </a:r>
            <a:r>
              <a:rPr lang="pt-BR" dirty="0"/>
              <a:t> (PPO – Schulman et al., 2017).</a:t>
            </a:r>
          </a:p>
          <a:p>
            <a:endParaRPr lang="en-US" dirty="0"/>
          </a:p>
          <a:p>
            <a:endParaRPr lang="pt-BR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CEF2F16-D2F6-23CA-C975-E6D70773E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343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92CCE-C435-464E-A19A-D4C606FDB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30" y="310836"/>
            <a:ext cx="3210643" cy="1752599"/>
          </a:xfrm>
        </p:spPr>
        <p:txBody>
          <a:bodyPr rtlCol="0">
            <a:normAutofit/>
          </a:bodyPr>
          <a:lstStyle/>
          <a:p>
            <a:pPr algn="l"/>
            <a:r>
              <a:rPr lang="pt-BR" b="1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DFF4FA-F598-4962-B6AB-31A8BE72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01" y="2168210"/>
            <a:ext cx="6954000" cy="2782888"/>
          </a:xfrm>
        </p:spPr>
        <p:txBody>
          <a:bodyPr rtlCol="0" anchor="t">
            <a:noAutofit/>
          </a:bodyPr>
          <a:lstStyle/>
          <a:p>
            <a:r>
              <a:rPr lang="pt-BR" sz="2000" dirty="0"/>
              <a:t>É um dos principais paradigmas do aprendizado de máquina, ao lado do aprendizado supervisionado e não supervisionado. Inspirado no comportamento de aprendizado de seres vivos, o RL envolve um agente que aprende a tomar decisões por meio da interação com um ambiente, com o objetivo de maximizar recompensas ao longo do tempo.</a:t>
            </a:r>
          </a:p>
          <a:p>
            <a:r>
              <a:rPr lang="pt-BR" sz="2000" dirty="0"/>
              <a:t>Esse tipo de aprendizado é especialmente poderoso para resolver problemas em que as decisões precisam ser tomadas em sequência, considerando consequências de curto e longo prazo.</a:t>
            </a:r>
          </a:p>
          <a:p>
            <a:pPr marL="0" indent="0" rtl="0">
              <a:buNone/>
            </a:pPr>
            <a:endParaRPr lang="pt-BR" sz="2000" dirty="0"/>
          </a:p>
          <a:p>
            <a:pPr rtl="0"/>
            <a:endParaRPr lang="pt-BR" sz="2000" dirty="0"/>
          </a:p>
        </p:txBody>
      </p:sp>
      <p:pic>
        <p:nvPicPr>
          <p:cNvPr id="7" name="Imagem 6" descr="Diagrama&#10;&#10;O conteúdo gerado por IA pode estar incorreto.">
            <a:extLst>
              <a:ext uri="{FF2B5EF4-FFF2-40B4-BE49-F238E27FC236}">
                <a16:creationId xmlns:a16="http://schemas.microsoft.com/office/drawing/2014/main" id="{CC733832-B5C0-14EA-7EB0-1CA734981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875" y="2471902"/>
            <a:ext cx="3676650" cy="247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68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1299C9-AE03-B5CF-8AC4-E5BBFF21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958" y="635479"/>
            <a:ext cx="10353762" cy="970450"/>
          </a:xfrm>
        </p:spPr>
        <p:txBody>
          <a:bodyPr/>
          <a:lstStyle/>
          <a:p>
            <a:pPr algn="l"/>
            <a:r>
              <a:rPr lang="pt-BR" b="1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18AA52-066A-D3E5-D9DE-FD7B1F046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7375"/>
            <a:ext cx="6047722" cy="3371849"/>
          </a:xfrm>
        </p:spPr>
        <p:txBody>
          <a:bodyPr>
            <a:normAutofit lnSpcReduction="10000"/>
          </a:bodyPr>
          <a:lstStyle/>
          <a:p>
            <a:pPr marL="36900" indent="0">
              <a:buNone/>
            </a:pPr>
            <a:endParaRPr lang="pt-BR" dirty="0"/>
          </a:p>
          <a:p>
            <a:r>
              <a:rPr lang="pt-BR" b="1" dirty="0" err="1"/>
              <a:t>Q-learning</a:t>
            </a:r>
            <a:r>
              <a:rPr lang="pt-BR" dirty="0"/>
              <a:t> é um algoritmo de aprendizado por reforço que ensina um agente a tomar decisões ótimas em um ambiente. Ele faz isso aprendendo uma função que estima a qualidade de cada ação em cada estado, sem a necessidade de um modelo do ambiente.</a:t>
            </a:r>
          </a:p>
          <a:p>
            <a:r>
              <a:rPr lang="pt-BR" dirty="0"/>
              <a:t>Um algoritmo baseados em valores(</a:t>
            </a:r>
            <a:r>
              <a:rPr lang="pt-BR" dirty="0" err="1"/>
              <a:t>Value-Based</a:t>
            </a:r>
            <a:r>
              <a:rPr lang="pt-BR" dirty="0"/>
              <a:t>), o agente aprende o valor das ações (ou dos estados), e escolhe ações com base nesses valores.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C718F372-5B2C-DC38-7276-C1954C7A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1857375"/>
            <a:ext cx="56959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13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47BD3A-9529-24AC-D192-3552872D2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48215"/>
            <a:ext cx="7991541" cy="3175981"/>
          </a:xfrm>
        </p:spPr>
        <p:txBody>
          <a:bodyPr/>
          <a:lstStyle/>
          <a:p>
            <a:pPr marL="36900" indent="0">
              <a:buNone/>
            </a:pPr>
            <a:endParaRPr lang="pt-BR" dirty="0"/>
          </a:p>
          <a:p>
            <a:r>
              <a:rPr lang="pt-BR" sz="2400" b="1" dirty="0" err="1"/>
              <a:t>Policy</a:t>
            </a:r>
            <a:r>
              <a:rPr lang="pt-BR" sz="2400" b="1" dirty="0"/>
              <a:t> </a:t>
            </a:r>
            <a:r>
              <a:rPr lang="pt-BR" sz="2400" b="1" dirty="0" err="1"/>
              <a:t>Gradient</a:t>
            </a:r>
            <a:r>
              <a:rPr lang="pt-BR" sz="2400" dirty="0"/>
              <a:t>: A política é representada por uma função parametrizada (</a:t>
            </a:r>
            <a:r>
              <a:rPr lang="pt-BR" sz="2400" dirty="0" err="1"/>
              <a:t>ex</a:t>
            </a:r>
            <a:r>
              <a:rPr lang="pt-BR" sz="2400" dirty="0"/>
              <a:t>: rede neural), e os parâmetros são atualizados para maximizar a recompensa esperada.</a:t>
            </a:r>
          </a:p>
          <a:p>
            <a:r>
              <a:rPr lang="pt-BR" sz="2400" dirty="0"/>
              <a:t>Algoritmos Baseados em Políticas (</a:t>
            </a:r>
            <a:r>
              <a:rPr lang="pt-BR" sz="2400" dirty="0" err="1"/>
              <a:t>Policy-Based</a:t>
            </a:r>
            <a:r>
              <a:rPr lang="pt-BR" sz="2400" dirty="0"/>
              <a:t>)</a:t>
            </a:r>
          </a:p>
          <a:p>
            <a:endParaRPr lang="pt-BR" dirty="0"/>
          </a:p>
        </p:txBody>
      </p:sp>
      <p:pic>
        <p:nvPicPr>
          <p:cNvPr id="5" name="Imagem 4" descr="Gráfico, Gráfico de superfície&#10;&#10;O conteúdo gerado por IA pode estar incorreto.">
            <a:extLst>
              <a:ext uri="{FF2B5EF4-FFF2-40B4-BE49-F238E27FC236}">
                <a16:creationId xmlns:a16="http://schemas.microsoft.com/office/drawing/2014/main" id="{2273C10C-0525-76C5-FE66-003CC000E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87" y="2621756"/>
            <a:ext cx="3176588" cy="2224088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728E679F-4F12-18B1-6CD5-4D0325DDDAC8}"/>
              </a:ext>
            </a:extLst>
          </p:cNvPr>
          <p:cNvSpPr txBox="1"/>
          <p:nvPr/>
        </p:nvSpPr>
        <p:spPr>
          <a:xfrm>
            <a:off x="416943" y="918454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Algoritmos</a:t>
            </a:r>
          </a:p>
        </p:txBody>
      </p:sp>
    </p:spTree>
    <p:extLst>
      <p:ext uri="{BB962C8B-B14F-4D97-AF65-F5344CB8AC3E}">
        <p14:creationId xmlns:p14="http://schemas.microsoft.com/office/powerpoint/2010/main" val="867408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9E8E7D-7841-F52D-23C1-0217E9A3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97" y="462951"/>
            <a:ext cx="10353762" cy="970450"/>
          </a:xfrm>
        </p:spPr>
        <p:txBody>
          <a:bodyPr/>
          <a:lstStyle/>
          <a:p>
            <a:pPr algn="l"/>
            <a:r>
              <a:rPr lang="pt-BR" b="1" dirty="0"/>
              <a:t>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6CAC93-953D-E1E8-761E-7C179041C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2238274"/>
            <a:ext cx="6009737" cy="2381452"/>
          </a:xfrm>
        </p:spPr>
        <p:txBody>
          <a:bodyPr>
            <a:normAutofit/>
          </a:bodyPr>
          <a:lstStyle/>
          <a:p>
            <a:r>
              <a:rPr lang="pt-BR" sz="2400" b="1" dirty="0"/>
              <a:t>A2C (Advantage </a:t>
            </a:r>
            <a:r>
              <a:rPr lang="pt-BR" sz="2400" b="1" dirty="0" err="1"/>
              <a:t>Actor-Critic</a:t>
            </a:r>
            <a:r>
              <a:rPr lang="pt-BR" sz="2400" b="1" dirty="0"/>
              <a:t>)</a:t>
            </a:r>
            <a:r>
              <a:rPr lang="pt-BR" sz="2400" dirty="0"/>
              <a:t>:Variante síncrona e estável do </a:t>
            </a:r>
            <a:r>
              <a:rPr lang="pt-BR" sz="2400" dirty="0" err="1"/>
              <a:t>Actor-Critic</a:t>
            </a:r>
            <a:r>
              <a:rPr lang="pt-BR" sz="2400" dirty="0"/>
              <a:t> que usa uma estimativa de vantagem para reduzir a variância.</a:t>
            </a:r>
          </a:p>
          <a:p>
            <a:r>
              <a:rPr lang="pt-BR" sz="2400" dirty="0"/>
              <a:t>Algoritmos Ator-Crítico (</a:t>
            </a:r>
            <a:r>
              <a:rPr lang="pt-BR" sz="2400" dirty="0" err="1"/>
              <a:t>Actor-Critic</a:t>
            </a:r>
            <a:r>
              <a:rPr lang="pt-BR" sz="2400" dirty="0"/>
              <a:t>)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F0E2C471-6EB1-BFDB-209E-5D10A800B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672" y="1892599"/>
            <a:ext cx="5373472" cy="307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2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A0E5F-937E-CD11-EAB7-A2FBDD98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220" y="612520"/>
            <a:ext cx="10353762" cy="970450"/>
          </a:xfrm>
        </p:spPr>
        <p:txBody>
          <a:bodyPr/>
          <a:lstStyle/>
          <a:p>
            <a:pPr algn="l"/>
            <a:r>
              <a:rPr lang="pt-BR" b="1" dirty="0"/>
              <a:t>Quando Usar Aprendizado por Reforço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156A1-F2F7-68B1-5B27-6388F3A09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10" y="2293852"/>
            <a:ext cx="7393443" cy="3399581"/>
          </a:xfrm>
        </p:spPr>
        <p:txBody>
          <a:bodyPr>
            <a:normAutofit/>
          </a:bodyPr>
          <a:lstStyle/>
          <a:p>
            <a:r>
              <a:rPr lang="pt-BR" sz="2400" b="1" dirty="0"/>
              <a:t>1. Tomada de decisão sequencial</a:t>
            </a:r>
          </a:p>
          <a:p>
            <a:r>
              <a:rPr lang="pt-BR" sz="2400" b="1" dirty="0"/>
              <a:t>2. Ambiente com feedback esparso ou atrasado</a:t>
            </a:r>
          </a:p>
          <a:p>
            <a:r>
              <a:rPr lang="pt-BR" sz="2400" b="1" dirty="0"/>
              <a:t>3. Objetivo de maximizar recompensa acumulada</a:t>
            </a:r>
          </a:p>
          <a:p>
            <a:r>
              <a:rPr lang="pt-BR" sz="2400" b="1" dirty="0"/>
              <a:t>4. Interação com um ambiente dinâmico e incerto</a:t>
            </a:r>
          </a:p>
          <a:p>
            <a:r>
              <a:rPr lang="pt-BR" sz="2400" dirty="0"/>
              <a:t>5. </a:t>
            </a:r>
            <a:r>
              <a:rPr lang="pt-BR" sz="2400" b="1" dirty="0"/>
              <a:t>Modelagem explícita de exploração vs. exploração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64730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75DC7-5FC1-F3BD-33A1-7F6E4A79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pt-BR" b="1" dirty="0"/>
              <a:t>Vantagens do Aprendizado por Reforço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42B803-95EF-BF40-C4FD-E84641770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342" y="1999868"/>
            <a:ext cx="6401405" cy="4058751"/>
          </a:xfrm>
        </p:spPr>
        <p:txBody>
          <a:bodyPr>
            <a:normAutofit/>
          </a:bodyPr>
          <a:lstStyle/>
          <a:p>
            <a:r>
              <a:rPr lang="pt-BR" sz="2400" dirty="0"/>
              <a:t>1. </a:t>
            </a:r>
            <a:r>
              <a:rPr lang="pt-BR" sz="2400" b="1" dirty="0"/>
              <a:t>Aprendizado pela experiência;</a:t>
            </a:r>
          </a:p>
          <a:p>
            <a:r>
              <a:rPr lang="pt-BR" sz="2400" dirty="0"/>
              <a:t>2. </a:t>
            </a:r>
            <a:r>
              <a:rPr lang="pt-BR" sz="2400" b="1" dirty="0"/>
              <a:t>Toma decisões sequenciais;</a:t>
            </a:r>
          </a:p>
          <a:p>
            <a:r>
              <a:rPr lang="pt-BR" sz="2400" dirty="0"/>
              <a:t>3. </a:t>
            </a:r>
            <a:r>
              <a:rPr lang="pt-BR" sz="2400" b="1" dirty="0"/>
              <a:t>Adaptação dinâmica;</a:t>
            </a:r>
          </a:p>
          <a:p>
            <a:r>
              <a:rPr lang="pt-BR" sz="2400" dirty="0"/>
              <a:t>4. </a:t>
            </a:r>
            <a:r>
              <a:rPr lang="pt-BR" sz="2400" b="1" dirty="0"/>
              <a:t>Exploração inteligente;</a:t>
            </a:r>
          </a:p>
          <a:p>
            <a:r>
              <a:rPr lang="pt-BR" sz="2400" dirty="0"/>
              <a:t>5. </a:t>
            </a:r>
            <a:r>
              <a:rPr lang="pt-BR" sz="2400" b="1" dirty="0"/>
              <a:t>Capacidade de alcançar estratégias complexas.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81424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A5AAB0-C1EA-E3BA-960B-DEBEA72AD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025" y="506083"/>
            <a:ext cx="10353762" cy="970450"/>
          </a:xfrm>
        </p:spPr>
        <p:txBody>
          <a:bodyPr/>
          <a:lstStyle/>
          <a:p>
            <a:pPr algn="l"/>
            <a:r>
              <a:rPr lang="pt-BR" b="1" dirty="0"/>
              <a:t>Desvantagens do Aprendizado por Reforço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02779F-680F-344A-A2C6-9C032A2E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550" y="2060253"/>
            <a:ext cx="10353762" cy="4058751"/>
          </a:xfrm>
        </p:spPr>
        <p:txBody>
          <a:bodyPr>
            <a:normAutofit/>
          </a:bodyPr>
          <a:lstStyle/>
          <a:p>
            <a:r>
              <a:rPr lang="pt-BR" sz="2400" dirty="0"/>
              <a:t>1. </a:t>
            </a:r>
            <a:r>
              <a:rPr lang="pt-BR" sz="2400" b="1" dirty="0"/>
              <a:t>Alto custo computacional;</a:t>
            </a:r>
          </a:p>
          <a:p>
            <a:r>
              <a:rPr lang="pt-BR" sz="2400" dirty="0"/>
              <a:t>2. </a:t>
            </a:r>
            <a:r>
              <a:rPr lang="pt-BR" sz="2400" b="1" dirty="0"/>
              <a:t>Instabilidade e sensibilidade;</a:t>
            </a:r>
          </a:p>
          <a:p>
            <a:r>
              <a:rPr lang="pt-BR" sz="2400" dirty="0"/>
              <a:t>3. </a:t>
            </a:r>
            <a:r>
              <a:rPr lang="pt-BR" sz="2400" b="1" dirty="0"/>
              <a:t>Requer muitas interações;</a:t>
            </a:r>
          </a:p>
          <a:p>
            <a:r>
              <a:rPr lang="pt-BR" sz="2400" dirty="0"/>
              <a:t>4. </a:t>
            </a:r>
            <a:r>
              <a:rPr lang="pt-BR" sz="2400" b="1" dirty="0"/>
              <a:t>Dificuldade em projetar recompensas;</a:t>
            </a:r>
          </a:p>
          <a:p>
            <a:r>
              <a:rPr lang="pt-BR" sz="2400" dirty="0"/>
              <a:t>5. </a:t>
            </a:r>
            <a:r>
              <a:rPr lang="pt-BR" sz="2400" b="1" dirty="0"/>
              <a:t>Não é ideal para todos os problemas.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004245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38790-C5EB-52C4-61E1-94644CC15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10" y="5750"/>
            <a:ext cx="10353762" cy="970450"/>
          </a:xfrm>
        </p:spPr>
        <p:txBody>
          <a:bodyPr>
            <a:normAutofit fontScale="90000"/>
          </a:bodyPr>
          <a:lstStyle/>
          <a:p>
            <a:pPr algn="l"/>
            <a:r>
              <a:rPr lang="pt-BR" b="1" dirty="0"/>
              <a:t>Aplicações Reais de Aprendizado por Reforço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8537D7C-184B-9C90-506E-D25A3EC2B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29" y="1157355"/>
            <a:ext cx="10353762" cy="5631634"/>
          </a:xfrm>
        </p:spPr>
        <p:txBody>
          <a:bodyPr>
            <a:normAutofit fontScale="85000" lnSpcReduction="20000"/>
          </a:bodyPr>
          <a:lstStyle/>
          <a:p>
            <a:r>
              <a:rPr lang="pt-BR" b="1" dirty="0"/>
              <a:t>1. Jogos e Simulações</a:t>
            </a:r>
          </a:p>
          <a:p>
            <a:pPr marL="36900" indent="0">
              <a:buNone/>
            </a:pPr>
            <a:r>
              <a:rPr lang="pt-BR" sz="2100" dirty="0"/>
              <a:t>-RL tem se destacado em jogos complexos, onde a tomada de decisão é fundamental. </a:t>
            </a:r>
          </a:p>
          <a:p>
            <a:pPr marL="36900" indent="0">
              <a:buNone/>
            </a:pPr>
            <a:r>
              <a:rPr lang="pt-BR" sz="2100" dirty="0"/>
              <a:t>Exemplo: OpenAI Five – Venceu jogadores profissionais em Dota 2.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b="1" dirty="0"/>
              <a:t>2. Robótica</a:t>
            </a:r>
          </a:p>
          <a:p>
            <a:pPr marL="36900" indent="0">
              <a:buNone/>
            </a:pPr>
            <a:r>
              <a:rPr lang="pt-BR" sz="2100" dirty="0"/>
              <a:t>-Agentes de RL são usados para </a:t>
            </a:r>
            <a:r>
              <a:rPr lang="pt-BR" sz="2100" b="1" dirty="0"/>
              <a:t>ensinar robôs a realizar tarefas físicas</a:t>
            </a:r>
            <a:r>
              <a:rPr lang="pt-BR" sz="2100" dirty="0"/>
              <a:t>. </a:t>
            </a:r>
          </a:p>
          <a:p>
            <a:pPr marL="36900" indent="0">
              <a:buNone/>
            </a:pPr>
            <a:r>
              <a:rPr lang="pt-BR" sz="2100" dirty="0"/>
              <a:t>Exemplo: Controle de braços robóticos</a:t>
            </a:r>
            <a:r>
              <a:rPr lang="pt-BR" sz="2100" b="1" dirty="0"/>
              <a:t> </a:t>
            </a:r>
            <a:r>
              <a:rPr lang="pt-BR" sz="2100" dirty="0"/>
              <a:t>– Pegar objetos, encaixar peças, abrir portas.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b="1" dirty="0"/>
              <a:t>3. Carros Autônomos</a:t>
            </a:r>
          </a:p>
          <a:p>
            <a:pPr marL="36900" indent="0">
              <a:buNone/>
            </a:pPr>
            <a:r>
              <a:rPr lang="pt-BR" sz="2100" dirty="0"/>
              <a:t>-RL é aplicado para ensinar veículos a navegar, evitar obstáculos, estacionar, e até tomar decisões em cruzamentos. </a:t>
            </a:r>
          </a:p>
          <a:p>
            <a:pPr marL="36900" indent="0">
              <a:buNone/>
            </a:pPr>
            <a:r>
              <a:rPr lang="pt-BR" sz="2100" dirty="0"/>
              <a:t>Exemplo: Um carro pode aprender a frear suavemente, seguir faixas, ou mudar de pista com segurança.</a:t>
            </a:r>
          </a:p>
          <a:p>
            <a:pPr marL="36900" indent="0">
              <a:buNone/>
            </a:pPr>
            <a:endParaRPr lang="pt-BR" dirty="0"/>
          </a:p>
          <a:p>
            <a:r>
              <a:rPr lang="pt-BR" b="1" dirty="0"/>
              <a:t>4. Finanças e Investimentos</a:t>
            </a:r>
          </a:p>
          <a:p>
            <a:pPr marL="36900" indent="0">
              <a:buNone/>
            </a:pPr>
            <a:r>
              <a:rPr lang="pt-BR" sz="2100" dirty="0"/>
              <a:t>-Usado para estratégias de trading, alocação de portfólio e decisões em mercados financeiros.</a:t>
            </a:r>
          </a:p>
          <a:p>
            <a:pPr marL="36900" indent="0">
              <a:buNone/>
            </a:pPr>
            <a:r>
              <a:rPr lang="pt-BR" sz="2100" dirty="0"/>
              <a:t>Exemplo: Agentes tentam maximizar o lucro ao longo do tempo, aprendendo com dados de mercado.</a:t>
            </a:r>
          </a:p>
          <a:p>
            <a:pPr marL="36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55149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315AA3-EAE3-44ED-8368-BAC2FFFB481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27C19A7-3107-4CB2-BD0D-F7C79BE028C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7023227-530E-4024-91EF-312A851A758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140</TotalTime>
  <Words>704</Words>
  <Application>Microsoft Office PowerPoint</Application>
  <PresentationFormat>Widescreen</PresentationFormat>
  <Paragraphs>70</Paragraphs>
  <Slides>14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Calisto MT</vt:lpstr>
      <vt:lpstr>Wingdings 2</vt:lpstr>
      <vt:lpstr>Ardósia</vt:lpstr>
      <vt:lpstr>Aprendizado por reforço (Reinforcement Learning – RL)</vt:lpstr>
      <vt:lpstr>Introdução</vt:lpstr>
      <vt:lpstr>Algoritmos</vt:lpstr>
      <vt:lpstr>Apresentação do PowerPoint</vt:lpstr>
      <vt:lpstr>Algoritmos</vt:lpstr>
      <vt:lpstr>Quando Usar Aprendizado por Reforço</vt:lpstr>
      <vt:lpstr>Vantagens do Aprendizado por Reforço</vt:lpstr>
      <vt:lpstr>Desvantagens do Aprendizado por Reforço</vt:lpstr>
      <vt:lpstr>Aplicações Reais de Aprendizado por Reforço</vt:lpstr>
      <vt:lpstr>Implementação em Projeto</vt:lpstr>
      <vt:lpstr>Métricas Obtidas</vt:lpstr>
      <vt:lpstr>Resultado do Modelo</vt:lpstr>
      <vt:lpstr>Conclusão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UNI-CET</dc:creator>
  <cp:lastModifiedBy>UNI-CET</cp:lastModifiedBy>
  <cp:revision>5</cp:revision>
  <dcterms:created xsi:type="dcterms:W3CDTF">2025-08-19T14:16:43Z</dcterms:created>
  <dcterms:modified xsi:type="dcterms:W3CDTF">2025-08-19T18:33:00Z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