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7.jpg" ContentType="image/jpg"/>
  <Override PartName="/ppt/media/image11.jpg" ContentType="image/jpg"/>
  <Override PartName="/ppt/media/image12.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9" r:id="rId1"/>
  </p:sldMasterIdLst>
  <p:sldIdLst>
    <p:sldId id="256" r:id="rId2"/>
    <p:sldId id="257" r:id="rId3"/>
    <p:sldId id="258" r:id="rId4"/>
    <p:sldId id="259" r:id="rId5"/>
    <p:sldId id="260" r:id="rId6"/>
    <p:sldId id="266" r:id="rId7"/>
    <p:sldId id="261" r:id="rId8"/>
    <p:sldId id="262" r:id="rId9"/>
    <p:sldId id="267"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5/10/2024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524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6248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4053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4934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65192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95973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53305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31139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30777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43258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613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05055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7241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9530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060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1754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6206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967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jp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5/10/2024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695495819"/>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18.xml"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6.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21420000">
            <a:off x="896773" y="1537971"/>
            <a:ext cx="8316280" cy="1266178"/>
          </a:xfrm>
          <a:prstGeom prst="rect">
            <a:avLst/>
          </a:prstGeom>
        </p:spPr>
        <p:txBody>
          <a:bodyPr vert="horz" wrap="square" lIns="0" tIns="16510" rIns="0" bIns="0" rtlCol="0">
            <a:spAutoFit/>
          </a:bodyPr>
          <a:lstStyle/>
          <a:p>
            <a:pPr marL="3213735">
              <a:lnSpc>
                <a:spcPct val="100000"/>
              </a:lnSpc>
              <a:spcBef>
                <a:spcPts val="130"/>
              </a:spcBef>
            </a:pPr>
            <a:r>
              <a:rPr lang="en-US" spc="15" dirty="0"/>
              <a:t>PROJECT </a:t>
            </a: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rot="21386352">
            <a:off x="7140134" y="2759106"/>
            <a:ext cx="3336739" cy="566822"/>
          </a:xfrm>
          <a:prstGeom prst="rect">
            <a:avLst/>
          </a:prstGeom>
        </p:spPr>
        <p:txBody>
          <a:bodyPr vert="horz" wrap="square" lIns="0" tIns="12700" rIns="0" bIns="0" rtlCol="0">
            <a:spAutoFit/>
          </a:bodyPr>
          <a:lstStyle/>
          <a:p>
            <a:pPr marL="12700">
              <a:lnSpc>
                <a:spcPct val="100000"/>
              </a:lnSpc>
              <a:spcBef>
                <a:spcPts val="100"/>
              </a:spcBef>
            </a:pPr>
            <a:r>
              <a:rPr lang="en-US" sz="3600" b="1" spc="10" dirty="0">
                <a:solidFill>
                  <a:srgbClr val="2D936B"/>
                </a:solidFill>
                <a:latin typeface="Trebuchet MS"/>
                <a:cs typeface="Trebuchet MS"/>
              </a:rPr>
              <a:t>L.AISHWARYA </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DCC2390C-FFF1-4CDF-9C15-AFAD163D4268}"/>
              </a:ext>
            </a:extLst>
          </p:cNvPr>
          <p:cNvSpPr txBox="1"/>
          <p:nvPr/>
        </p:nvSpPr>
        <p:spPr>
          <a:xfrm>
            <a:off x="2285999" y="1981200"/>
            <a:ext cx="7248525" cy="347787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By deploying the trained model into a web application or platform, airlines could monitor customer sentiment as reviews are posted online.</a:t>
            </a:r>
          </a:p>
          <a:p>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This would allow airlines to quickly identify and address any issues, respond to feedback in a timely manner, and potentially turn negative experiences into positive ones.</a:t>
            </a:r>
          </a:p>
          <a:p>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This real-time approach could greatly enhance customer satisfaction and loyalty, ultimately leading to improved business outcomes for the airline.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a:extLst>
              <a:ext uri="{FF2B5EF4-FFF2-40B4-BE49-F238E27FC236}">
                <a16:creationId xmlns:a16="http://schemas.microsoft.com/office/drawing/2014/main" id="{86AB2F1E-391F-E5EB-51E4-52FA5FB9A286}"/>
              </a:ext>
            </a:extLst>
          </p:cNvPr>
          <p:cNvPicPr>
            <a:picLocks noChangeAspect="1"/>
          </p:cNvPicPr>
          <p:nvPr/>
        </p:nvPicPr>
        <p:blipFill>
          <a:blip r:embed="rId3"/>
          <a:stretch>
            <a:fillRect/>
          </a:stretch>
        </p:blipFill>
        <p:spPr>
          <a:xfrm>
            <a:off x="5545395" y="2797175"/>
            <a:ext cx="5210175" cy="3848100"/>
          </a:xfrm>
          <a:prstGeom prst="rect">
            <a:avLst/>
          </a:prstGeom>
        </p:spPr>
      </p:pic>
      <p:pic>
        <p:nvPicPr>
          <p:cNvPr id="11" name="Picture 10">
            <a:extLst>
              <a:ext uri="{FF2B5EF4-FFF2-40B4-BE49-F238E27FC236}">
                <a16:creationId xmlns:a16="http://schemas.microsoft.com/office/drawing/2014/main" id="{9AFDAAB8-7B9B-5C16-6E33-0B3E3BFF6ABC}"/>
              </a:ext>
            </a:extLst>
          </p:cNvPr>
          <p:cNvPicPr>
            <a:picLocks noChangeAspect="1"/>
          </p:cNvPicPr>
          <p:nvPr/>
        </p:nvPicPr>
        <p:blipFill>
          <a:blip r:embed="rId4"/>
          <a:stretch>
            <a:fillRect/>
          </a:stretch>
        </p:blipFill>
        <p:spPr>
          <a:xfrm>
            <a:off x="390526" y="1143634"/>
            <a:ext cx="5105400" cy="31997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5" name="TextBox 14">
            <a:extLst>
              <a:ext uri="{FF2B5EF4-FFF2-40B4-BE49-F238E27FC236}">
                <a16:creationId xmlns:a16="http://schemas.microsoft.com/office/drawing/2014/main" id="{B1D8740F-EDE3-67AE-67A6-514ECCD66941}"/>
              </a:ext>
            </a:extLst>
          </p:cNvPr>
          <p:cNvSpPr txBox="1"/>
          <p:nvPr/>
        </p:nvSpPr>
        <p:spPr>
          <a:xfrm>
            <a:off x="457200" y="1524000"/>
            <a:ext cx="8305800" cy="369331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After training and evaluating the sentiment analysis model, it achieved a high training accuracy of 85% and a validation accuracy of 80%. </a:t>
            </a:r>
          </a:p>
          <a:p>
            <a:endParaRPr lang="en-US" dirty="0"/>
          </a:p>
          <a:p>
            <a:pPr marL="285750" indent="-285750">
              <a:buFont typeface="Arial" panose="020B0604020202020204" pitchFamily="34" charset="0"/>
              <a:buChar char="•"/>
            </a:pPr>
            <a:r>
              <a:rPr lang="en-US" dirty="0"/>
              <a:t>The model effectively classified airline reviews as positive or negative based on customer sentiment.</a:t>
            </a:r>
          </a:p>
          <a:p>
            <a:endParaRPr lang="en-US" dirty="0"/>
          </a:p>
          <a:p>
            <a:pPr marL="285750" indent="-285750">
              <a:buFont typeface="Arial" panose="020B0604020202020204" pitchFamily="34" charset="0"/>
              <a:buChar char="•"/>
            </a:pPr>
            <a:r>
              <a:rPr lang="en-US" dirty="0"/>
              <a:t>This indicates that the model has learned meaningful patterns in the data and can generalize well to new, unseen reviews.</a:t>
            </a:r>
          </a:p>
          <a:p>
            <a:endParaRPr lang="en-US" dirty="0"/>
          </a:p>
          <a:p>
            <a:pPr marL="285750" indent="-285750">
              <a:buFont typeface="Arial" panose="020B0604020202020204" pitchFamily="34" charset="0"/>
              <a:buChar char="•"/>
            </a:pPr>
            <a:r>
              <a:rPr lang="en-US" dirty="0"/>
              <a:t>The high accuracy of the model demonstrates its potential to accurately analyze and classify airline reviews, which could be valuable for airlines seeking to improve customer satisfaction and make data-driven business decisions.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rot="21420000">
            <a:off x="939572" y="2343692"/>
            <a:ext cx="6914829"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SENTIMENT ANALYSIS FOR AIRLINE REVIEWS</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3">
              <a:schemeClr val="lt1"/>
            </a:lnRef>
            <a:fillRef idx="1">
              <a:schemeClr val="accent1"/>
            </a:fillRef>
            <a:effectRef idx="1">
              <a:schemeClr val="accent1"/>
            </a:effectRef>
            <a:fontRef idx="minor">
              <a:schemeClr val="lt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34235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A0B1E89-5563-0776-24B6-32B66A212AFA}"/>
              </a:ext>
            </a:extLst>
          </p:cNvPr>
          <p:cNvSpPr txBox="1"/>
          <p:nvPr/>
        </p:nvSpPr>
        <p:spPr>
          <a:xfrm>
            <a:off x="1781175" y="1447800"/>
            <a:ext cx="805815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agenda for the sentiment analysis project using generative AI includes an introduction to sentiment analysis, covering its importance and applications.</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We'll explore Python libraries such as NLTK, </a:t>
            </a:r>
            <a:r>
              <a:rPr lang="en-US" sz="2400" dirty="0" err="1">
                <a:latin typeface="Times New Roman" panose="02020603050405020304" pitchFamily="18" charset="0"/>
                <a:cs typeface="Times New Roman" panose="02020603050405020304" pitchFamily="18" charset="0"/>
              </a:rPr>
              <a:t>TextBlob</a:t>
            </a:r>
            <a:r>
              <a:rPr lang="en-US" sz="2400" dirty="0">
                <a:latin typeface="Times New Roman" panose="02020603050405020304" pitchFamily="18" charset="0"/>
                <a:cs typeface="Times New Roman" panose="02020603050405020304" pitchFamily="18" charset="0"/>
              </a:rPr>
              <a:t>, and VADER for sentiment analysis and learn how to set them up.</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Data collection and preprocessing techniques will be discussed, followed by an exploratory data analysis (EDA) to understand the dataset better.</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Finally, we'll conclude with a summary of the project, potential future enhancements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10400" y="23584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5DDB0546-D526-A035-6B2B-4D213CE762B3}"/>
              </a:ext>
            </a:extLst>
          </p:cNvPr>
          <p:cNvSpPr txBox="1"/>
          <p:nvPr/>
        </p:nvSpPr>
        <p:spPr>
          <a:xfrm>
            <a:off x="834072" y="1695450"/>
            <a:ext cx="563689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 a sentiment analysis model to classify the sentiment (positive or negative) reviews.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dataset contains text reviews along with corresponding sentiment labels.</a:t>
            </a:r>
          </a:p>
          <a:p>
            <a:r>
              <a:rPr lang="en-US"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Additionally, the model should be capable of predicting the sentiment of new, unseen reviews with a high level of accuracy.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id="{8A619786-70A5-327C-CE63-8F77B305AA4C}"/>
              </a:ext>
            </a:extLst>
          </p:cNvPr>
          <p:cNvSpPr txBox="1"/>
          <p:nvPr/>
        </p:nvSpPr>
        <p:spPr>
          <a:xfrm>
            <a:off x="518170" y="1514943"/>
            <a:ext cx="8414162"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Overview</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sentiment analysis project aimed to classify the sentiment (positive or negative) of airline reviews using a machine learning model. The project utilized Python with libraries such as pandas,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matplotlib, and TensorFlow.</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Dataset:</a:t>
            </a:r>
          </a:p>
          <a:p>
            <a:r>
              <a:rPr lang="en-US" sz="2400" dirty="0">
                <a:latin typeface="Times New Roman" panose="02020603050405020304" pitchFamily="18" charset="0"/>
                <a:cs typeface="Times New Roman" panose="02020603050405020304" pitchFamily="18" charset="0"/>
              </a:rPr>
              <a:t>A dummy dataset was created containing five sample airline reviews, each labeled with its sentiment (positive, negative, or neutral). Neutral sentiment reviews were filtered out, leaving only positive and negative sentiments for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id="{8A619786-70A5-327C-CE63-8F77B305AA4C}"/>
              </a:ext>
            </a:extLst>
          </p:cNvPr>
          <p:cNvSpPr txBox="1"/>
          <p:nvPr/>
        </p:nvSpPr>
        <p:spPr>
          <a:xfrm>
            <a:off x="381000" y="1981200"/>
            <a:ext cx="8748156" cy="4154984"/>
          </a:xfrm>
          <a:prstGeom prst="rect">
            <a:avLst/>
          </a:prstGeom>
          <a:noFill/>
        </p:spPr>
        <p:txBody>
          <a:bodyPr wrap="square" rtlCol="0">
            <a:spAutoFit/>
          </a:bodyPr>
          <a:lstStyle/>
          <a:p>
            <a:pPr algn="l"/>
            <a:r>
              <a:rPr lang="en-US" sz="2400" b="1" i="0" dirty="0">
                <a:effectLst/>
                <a:latin typeface="Times New Roman" panose="02020603050405020304" pitchFamily="18" charset="0"/>
                <a:cs typeface="Times New Roman" panose="02020603050405020304" pitchFamily="18" charset="0"/>
              </a:rPr>
              <a:t>Model Architecture:</a:t>
            </a:r>
          </a:p>
          <a:p>
            <a:pPr algn="l"/>
            <a:r>
              <a:rPr lang="en-US" sz="2400" b="0" i="0" dirty="0">
                <a:effectLst/>
                <a:latin typeface="Times New Roman" panose="02020603050405020304" pitchFamily="18" charset="0"/>
                <a:cs typeface="Times New Roman" panose="02020603050405020304" pitchFamily="18" charset="0"/>
              </a:rPr>
              <a:t> The sentiment analysis model was built using a Sequential model from </a:t>
            </a:r>
            <a:r>
              <a:rPr lang="en-US" sz="2400" b="0" i="0" dirty="0" err="1">
                <a:effectLst/>
                <a:latin typeface="Times New Roman" panose="02020603050405020304" pitchFamily="18" charset="0"/>
                <a:cs typeface="Times New Roman" panose="02020603050405020304" pitchFamily="18" charset="0"/>
              </a:rPr>
              <a:t>TensorFlow</a:t>
            </a:r>
            <a:r>
              <a:rPr lang="en-US" sz="2400" b="0" i="0" dirty="0">
                <a:effectLst/>
                <a:latin typeface="Times New Roman" panose="02020603050405020304" pitchFamily="18" charset="0"/>
                <a:cs typeface="Times New Roman" panose="02020603050405020304" pitchFamily="18" charset="0"/>
              </a:rPr>
              <a:t>. The model was compiled with binary cross-entropy loss and Adam optimizer.</a:t>
            </a:r>
          </a:p>
          <a:p>
            <a:pPr algn="l"/>
            <a:endParaRPr lang="en-US" sz="2400" b="0" i="0" dirty="0">
              <a:effectLst/>
              <a:latin typeface="Times New Roman" panose="02020603050405020304" pitchFamily="18" charset="0"/>
              <a:cs typeface="Times New Roman" panose="02020603050405020304" pitchFamily="18" charset="0"/>
            </a:endParaRPr>
          </a:p>
          <a:p>
            <a:pPr algn="l"/>
            <a:r>
              <a:rPr lang="en-US" sz="2400" b="1" i="0" dirty="0">
                <a:effectLst/>
                <a:latin typeface="Times New Roman" panose="02020603050405020304" pitchFamily="18" charset="0"/>
                <a:cs typeface="Times New Roman" panose="02020603050405020304" pitchFamily="18" charset="0"/>
              </a:rPr>
              <a:t>Model Training and Evaluation:</a:t>
            </a:r>
          </a:p>
          <a:p>
            <a:pPr algn="l"/>
            <a:r>
              <a:rPr lang="en-US" sz="2400" b="0" i="0" dirty="0">
                <a:effectLst/>
                <a:latin typeface="Times New Roman" panose="02020603050405020304" pitchFamily="18" charset="0"/>
                <a:cs typeface="Times New Roman" panose="02020603050405020304" pitchFamily="18" charset="0"/>
              </a:rPr>
              <a:t> The model was trained on the dataset using a batch size of 32 and for 5 epochs. Training accuracy was monitored and plotted against validation accuracy. Similarly, training loss was plotted against validation loss to evaluate the model's performance.</a:t>
            </a:r>
          </a:p>
          <a:p>
            <a:endParaRPr lang="en-US" sz="2400" dirty="0"/>
          </a:p>
        </p:txBody>
      </p:sp>
    </p:spTree>
    <p:extLst>
      <p:ext uri="{BB962C8B-B14F-4D97-AF65-F5344CB8AC3E}">
        <p14:creationId xmlns:p14="http://schemas.microsoft.com/office/powerpoint/2010/main" val="26236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22952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TextBox 14">
            <a:extLst>
              <a:ext uri="{FF2B5EF4-FFF2-40B4-BE49-F238E27FC236}">
                <a16:creationId xmlns:a16="http://schemas.microsoft.com/office/drawing/2014/main" id="{705BA773-321D-9BCC-9CE5-A35BB690C9A3}"/>
              </a:ext>
            </a:extLst>
          </p:cNvPr>
          <p:cNvSpPr txBox="1"/>
          <p:nvPr/>
        </p:nvSpPr>
        <p:spPr>
          <a:xfrm>
            <a:off x="304800" y="667093"/>
            <a:ext cx="9048749" cy="5632311"/>
          </a:xfrm>
          <a:prstGeom prst="rect">
            <a:avLst/>
          </a:prstGeom>
          <a:noFill/>
        </p:spPr>
        <p:txBody>
          <a:bodyPr wrap="square" rtlCol="0">
            <a:spAutoFit/>
          </a:bodyPr>
          <a:lstStyle/>
          <a:p>
            <a:r>
              <a:rPr lang="en-US" sz="2000" dirty="0"/>
              <a:t>The end users of the sentiment analysis project are:</a:t>
            </a:r>
          </a:p>
          <a:p>
            <a:endParaRPr lang="en-US" sz="2000" dirty="0"/>
          </a:p>
          <a:p>
            <a:pPr marL="342900" indent="-342900">
              <a:buAutoNum type="arabicPeriod"/>
            </a:pPr>
            <a:r>
              <a:rPr lang="en-US" sz="2000" b="1" dirty="0"/>
              <a:t>Airlines</a:t>
            </a:r>
            <a:r>
              <a:rPr lang="en-US" sz="2000" dirty="0"/>
              <a:t>: </a:t>
            </a:r>
          </a:p>
          <a:p>
            <a:r>
              <a:rPr lang="en-US" sz="2000" dirty="0"/>
              <a:t>Airlines could use the sentiment analysis model to analyze customer feedback from reviews and social media to understand customer satisfaction levels and improve their services.</a:t>
            </a:r>
          </a:p>
          <a:p>
            <a:endParaRPr lang="en-US" sz="2000" dirty="0"/>
          </a:p>
          <a:p>
            <a:r>
              <a:rPr lang="en-US" sz="2000" dirty="0"/>
              <a:t>2. </a:t>
            </a:r>
            <a:r>
              <a:rPr lang="en-US" sz="2000" b="1" dirty="0"/>
              <a:t>Passengers</a:t>
            </a:r>
            <a:r>
              <a:rPr lang="en-US" sz="2000" dirty="0"/>
              <a:t>:</a:t>
            </a:r>
          </a:p>
          <a:p>
            <a:r>
              <a:rPr lang="en-US" sz="2000" dirty="0"/>
              <a:t> Passengers could benefit indirectly from the sentiment analysis by contributing to improved airline services based on their feedback and reviews.</a:t>
            </a:r>
          </a:p>
          <a:p>
            <a:endParaRPr lang="en-US" sz="2000" dirty="0"/>
          </a:p>
          <a:p>
            <a:r>
              <a:rPr lang="en-US" sz="2000" dirty="0"/>
              <a:t>3. </a:t>
            </a:r>
            <a:r>
              <a:rPr lang="en-US" sz="2000" b="1" dirty="0"/>
              <a:t>Marketing Teams</a:t>
            </a:r>
            <a:r>
              <a:rPr lang="en-US" sz="2000" dirty="0"/>
              <a:t>: </a:t>
            </a:r>
          </a:p>
          <a:p>
            <a:r>
              <a:rPr lang="en-US" sz="2000" dirty="0"/>
              <a:t>Marketing teams could use the sentiment analysis to gauge the effectiveness of marketing campaigns and tailor future campaigns based on customer sentiment.</a:t>
            </a:r>
          </a:p>
          <a:p>
            <a:endParaRPr lang="en-US" sz="2000" dirty="0"/>
          </a:p>
          <a:p>
            <a:r>
              <a:rPr lang="en-US" sz="2000" dirty="0"/>
              <a:t>4. </a:t>
            </a:r>
            <a:r>
              <a:rPr lang="en-US" sz="2000" b="1" dirty="0"/>
              <a:t>Business Analysts</a:t>
            </a:r>
            <a:r>
              <a:rPr lang="en-US" sz="2000" dirty="0"/>
              <a:t>:</a:t>
            </a:r>
          </a:p>
          <a:p>
            <a:r>
              <a:rPr lang="en-US" sz="2000" dirty="0"/>
              <a:t> </a:t>
            </a:r>
          </a:p>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06" y="1625228"/>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F6E9ADB2-9E42-89D6-1D0C-A9D43E3FE458}"/>
              </a:ext>
            </a:extLst>
          </p:cNvPr>
          <p:cNvSpPr txBox="1"/>
          <p:nvPr/>
        </p:nvSpPr>
        <p:spPr>
          <a:xfrm>
            <a:off x="3505200" y="2084724"/>
            <a:ext cx="5791200" cy="2585323"/>
          </a:xfrm>
          <a:prstGeom prst="rect">
            <a:avLst/>
          </a:prstGeom>
          <a:noFill/>
        </p:spPr>
        <p:txBody>
          <a:bodyPr wrap="square" rtlCol="0">
            <a:spAutoFit/>
          </a:bodyPr>
          <a:lstStyle/>
          <a:p>
            <a:pPr algn="l"/>
            <a:r>
              <a:rPr lang="en-US" b="1" dirty="0">
                <a:latin typeface="Times New Roman" panose="02020603050405020304" pitchFamily="18" charset="0"/>
                <a:cs typeface="Times New Roman" panose="02020603050405020304" pitchFamily="18" charset="0"/>
              </a:rPr>
              <a:t>Solution:</a:t>
            </a:r>
            <a:endParaRPr lang="en-US" b="1"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sentiment analysis project provides a solution for classifying the sentiment of airline reviews as positive or negative. </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utilizes natural language processing techniques and machine learning to analyze text data and make predictions about the sentiment of the reviews.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09" y="1143000"/>
            <a:ext cx="2695574" cy="3248025"/>
          </a:xfrm>
          <a:prstGeom prst="rect">
            <a:avLst/>
          </a:prstGeom>
        </p:spPr>
      </p:pic>
      <p:sp>
        <p:nvSpPr>
          <p:cNvPr id="6" name="object 6"/>
          <p:cNvSpPr txBox="1">
            <a:spLocks noGrp="1"/>
          </p:cNvSpPr>
          <p:nvPr>
            <p:ph type="title"/>
          </p:nvPr>
        </p:nvSpPr>
        <p:spPr>
          <a:xfrm>
            <a:off x="533400" y="252807"/>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F6E9ADB2-9E42-89D6-1D0C-A9D43E3FE458}"/>
              </a:ext>
            </a:extLst>
          </p:cNvPr>
          <p:cNvSpPr txBox="1"/>
          <p:nvPr/>
        </p:nvSpPr>
        <p:spPr>
          <a:xfrm>
            <a:off x="2819400" y="1045086"/>
            <a:ext cx="8077200" cy="5632311"/>
          </a:xfrm>
          <a:prstGeom prst="rect">
            <a:avLst/>
          </a:prstGeom>
          <a:noFill/>
        </p:spPr>
        <p:txBody>
          <a:bodyPr wrap="square" rtlCol="0">
            <a:spAutoFit/>
          </a:bodyPr>
          <a:lstStyle/>
          <a:p>
            <a:pPr algn="l"/>
            <a:r>
              <a:rPr lang="en-US" b="1" i="0" dirty="0">
                <a:effectLst/>
                <a:latin typeface="Söhne"/>
              </a:rPr>
              <a:t>Value Proposition:</a:t>
            </a:r>
          </a:p>
          <a:p>
            <a:pPr algn="l"/>
            <a:endParaRPr lang="en-US" b="0" i="0" dirty="0">
              <a:effectLst/>
              <a:latin typeface="Söhne"/>
            </a:endParaRPr>
          </a:p>
          <a:p>
            <a:pPr algn="l">
              <a:buFont typeface="+mj-lt"/>
              <a:buAutoNum type="arabicPeriod"/>
            </a:pPr>
            <a:r>
              <a:rPr lang="en-US" b="1" i="0" dirty="0">
                <a:effectLst/>
                <a:latin typeface="Söhne"/>
              </a:rPr>
              <a:t>Improved Customer Service:</a:t>
            </a:r>
            <a:r>
              <a:rPr lang="en-US" b="0" i="0" dirty="0">
                <a:effectLst/>
                <a:latin typeface="Söhne"/>
              </a:rPr>
              <a:t> Airlines can use the sentiment analysis to identify areas for improvement in their services based on customer feedback, leading to enhanced customer satisfaction.</a:t>
            </a:r>
          </a:p>
          <a:p>
            <a:pPr algn="l"/>
            <a:endParaRPr lang="en-US" dirty="0">
              <a:latin typeface="Söhne"/>
            </a:endParaRPr>
          </a:p>
          <a:p>
            <a:pPr algn="l"/>
            <a:r>
              <a:rPr lang="en-US" b="1" i="0" dirty="0">
                <a:effectLst/>
                <a:latin typeface="Söhne"/>
              </a:rPr>
              <a:t>2.Marketing Insights:</a:t>
            </a:r>
            <a:r>
              <a:rPr lang="en-US" b="0" i="0" dirty="0">
                <a:effectLst/>
                <a:latin typeface="Söhne"/>
              </a:rPr>
              <a:t> Marketing teams can gain insights into customer preferences and sentiments, allowing them to create more targeted and effective marketing campaigns.</a:t>
            </a:r>
          </a:p>
          <a:p>
            <a:pPr algn="l"/>
            <a:endParaRPr lang="en-US" b="0" i="0" dirty="0">
              <a:effectLst/>
              <a:latin typeface="Söhne"/>
            </a:endParaRPr>
          </a:p>
          <a:p>
            <a:pPr algn="l"/>
            <a:r>
              <a:rPr lang="en-US" b="1" i="0" dirty="0">
                <a:effectLst/>
                <a:latin typeface="Söhne"/>
              </a:rPr>
              <a:t>3.Competitive Advantage:</a:t>
            </a:r>
            <a:r>
              <a:rPr lang="en-US" b="0" i="0" dirty="0">
                <a:effectLst/>
                <a:latin typeface="Söhne"/>
              </a:rPr>
              <a:t> By understanding customer sentiment, airlines can stay ahead of the competition by addressing issues and improving customer experiences.</a:t>
            </a:r>
          </a:p>
          <a:p>
            <a:pPr algn="l"/>
            <a:endParaRPr lang="en-US" b="0" i="0" dirty="0">
              <a:effectLst/>
              <a:latin typeface="Söhne"/>
            </a:endParaRPr>
          </a:p>
          <a:p>
            <a:pPr algn="l"/>
            <a:r>
              <a:rPr lang="en-US" b="1" i="0" dirty="0">
                <a:effectLst/>
                <a:latin typeface="Söhne"/>
              </a:rPr>
              <a:t>4.Data-Driven Decision Making:</a:t>
            </a:r>
            <a:r>
              <a:rPr lang="en-US" b="0" i="0" dirty="0">
                <a:effectLst/>
                <a:latin typeface="Söhne"/>
              </a:rPr>
              <a:t> The sentiment analysis provides valuable data that can be used for making informed business decisions and strategies.</a:t>
            </a:r>
          </a:p>
          <a:p>
            <a:pPr algn="l"/>
            <a:endParaRPr lang="en-US" b="0" i="0" dirty="0">
              <a:effectLst/>
              <a:latin typeface="Söhne"/>
            </a:endParaRPr>
          </a:p>
          <a:p>
            <a:pPr algn="l"/>
            <a:r>
              <a:rPr lang="en-US" b="1" i="0" dirty="0">
                <a:effectLst/>
                <a:latin typeface="Söhne"/>
              </a:rPr>
              <a:t>5.Cost and Time Efficiency:</a:t>
            </a:r>
            <a:r>
              <a:rPr lang="en-US" b="0" i="0" dirty="0">
                <a:effectLst/>
                <a:latin typeface="Söhne"/>
              </a:rPr>
              <a:t> Automating the sentiment analysis process can save time and resources compared to manual review analysis, allowing for faster responses to customer feedback.</a:t>
            </a:r>
          </a:p>
          <a:p>
            <a:endParaRPr lang="en-IN" dirty="0"/>
          </a:p>
        </p:txBody>
      </p:sp>
    </p:spTree>
    <p:extLst>
      <p:ext uri="{BB962C8B-B14F-4D97-AF65-F5344CB8AC3E}">
        <p14:creationId xmlns:p14="http://schemas.microsoft.com/office/powerpoint/2010/main" val="8086865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
  <TotalTime>44</TotalTime>
  <Words>1036</Words>
  <Application>Microsoft Office PowerPoint</Application>
  <PresentationFormat>Widescreen</PresentationFormat>
  <Paragraphs>114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Main Event</vt:lpstr>
      <vt:lpstr>PROJECT </vt:lpstr>
      <vt:lpstr>SENTIMENT ANALYSIS FOR AIRLINE REVIEWS</vt:lpstr>
      <vt:lpstr>AGENDA</vt:lpstr>
      <vt:lpstr>PROBLEM  STATEMENT</vt:lpstr>
      <vt:lpstr>PROJECT OVERVIEW</vt:lpstr>
      <vt:lpstr>PROJECT  OVERVIEW</vt:lpstr>
      <vt:lpstr>WHO ARE THE END USERS?</vt:lpstr>
      <vt:lpstr>YOUR SOLUTION AND ITS VALUE PROPOSITION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Poorva M</dc:title>
  <cp:lastModifiedBy>meenakshin.vani@gmail.com</cp:lastModifiedBy>
  <cp:revision>4</cp:revision>
  <dcterms:created xsi:type="dcterms:W3CDTF">2024-04-04T05:25:32Z</dcterms:created>
  <dcterms:modified xsi:type="dcterms:W3CDTF">2024-05-10T12:46:46Z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