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3" roundtripDataSignature="AMtx7mjE/DWzrY/p6saDesHwiZsQcn55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4.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bold.fntdata"/><Relationship Id="rId12" Type="http://schemas.openxmlformats.org/officeDocument/2006/relationships/slide" Target="slides/slide6.xml"/><Relationship Id="rId34" Type="http://schemas.openxmlformats.org/officeDocument/2006/relationships/font" Target="fonts/Raleway-regular.fntdata"/><Relationship Id="rId15" Type="http://schemas.openxmlformats.org/officeDocument/2006/relationships/slide" Target="slides/slide9.xml"/><Relationship Id="rId37" Type="http://schemas.openxmlformats.org/officeDocument/2006/relationships/font" Target="fonts/Raleway-boldItalic.fntdata"/><Relationship Id="rId14" Type="http://schemas.openxmlformats.org/officeDocument/2006/relationships/slide" Target="slides/slide8.xml"/><Relationship Id="rId36" Type="http://schemas.openxmlformats.org/officeDocument/2006/relationships/font" Target="fonts/Raleway-italic.fntdata"/><Relationship Id="rId17" Type="http://schemas.openxmlformats.org/officeDocument/2006/relationships/slide" Target="slides/slide11.xml"/><Relationship Id="rId39" Type="http://schemas.openxmlformats.org/officeDocument/2006/relationships/font" Target="fonts/ProximaNova-bold.fntdata"/><Relationship Id="rId16" Type="http://schemas.openxmlformats.org/officeDocument/2006/relationships/slide" Target="slides/slide10.xml"/><Relationship Id="rId38" Type="http://schemas.openxmlformats.org/officeDocument/2006/relationships/font" Target="fonts/ProximaNova-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5" name="Google Shape;265;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1" name="Google Shape;271;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7" name="Google Shape;277;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3" name="Google Shape;343;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0" name="Google Shape;370;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29"/>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9"/>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43"/>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 type="body"/>
          </p:nvPr>
        </p:nvSpPr>
        <p:spPr>
          <a:xfrm>
            <a:off x="457200" y="120348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43"/>
          <p:cNvSpPr txBox="1"/>
          <p:nvPr>
            <p:ph idx="2"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44"/>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4"/>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44"/>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44"/>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44"/>
          <p:cNvSpPr txBox="1"/>
          <p:nvPr>
            <p:ph idx="4"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45"/>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5"/>
          <p:cNvSpPr txBox="1"/>
          <p:nvPr>
            <p:ph idx="1" type="body"/>
          </p:nvPr>
        </p:nvSpPr>
        <p:spPr>
          <a:xfrm>
            <a:off x="45720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45"/>
          <p:cNvSpPr txBox="1"/>
          <p:nvPr>
            <p:ph idx="2" type="body"/>
          </p:nvPr>
        </p:nvSpPr>
        <p:spPr>
          <a:xfrm>
            <a:off x="323964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45"/>
          <p:cNvSpPr txBox="1"/>
          <p:nvPr>
            <p:ph idx="3" type="body"/>
          </p:nvPr>
        </p:nvSpPr>
        <p:spPr>
          <a:xfrm>
            <a:off x="6022080" y="120348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7" name="Google Shape;57;p45"/>
          <p:cNvSpPr txBox="1"/>
          <p:nvPr>
            <p:ph idx="4" type="body"/>
          </p:nvPr>
        </p:nvSpPr>
        <p:spPr>
          <a:xfrm>
            <a:off x="45720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8" name="Google Shape;58;p45"/>
          <p:cNvSpPr txBox="1"/>
          <p:nvPr>
            <p:ph idx="5" type="body"/>
          </p:nvPr>
        </p:nvSpPr>
        <p:spPr>
          <a:xfrm>
            <a:off x="323964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9" name="Google Shape;59;p45"/>
          <p:cNvSpPr txBox="1"/>
          <p:nvPr>
            <p:ph idx="6" type="body"/>
          </p:nvPr>
        </p:nvSpPr>
        <p:spPr>
          <a:xfrm>
            <a:off x="6022080" y="2761920"/>
            <a:ext cx="26496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4" name="Shape 64"/>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5" name="Shape 65"/>
        <p:cNvGrpSpPr/>
        <p:nvPr/>
      </p:nvGrpSpPr>
      <p:grpSpPr>
        <a:xfrm>
          <a:off x="0" y="0"/>
          <a:ext cx="0" cy="0"/>
          <a:chOff x="0" y="0"/>
          <a:chExt cx="0" cy="0"/>
        </a:xfrm>
      </p:grpSpPr>
      <p:sp>
        <p:nvSpPr>
          <p:cNvPr id="66" name="Google Shape;66;p4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6"/>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4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7"/>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1" name="Shape 71"/>
        <p:cNvGrpSpPr/>
        <p:nvPr/>
      </p:nvGrpSpPr>
      <p:grpSpPr>
        <a:xfrm>
          <a:off x="0" y="0"/>
          <a:ext cx="0" cy="0"/>
          <a:chOff x="0" y="0"/>
          <a:chExt cx="0" cy="0"/>
        </a:xfrm>
      </p:grpSpPr>
      <p:sp>
        <p:nvSpPr>
          <p:cNvPr id="72" name="Google Shape;72;p4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8"/>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48"/>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4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7" name="Shape 77"/>
        <p:cNvGrpSpPr/>
        <p:nvPr/>
      </p:nvGrpSpPr>
      <p:grpSpPr>
        <a:xfrm>
          <a:off x="0" y="0"/>
          <a:ext cx="0" cy="0"/>
          <a:chOff x="0" y="0"/>
          <a:chExt cx="0" cy="0"/>
        </a:xfrm>
      </p:grpSpPr>
      <p:sp>
        <p:nvSpPr>
          <p:cNvPr id="78" name="Google Shape;78;p50"/>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9" name="Shape 79"/>
        <p:cNvGrpSpPr/>
        <p:nvPr/>
      </p:nvGrpSpPr>
      <p:grpSpPr>
        <a:xfrm>
          <a:off x="0" y="0"/>
          <a:ext cx="0" cy="0"/>
          <a:chOff x="0" y="0"/>
          <a:chExt cx="0" cy="0"/>
        </a:xfrm>
      </p:grpSpPr>
      <p:sp>
        <p:nvSpPr>
          <p:cNvPr id="80" name="Google Shape;80;p51"/>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1"/>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2" name="Google Shape;82;p51"/>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51"/>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4" name="Shape 84"/>
        <p:cNvGrpSpPr/>
        <p:nvPr/>
      </p:nvGrpSpPr>
      <p:grpSpPr>
        <a:xfrm>
          <a:off x="0" y="0"/>
          <a:ext cx="0" cy="0"/>
          <a:chOff x="0" y="0"/>
          <a:chExt cx="0" cy="0"/>
        </a:xfrm>
      </p:grpSpPr>
      <p:sp>
        <p:nvSpPr>
          <p:cNvPr id="85" name="Google Shape;85;p5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2"/>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7" name="Google Shape;87;p52"/>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52"/>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9" name="Shape 89"/>
        <p:cNvGrpSpPr/>
        <p:nvPr/>
      </p:nvGrpSpPr>
      <p:grpSpPr>
        <a:xfrm>
          <a:off x="0" y="0"/>
          <a:ext cx="0" cy="0"/>
          <a:chOff x="0" y="0"/>
          <a:chExt cx="0" cy="0"/>
        </a:xfrm>
      </p:grpSpPr>
      <p:sp>
        <p:nvSpPr>
          <p:cNvPr id="90" name="Google Shape;90;p53"/>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3"/>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53"/>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53"/>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4" name="Shape 94"/>
        <p:cNvGrpSpPr/>
        <p:nvPr/>
      </p:nvGrpSpPr>
      <p:grpSpPr>
        <a:xfrm>
          <a:off x="0" y="0"/>
          <a:ext cx="0" cy="0"/>
          <a:chOff x="0" y="0"/>
          <a:chExt cx="0" cy="0"/>
        </a:xfrm>
      </p:grpSpPr>
      <p:sp>
        <p:nvSpPr>
          <p:cNvPr id="95" name="Google Shape;95;p5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54"/>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54"/>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8" name="Shape 98"/>
        <p:cNvGrpSpPr/>
        <p:nvPr/>
      </p:nvGrpSpPr>
      <p:grpSpPr>
        <a:xfrm>
          <a:off x="0" y="0"/>
          <a:ext cx="0" cy="0"/>
          <a:chOff x="0" y="0"/>
          <a:chExt cx="0" cy="0"/>
        </a:xfrm>
      </p:grpSpPr>
      <p:sp>
        <p:nvSpPr>
          <p:cNvPr id="99" name="Google Shape;99;p5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5"/>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55"/>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55"/>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55"/>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4" name="Shape 104"/>
        <p:cNvGrpSpPr/>
        <p:nvPr/>
      </p:nvGrpSpPr>
      <p:grpSpPr>
        <a:xfrm>
          <a:off x="0" y="0"/>
          <a:ext cx="0" cy="0"/>
          <a:chOff x="0" y="0"/>
          <a:chExt cx="0" cy="0"/>
        </a:xfrm>
      </p:grpSpPr>
      <p:sp>
        <p:nvSpPr>
          <p:cNvPr id="105" name="Google Shape;105;p5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6"/>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56"/>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56"/>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56"/>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56"/>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56"/>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33"/>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33"/>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1" name="Shape 121"/>
        <p:cNvGrpSpPr/>
        <p:nvPr/>
      </p:nvGrpSpPr>
      <p:grpSpPr>
        <a:xfrm>
          <a:off x="0" y="0"/>
          <a:ext cx="0" cy="0"/>
          <a:chOff x="0" y="0"/>
          <a:chExt cx="0" cy="0"/>
        </a:xfrm>
      </p:grpSpPr>
      <p:sp>
        <p:nvSpPr>
          <p:cNvPr id="122" name="Google Shape;122;p34"/>
          <p:cNvSpPr txBox="1"/>
          <p:nvPr>
            <p:ph type="title"/>
          </p:nvPr>
        </p:nvSpPr>
        <p:spPr>
          <a:xfrm>
            <a:off x="311700" y="2150850"/>
            <a:ext cx="8520600" cy="841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Font typeface="Raleway"/>
              <a:buNone/>
              <a:defRPr b="1" sz="3600">
                <a:latin typeface="Raleway"/>
                <a:ea typeface="Raleway"/>
                <a:cs typeface="Raleway"/>
                <a:sym typeface="Raleway"/>
              </a:defRPr>
            </a:lvl1pPr>
            <a:lvl2pPr lvl="1" algn="ctr">
              <a:lnSpc>
                <a:spcPct val="100000"/>
              </a:lnSpc>
              <a:spcBef>
                <a:spcPts val="0"/>
              </a:spcBef>
              <a:spcAft>
                <a:spcPts val="0"/>
              </a:spcAft>
              <a:buSzPts val="3600"/>
              <a:buFont typeface="Raleway"/>
              <a:buNone/>
              <a:defRPr b="1" sz="3600">
                <a:latin typeface="Raleway"/>
                <a:ea typeface="Raleway"/>
                <a:cs typeface="Raleway"/>
                <a:sym typeface="Raleway"/>
              </a:defRPr>
            </a:lvl2pPr>
            <a:lvl3pPr lvl="2" algn="ctr">
              <a:lnSpc>
                <a:spcPct val="100000"/>
              </a:lnSpc>
              <a:spcBef>
                <a:spcPts val="0"/>
              </a:spcBef>
              <a:spcAft>
                <a:spcPts val="0"/>
              </a:spcAft>
              <a:buSzPts val="3600"/>
              <a:buFont typeface="Raleway"/>
              <a:buNone/>
              <a:defRPr b="1" sz="3600">
                <a:latin typeface="Raleway"/>
                <a:ea typeface="Raleway"/>
                <a:cs typeface="Raleway"/>
                <a:sym typeface="Raleway"/>
              </a:defRPr>
            </a:lvl3pPr>
            <a:lvl4pPr lvl="3" algn="ctr">
              <a:lnSpc>
                <a:spcPct val="100000"/>
              </a:lnSpc>
              <a:spcBef>
                <a:spcPts val="0"/>
              </a:spcBef>
              <a:spcAft>
                <a:spcPts val="0"/>
              </a:spcAft>
              <a:buSzPts val="3600"/>
              <a:buFont typeface="Raleway"/>
              <a:buNone/>
              <a:defRPr b="1" sz="3600">
                <a:latin typeface="Raleway"/>
                <a:ea typeface="Raleway"/>
                <a:cs typeface="Raleway"/>
                <a:sym typeface="Raleway"/>
              </a:defRPr>
            </a:lvl4pPr>
            <a:lvl5pPr lvl="4" algn="ctr">
              <a:lnSpc>
                <a:spcPct val="100000"/>
              </a:lnSpc>
              <a:spcBef>
                <a:spcPts val="0"/>
              </a:spcBef>
              <a:spcAft>
                <a:spcPts val="0"/>
              </a:spcAft>
              <a:buSzPts val="3600"/>
              <a:buFont typeface="Raleway"/>
              <a:buNone/>
              <a:defRPr b="1" sz="3600">
                <a:latin typeface="Raleway"/>
                <a:ea typeface="Raleway"/>
                <a:cs typeface="Raleway"/>
                <a:sym typeface="Raleway"/>
              </a:defRPr>
            </a:lvl5pPr>
            <a:lvl6pPr lvl="5" algn="ctr">
              <a:lnSpc>
                <a:spcPct val="100000"/>
              </a:lnSpc>
              <a:spcBef>
                <a:spcPts val="0"/>
              </a:spcBef>
              <a:spcAft>
                <a:spcPts val="0"/>
              </a:spcAft>
              <a:buSzPts val="3600"/>
              <a:buFont typeface="Raleway"/>
              <a:buNone/>
              <a:defRPr b="1" sz="3600">
                <a:latin typeface="Raleway"/>
                <a:ea typeface="Raleway"/>
                <a:cs typeface="Raleway"/>
                <a:sym typeface="Raleway"/>
              </a:defRPr>
            </a:lvl6pPr>
            <a:lvl7pPr lvl="6" algn="ctr">
              <a:lnSpc>
                <a:spcPct val="100000"/>
              </a:lnSpc>
              <a:spcBef>
                <a:spcPts val="0"/>
              </a:spcBef>
              <a:spcAft>
                <a:spcPts val="0"/>
              </a:spcAft>
              <a:buSzPts val="3600"/>
              <a:buFont typeface="Raleway"/>
              <a:buNone/>
              <a:defRPr b="1" sz="3600">
                <a:latin typeface="Raleway"/>
                <a:ea typeface="Raleway"/>
                <a:cs typeface="Raleway"/>
                <a:sym typeface="Raleway"/>
              </a:defRPr>
            </a:lvl7pPr>
            <a:lvl8pPr lvl="7" algn="ctr">
              <a:lnSpc>
                <a:spcPct val="100000"/>
              </a:lnSpc>
              <a:spcBef>
                <a:spcPts val="0"/>
              </a:spcBef>
              <a:spcAft>
                <a:spcPts val="0"/>
              </a:spcAft>
              <a:buSzPts val="3600"/>
              <a:buFont typeface="Raleway"/>
              <a:buNone/>
              <a:defRPr b="1" sz="3600">
                <a:latin typeface="Raleway"/>
                <a:ea typeface="Raleway"/>
                <a:cs typeface="Raleway"/>
                <a:sym typeface="Raleway"/>
              </a:defRPr>
            </a:lvl8pPr>
            <a:lvl9pPr lvl="8" algn="ctr">
              <a:lnSpc>
                <a:spcPct val="100000"/>
              </a:lnSpc>
              <a:spcBef>
                <a:spcPts val="0"/>
              </a:spcBef>
              <a:spcAft>
                <a:spcPts val="0"/>
              </a:spcAft>
              <a:buSzPts val="3600"/>
              <a:buFont typeface="Raleway"/>
              <a:buNone/>
              <a:defRPr b="1" sz="3600">
                <a:latin typeface="Raleway"/>
                <a:ea typeface="Raleway"/>
                <a:cs typeface="Raleway"/>
                <a:sym typeface="Raleway"/>
              </a:defRPr>
            </a:lvl9pPr>
          </a:lstStyle>
          <a:p/>
        </p:txBody>
      </p:sp>
      <p:sp>
        <p:nvSpPr>
          <p:cNvPr id="123" name="Google Shape;12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4" name="Shape 12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5" name="Shape 125"/>
        <p:cNvGrpSpPr/>
        <p:nvPr/>
      </p:nvGrpSpPr>
      <p:grpSpPr>
        <a:xfrm>
          <a:off x="0" y="0"/>
          <a:ext cx="0" cy="0"/>
          <a:chOff x="0" y="0"/>
          <a:chExt cx="0" cy="0"/>
        </a:xfrm>
      </p:grpSpPr>
      <p:sp>
        <p:nvSpPr>
          <p:cNvPr id="126" name="Google Shape;126;p58"/>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58"/>
          <p:cNvSpPr txBox="1"/>
          <p:nvPr>
            <p:ph idx="1" type="subTitle"/>
          </p:nvPr>
        </p:nvSpPr>
        <p:spPr>
          <a:xfrm>
            <a:off x="457200" y="1203480"/>
            <a:ext cx="8229300" cy="29829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8" name="Shape 128"/>
        <p:cNvGrpSpPr/>
        <p:nvPr/>
      </p:nvGrpSpPr>
      <p:grpSpPr>
        <a:xfrm>
          <a:off x="0" y="0"/>
          <a:ext cx="0" cy="0"/>
          <a:chOff x="0" y="0"/>
          <a:chExt cx="0" cy="0"/>
        </a:xfrm>
      </p:grpSpPr>
      <p:sp>
        <p:nvSpPr>
          <p:cNvPr id="129" name="Google Shape;129;p59"/>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59"/>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1" name="Google Shape;131;p59"/>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6" name="Shape 16"/>
        <p:cNvGrpSpPr/>
        <p:nvPr/>
      </p:nvGrpSpPr>
      <p:grpSpPr>
        <a:xfrm>
          <a:off x="0" y="0"/>
          <a:ext cx="0" cy="0"/>
          <a:chOff x="0" y="0"/>
          <a:chExt cx="0" cy="0"/>
        </a:xfrm>
      </p:grpSpPr>
      <p:sp>
        <p:nvSpPr>
          <p:cNvPr id="17" name="Google Shape;17;p36"/>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6"/>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60"/>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61"/>
          <p:cNvSpPr txBox="1"/>
          <p:nvPr>
            <p:ph idx="1" type="subTitle"/>
          </p:nvPr>
        </p:nvSpPr>
        <p:spPr>
          <a:xfrm>
            <a:off x="490320" y="4863240"/>
            <a:ext cx="5683200" cy="102873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6" name="Shape 136"/>
        <p:cNvGrpSpPr/>
        <p:nvPr/>
      </p:nvGrpSpPr>
      <p:grpSpPr>
        <a:xfrm>
          <a:off x="0" y="0"/>
          <a:ext cx="0" cy="0"/>
          <a:chOff x="0" y="0"/>
          <a:chExt cx="0" cy="0"/>
        </a:xfrm>
      </p:grpSpPr>
      <p:sp>
        <p:nvSpPr>
          <p:cNvPr id="137" name="Google Shape;137;p62"/>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62"/>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9" name="Google Shape;139;p62"/>
          <p:cNvSpPr txBox="1"/>
          <p:nvPr>
            <p:ph idx="2" type="body"/>
          </p:nvPr>
        </p:nvSpPr>
        <p:spPr>
          <a:xfrm>
            <a:off x="467424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0" name="Google Shape;140;p62"/>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1" name="Shape 141"/>
        <p:cNvGrpSpPr/>
        <p:nvPr/>
      </p:nvGrpSpPr>
      <p:grpSpPr>
        <a:xfrm>
          <a:off x="0" y="0"/>
          <a:ext cx="0" cy="0"/>
          <a:chOff x="0" y="0"/>
          <a:chExt cx="0" cy="0"/>
        </a:xfrm>
      </p:grpSpPr>
      <p:sp>
        <p:nvSpPr>
          <p:cNvPr id="142" name="Google Shape;142;p63"/>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3"/>
          <p:cNvSpPr txBox="1"/>
          <p:nvPr>
            <p:ph idx="1" type="body"/>
          </p:nvPr>
        </p:nvSpPr>
        <p:spPr>
          <a:xfrm>
            <a:off x="457200" y="1203480"/>
            <a:ext cx="4015800" cy="2982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63"/>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63"/>
          <p:cNvSpPr txBox="1"/>
          <p:nvPr>
            <p:ph idx="3"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6" name="Shape 146"/>
        <p:cNvGrpSpPr/>
        <p:nvPr/>
      </p:nvGrpSpPr>
      <p:grpSpPr>
        <a:xfrm>
          <a:off x="0" y="0"/>
          <a:ext cx="0" cy="0"/>
          <a:chOff x="0" y="0"/>
          <a:chExt cx="0" cy="0"/>
        </a:xfrm>
      </p:grpSpPr>
      <p:sp>
        <p:nvSpPr>
          <p:cNvPr id="147" name="Google Shape;147;p64"/>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64"/>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9" name="Google Shape;149;p64"/>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64"/>
          <p:cNvSpPr txBox="1"/>
          <p:nvPr>
            <p:ph idx="3"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1" name="Shape 151"/>
        <p:cNvGrpSpPr/>
        <p:nvPr/>
      </p:nvGrpSpPr>
      <p:grpSpPr>
        <a:xfrm>
          <a:off x="0" y="0"/>
          <a:ext cx="0" cy="0"/>
          <a:chOff x="0" y="0"/>
          <a:chExt cx="0" cy="0"/>
        </a:xfrm>
      </p:grpSpPr>
      <p:sp>
        <p:nvSpPr>
          <p:cNvPr id="152" name="Google Shape;152;p65"/>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5"/>
          <p:cNvSpPr txBox="1"/>
          <p:nvPr>
            <p:ph idx="1" type="body"/>
          </p:nvPr>
        </p:nvSpPr>
        <p:spPr>
          <a:xfrm>
            <a:off x="457200" y="120348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65"/>
          <p:cNvSpPr txBox="1"/>
          <p:nvPr>
            <p:ph idx="2" type="body"/>
          </p:nvPr>
        </p:nvSpPr>
        <p:spPr>
          <a:xfrm>
            <a:off x="457200" y="2761920"/>
            <a:ext cx="82293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5" name="Shape 155"/>
        <p:cNvGrpSpPr/>
        <p:nvPr/>
      </p:nvGrpSpPr>
      <p:grpSpPr>
        <a:xfrm>
          <a:off x="0" y="0"/>
          <a:ext cx="0" cy="0"/>
          <a:chOff x="0" y="0"/>
          <a:chExt cx="0" cy="0"/>
        </a:xfrm>
      </p:grpSpPr>
      <p:sp>
        <p:nvSpPr>
          <p:cNvPr id="156" name="Google Shape;156;p66"/>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66"/>
          <p:cNvSpPr txBox="1"/>
          <p:nvPr>
            <p:ph idx="1" type="body"/>
          </p:nvPr>
        </p:nvSpPr>
        <p:spPr>
          <a:xfrm>
            <a:off x="45720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8" name="Google Shape;158;p66"/>
          <p:cNvSpPr txBox="1"/>
          <p:nvPr>
            <p:ph idx="2" type="body"/>
          </p:nvPr>
        </p:nvSpPr>
        <p:spPr>
          <a:xfrm>
            <a:off x="4674240" y="120348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9" name="Google Shape;159;p66"/>
          <p:cNvSpPr txBox="1"/>
          <p:nvPr>
            <p:ph idx="3" type="body"/>
          </p:nvPr>
        </p:nvSpPr>
        <p:spPr>
          <a:xfrm>
            <a:off x="45720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0" name="Google Shape;160;p66"/>
          <p:cNvSpPr txBox="1"/>
          <p:nvPr>
            <p:ph idx="4" type="body"/>
          </p:nvPr>
        </p:nvSpPr>
        <p:spPr>
          <a:xfrm>
            <a:off x="4674240" y="2761920"/>
            <a:ext cx="40158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1" name="Shape 161"/>
        <p:cNvGrpSpPr/>
        <p:nvPr/>
      </p:nvGrpSpPr>
      <p:grpSpPr>
        <a:xfrm>
          <a:off x="0" y="0"/>
          <a:ext cx="0" cy="0"/>
          <a:chOff x="0" y="0"/>
          <a:chExt cx="0" cy="0"/>
        </a:xfrm>
      </p:grpSpPr>
      <p:sp>
        <p:nvSpPr>
          <p:cNvPr id="162" name="Google Shape;162;p67"/>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67"/>
          <p:cNvSpPr txBox="1"/>
          <p:nvPr>
            <p:ph idx="1" type="body"/>
          </p:nvPr>
        </p:nvSpPr>
        <p:spPr>
          <a:xfrm>
            <a:off x="45720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4" name="Google Shape;164;p67"/>
          <p:cNvSpPr txBox="1"/>
          <p:nvPr>
            <p:ph idx="2" type="body"/>
          </p:nvPr>
        </p:nvSpPr>
        <p:spPr>
          <a:xfrm>
            <a:off x="323964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5" name="Google Shape;165;p67"/>
          <p:cNvSpPr txBox="1"/>
          <p:nvPr>
            <p:ph idx="3" type="body"/>
          </p:nvPr>
        </p:nvSpPr>
        <p:spPr>
          <a:xfrm>
            <a:off x="6022080" y="120348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6" name="Google Shape;166;p67"/>
          <p:cNvSpPr txBox="1"/>
          <p:nvPr>
            <p:ph idx="4" type="body"/>
          </p:nvPr>
        </p:nvSpPr>
        <p:spPr>
          <a:xfrm>
            <a:off x="45720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7" name="Google Shape;167;p67"/>
          <p:cNvSpPr txBox="1"/>
          <p:nvPr>
            <p:ph idx="5" type="body"/>
          </p:nvPr>
        </p:nvSpPr>
        <p:spPr>
          <a:xfrm>
            <a:off x="323964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8" name="Google Shape;168;p67"/>
          <p:cNvSpPr txBox="1"/>
          <p:nvPr>
            <p:ph idx="6" type="body"/>
          </p:nvPr>
        </p:nvSpPr>
        <p:spPr>
          <a:xfrm>
            <a:off x="6022080" y="2761920"/>
            <a:ext cx="2649600" cy="14226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37"/>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7"/>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 name="Google Shape;22;p37"/>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8"/>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39"/>
          <p:cNvSpPr txBox="1"/>
          <p:nvPr>
            <p:ph idx="1" type="subTitle"/>
          </p:nvPr>
        </p:nvSpPr>
        <p:spPr>
          <a:xfrm>
            <a:off x="490320" y="4863240"/>
            <a:ext cx="5683320" cy="102873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40"/>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0"/>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40"/>
          <p:cNvSpPr txBox="1"/>
          <p:nvPr>
            <p:ph idx="2" type="body"/>
          </p:nvPr>
        </p:nvSpPr>
        <p:spPr>
          <a:xfrm>
            <a:off x="467424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40"/>
          <p:cNvSpPr txBox="1"/>
          <p:nvPr>
            <p:ph idx="3" type="body"/>
          </p:nvPr>
        </p:nvSpPr>
        <p:spPr>
          <a:xfrm>
            <a:off x="45720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41"/>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1"/>
          <p:cNvSpPr txBox="1"/>
          <p:nvPr>
            <p:ph idx="1" type="body"/>
          </p:nvPr>
        </p:nvSpPr>
        <p:spPr>
          <a:xfrm>
            <a:off x="457200" y="1203480"/>
            <a:ext cx="4015800" cy="29829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41"/>
          <p:cNvSpPr txBox="1"/>
          <p:nvPr>
            <p:ph idx="3" type="body"/>
          </p:nvPr>
        </p:nvSpPr>
        <p:spPr>
          <a:xfrm>
            <a:off x="4674240" y="276192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42"/>
          <p:cNvSpPr txBox="1"/>
          <p:nvPr>
            <p:ph type="title"/>
          </p:nvPr>
        </p:nvSpPr>
        <p:spPr>
          <a:xfrm>
            <a:off x="490320" y="526320"/>
            <a:ext cx="5683320" cy="40903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2"/>
          <p:cNvSpPr txBox="1"/>
          <p:nvPr>
            <p:ph idx="1" type="body"/>
          </p:nvPr>
        </p:nvSpPr>
        <p:spPr>
          <a:xfrm>
            <a:off x="45720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42"/>
          <p:cNvSpPr txBox="1"/>
          <p:nvPr>
            <p:ph idx="2" type="body"/>
          </p:nvPr>
        </p:nvSpPr>
        <p:spPr>
          <a:xfrm>
            <a:off x="4674240" y="1203480"/>
            <a:ext cx="401580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42"/>
          <p:cNvSpPr txBox="1"/>
          <p:nvPr>
            <p:ph idx="3" type="body"/>
          </p:nvPr>
        </p:nvSpPr>
        <p:spPr>
          <a:xfrm>
            <a:off x="457200" y="2761920"/>
            <a:ext cx="8229240" cy="142272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8"/>
          <p:cNvSpPr/>
          <p:nvPr/>
        </p:nvSpPr>
        <p:spPr>
          <a:xfrm>
            <a:off x="4278240" y="2751120"/>
            <a:ext cx="587160" cy="360"/>
          </a:xfrm>
          <a:custGeom>
            <a:rect b="b" l="l" r="r" t="t"/>
            <a:pathLst>
              <a:path extrusionOk="0" h="21600" w="21600">
                <a:moveTo>
                  <a:pt x="0" y="0"/>
                </a:moveTo>
                <a:lnTo>
                  <a:pt x="21600" y="21600"/>
                </a:lnTo>
              </a:path>
            </a:pathLst>
          </a:custGeom>
          <a:noFill/>
          <a:ln cap="flat" cmpd="sng" w="76300">
            <a:solidFill>
              <a:srgbClr val="4285F4"/>
            </a:solidFill>
            <a:prstDash val="solid"/>
            <a:round/>
            <a:headEnd len="sm" w="sm" type="none"/>
            <a:tailEnd len="sm" w="sm" type="none"/>
          </a:ln>
        </p:spPr>
      </p:sp>
      <p:sp>
        <p:nvSpPr>
          <p:cNvPr id="7" name="Google Shape;7;p28"/>
          <p:cNvSpPr txBox="1"/>
          <p:nvPr>
            <p:ph type="title"/>
          </p:nvPr>
        </p:nvSpPr>
        <p:spPr>
          <a:xfrm>
            <a:off x="311760" y="595800"/>
            <a:ext cx="8520120" cy="19573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9" name="Google Shape;9;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28"/>
          <p:cNvSpPr/>
          <p:nvPr/>
        </p:nvSpPr>
        <p:spPr>
          <a:xfrm>
            <a:off x="1080" y="-57960"/>
            <a:ext cx="1865100" cy="30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5722"/>
                </a:solidFill>
                <a:latin typeface="Alfa Slab One"/>
                <a:ea typeface="Alfa Slab One"/>
                <a:cs typeface="Alfa Slab One"/>
                <a:sym typeface="Alfa Slab One"/>
              </a:rPr>
              <a:t>DiploDatos</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5722"/>
                </a:solidFill>
                <a:latin typeface="Alfa Slab One"/>
                <a:ea typeface="Alfa Slab One"/>
                <a:cs typeface="Alfa Slab One"/>
                <a:sym typeface="Alfa Slab One"/>
              </a:rPr>
              <a:t>202</a:t>
            </a:r>
            <a:r>
              <a:rPr lang="en-US">
                <a:solidFill>
                  <a:srgbClr val="FF5722"/>
                </a:solidFill>
                <a:latin typeface="Alfa Slab One"/>
                <a:ea typeface="Alfa Slab One"/>
                <a:cs typeface="Alfa Slab One"/>
                <a:sym typeface="Alfa Slab One"/>
              </a:rPr>
              <a:t>5</a:t>
            </a:r>
            <a:endParaRPr b="0" i="0" sz="1400" u="none" cap="none" strike="noStrike">
              <a:solidFill>
                <a:srgbClr val="000000"/>
              </a:solidFill>
              <a:latin typeface="Arial"/>
              <a:ea typeface="Arial"/>
              <a:cs typeface="Arial"/>
              <a:sym typeface="Arial"/>
            </a:endParaRPr>
          </a:p>
        </p:txBody>
      </p:sp>
      <p:sp>
        <p:nvSpPr>
          <p:cNvPr id="11" name="Google Shape;11;p28"/>
          <p:cNvSpPr/>
          <p:nvPr/>
        </p:nvSpPr>
        <p:spPr>
          <a:xfrm>
            <a:off x="6280200" y="-57960"/>
            <a:ext cx="2900400" cy="30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5722"/>
                </a:solidFill>
                <a:latin typeface="Alfa Slab One"/>
                <a:ea typeface="Alfa Slab One"/>
                <a:cs typeface="Alfa Slab One"/>
                <a:sym typeface="Alfa Slab One"/>
              </a:rPr>
              <a:t>Aprendizaje NO supervisado</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60" name="Shape 60"/>
        <p:cNvGrpSpPr/>
        <p:nvPr/>
      </p:nvGrpSpPr>
      <p:grpSpPr>
        <a:xfrm>
          <a:off x="0" y="0"/>
          <a:ext cx="0" cy="0"/>
          <a:chOff x="0" y="0"/>
          <a:chExt cx="0" cy="0"/>
        </a:xfrm>
      </p:grpSpPr>
      <p:sp>
        <p:nvSpPr>
          <p:cNvPr id="61" name="Google Shape;61;p30"/>
          <p:cNvSpPr txBox="1"/>
          <p:nvPr>
            <p:ph type="title"/>
          </p:nvPr>
        </p:nvSpPr>
        <p:spPr>
          <a:xfrm>
            <a:off x="490320" y="526320"/>
            <a:ext cx="5683200" cy="4090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0"/>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FFFFFF"/>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3" name="Google Shape;63;p30"/>
          <p:cNvSpPr txBox="1"/>
          <p:nvPr>
            <p:ph idx="1" type="body"/>
          </p:nvPr>
        </p:nvSpPr>
        <p:spPr>
          <a:xfrm>
            <a:off x="457200" y="1203480"/>
            <a:ext cx="8229300" cy="2982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32"/>
          <p:cNvSpPr txBox="1"/>
          <p:nvPr>
            <p:ph type="title"/>
          </p:nvPr>
        </p:nvSpPr>
        <p:spPr>
          <a:xfrm>
            <a:off x="311760" y="444960"/>
            <a:ext cx="8520000" cy="5724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4" name="Google Shape;114;p32"/>
          <p:cNvSpPr txBox="1"/>
          <p:nvPr>
            <p:ph idx="1" type="body"/>
          </p:nvPr>
        </p:nvSpPr>
        <p:spPr>
          <a:xfrm>
            <a:off x="311760" y="1152360"/>
            <a:ext cx="8520000" cy="34161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5" name="Google Shape;115;p32"/>
          <p:cNvSpPr txBox="1"/>
          <p:nvPr>
            <p:ph idx="12" type="sldNum"/>
          </p:nvPr>
        </p:nvSpPr>
        <p:spPr>
          <a:xfrm>
            <a:off x="8472600" y="4663080"/>
            <a:ext cx="548400" cy="3930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66666"/>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16" name="Google Shape;116;p32"/>
          <p:cNvSpPr/>
          <p:nvPr/>
        </p:nvSpPr>
        <p:spPr>
          <a:xfrm>
            <a:off x="6280200" y="-57960"/>
            <a:ext cx="2900400" cy="30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5722"/>
                </a:solidFill>
                <a:latin typeface="Alfa Slab One"/>
                <a:ea typeface="Alfa Slab One"/>
                <a:cs typeface="Alfa Slab One"/>
                <a:sym typeface="Alfa Slab One"/>
              </a:rPr>
              <a:t>Aprendizaje NO supervisado</a:t>
            </a:r>
            <a:endParaRPr b="0" i="0" sz="1400" u="none" cap="none" strike="noStrike">
              <a:solidFill>
                <a:srgbClr val="000000"/>
              </a:solidFill>
              <a:latin typeface="Arial"/>
              <a:ea typeface="Arial"/>
              <a:cs typeface="Arial"/>
              <a:sym typeface="Arial"/>
            </a:endParaRPr>
          </a:p>
        </p:txBody>
      </p:sp>
      <p:sp>
        <p:nvSpPr>
          <p:cNvPr id="117" name="Google Shape;117;p32"/>
          <p:cNvSpPr/>
          <p:nvPr/>
        </p:nvSpPr>
        <p:spPr>
          <a:xfrm>
            <a:off x="1080" y="-57960"/>
            <a:ext cx="1865100" cy="30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FF5722"/>
                </a:solidFill>
                <a:latin typeface="Alfa Slab One"/>
                <a:ea typeface="Alfa Slab One"/>
                <a:cs typeface="Alfa Slab One"/>
                <a:sym typeface="Alfa Slab One"/>
              </a:rPr>
              <a:t>DiploDatos</a:t>
            </a:r>
            <a:r>
              <a:rPr b="0" i="0" lang="en-US" sz="1400" u="none" cap="none" strike="noStrike">
                <a:solidFill>
                  <a:srgbClr val="000000"/>
                </a:solidFill>
                <a:latin typeface="Arial"/>
                <a:ea typeface="Arial"/>
                <a:cs typeface="Arial"/>
                <a:sym typeface="Arial"/>
              </a:rPr>
              <a:t> </a:t>
            </a:r>
            <a:r>
              <a:rPr b="0" i="0" lang="en-US" sz="1400" u="none" cap="none" strike="noStrike">
                <a:solidFill>
                  <a:srgbClr val="FF5722"/>
                </a:solidFill>
                <a:latin typeface="Alfa Slab One"/>
                <a:ea typeface="Alfa Slab One"/>
                <a:cs typeface="Alfa Slab One"/>
                <a:sym typeface="Alfa Slab One"/>
              </a:rPr>
              <a:t>202</a:t>
            </a:r>
            <a:r>
              <a:rPr lang="en-US">
                <a:solidFill>
                  <a:srgbClr val="FF5722"/>
                </a:solidFill>
                <a:latin typeface="Alfa Slab One"/>
                <a:ea typeface="Alfa Slab One"/>
                <a:cs typeface="Alfa Slab One"/>
                <a:sym typeface="Alfa Slab One"/>
              </a:rPr>
              <a:t>5</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 Id="rId3" Type="http://schemas.openxmlformats.org/officeDocument/2006/relationships/hyperlink" Target="https://colab.research.google.com/drive/1YvO0nYnc7OMIZMZecCL6PCCAWxW5HDd_"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8.jpg"/><Relationship Id="rId5"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
          <p:cNvSpPr txBox="1"/>
          <p:nvPr/>
        </p:nvSpPr>
        <p:spPr>
          <a:xfrm>
            <a:off x="311750" y="595800"/>
            <a:ext cx="8520000" cy="23268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rgbClr val="FF5722"/>
                </a:solidFill>
                <a:latin typeface="Alfa Slab One"/>
                <a:ea typeface="Alfa Slab One"/>
                <a:cs typeface="Alfa Slab One"/>
                <a:sym typeface="Alfa Slab One"/>
              </a:rPr>
              <a:t>Intro Clustering</a:t>
            </a:r>
            <a:endParaRPr b="0" i="0" sz="5400" u="none" cap="none" strike="noStrike">
              <a:solidFill>
                <a:srgbClr val="FF5722"/>
              </a:solidFill>
              <a:latin typeface="Alfa Slab One"/>
              <a:ea typeface="Alfa Slab One"/>
              <a:cs typeface="Alfa Slab One"/>
              <a:sym typeface="Alfa Slab One"/>
            </a:endParaRPr>
          </a:p>
          <a:p>
            <a:pPr indent="0" lvl="0" marL="0" marR="0" rtl="0" algn="ctr">
              <a:lnSpc>
                <a:spcPct val="100000"/>
              </a:lnSpc>
              <a:spcBef>
                <a:spcPts val="0"/>
              </a:spcBef>
              <a:spcAft>
                <a:spcPts val="0"/>
              </a:spcAft>
              <a:buClr>
                <a:srgbClr val="000000"/>
              </a:buClr>
              <a:buSzPts val="5400"/>
              <a:buFont typeface="Arial"/>
              <a:buNone/>
            </a:pPr>
            <a:r>
              <a:rPr b="0" i="0" lang="en-US" sz="4400" u="none" cap="none" strike="noStrike">
                <a:solidFill>
                  <a:srgbClr val="FF5722"/>
                </a:solidFill>
                <a:latin typeface="Alfa Slab One"/>
                <a:ea typeface="Alfa Slab One"/>
                <a:cs typeface="Alfa Slab One"/>
                <a:sym typeface="Alfa Slab One"/>
              </a:rPr>
              <a:t>Análisis de conglomerados</a:t>
            </a:r>
            <a:endParaRPr b="0" i="0" sz="4400" u="none" cap="none" strike="noStrike">
              <a:solidFill>
                <a:srgbClr val="FF5722"/>
              </a:solidFill>
              <a:latin typeface="Alfa Slab One"/>
              <a:ea typeface="Alfa Slab One"/>
              <a:cs typeface="Alfa Slab One"/>
              <a:sym typeface="Alfa Slab One"/>
            </a:endParaRPr>
          </a:p>
        </p:txBody>
      </p:sp>
      <p:sp>
        <p:nvSpPr>
          <p:cNvPr id="174" name="Google Shape;174;p1"/>
          <p:cNvSpPr txBox="1"/>
          <p:nvPr/>
        </p:nvSpPr>
        <p:spPr>
          <a:xfrm>
            <a:off x="311760" y="3546840"/>
            <a:ext cx="8520000" cy="73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666666"/>
                </a:solidFill>
                <a:latin typeface="Proxima Nova"/>
                <a:ea typeface="Proxima Nova"/>
                <a:cs typeface="Proxima Nova"/>
                <a:sym typeface="Proxima Nova"/>
              </a:rPr>
              <a:t>Diplomatura en Ciencia de Datos, </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666666"/>
                </a:solidFill>
                <a:latin typeface="Proxima Nova"/>
                <a:ea typeface="Proxima Nova"/>
                <a:cs typeface="Proxima Nova"/>
                <a:sym typeface="Proxima Nova"/>
              </a:rPr>
              <a:t>Aprendizaje Automático y sus Aplicaciones</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lang="en-US" sz="2400">
                <a:solidFill>
                  <a:srgbClr val="666666"/>
                </a:solidFill>
                <a:latin typeface="Proxima Nova"/>
                <a:ea typeface="Proxima Nova"/>
                <a:cs typeface="Proxima Nova"/>
                <a:sym typeface="Proxima Nova"/>
              </a:rPr>
              <a:t>Agosto</a:t>
            </a:r>
            <a:r>
              <a:rPr b="0" i="0" lang="en-US" sz="2400" u="none" cap="none" strike="noStrike">
                <a:solidFill>
                  <a:srgbClr val="666666"/>
                </a:solidFill>
                <a:latin typeface="Proxima Nova"/>
                <a:ea typeface="Proxima Nova"/>
                <a:cs typeface="Proxima Nova"/>
                <a:sym typeface="Proxima Nova"/>
              </a:rPr>
              <a:t> 202</a:t>
            </a:r>
            <a:r>
              <a:rPr lang="en-US" sz="2400">
                <a:solidFill>
                  <a:srgbClr val="666666"/>
                </a:solidFill>
                <a:latin typeface="Proxima Nova"/>
                <a:ea typeface="Proxima Nova"/>
                <a:cs typeface="Proxima Nova"/>
                <a:sym typeface="Proxima Nova"/>
              </a:rPr>
              <a:t>5</a:t>
            </a:r>
            <a:r>
              <a:rPr b="0" i="0" lang="en-US" sz="2400" u="none" cap="none" strike="noStrike">
                <a:solidFill>
                  <a:srgbClr val="666666"/>
                </a:solidFill>
                <a:latin typeface="Proxima Nova"/>
                <a:ea typeface="Proxima Nova"/>
                <a:cs typeface="Proxima Nova"/>
                <a:sym typeface="Proxima Nova"/>
              </a:rPr>
              <a:t>-FaMAF-UNC</a:t>
            </a:r>
            <a:endParaRPr b="0" i="0" sz="2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US" sz="3000" u="none" cap="none" strike="noStrike">
                <a:solidFill>
                  <a:srgbClr val="FF5722"/>
                </a:solidFill>
                <a:latin typeface="Alfa Slab One"/>
                <a:ea typeface="Alfa Slab One"/>
                <a:cs typeface="Alfa Slab One"/>
                <a:sym typeface="Alfa Slab One"/>
              </a:rPr>
              <a:t>Datos agrupados según algún criterio</a:t>
            </a:r>
            <a:endParaRPr b="0" i="0" sz="3000" u="none" cap="none" strike="noStrike">
              <a:solidFill>
                <a:srgbClr val="000000"/>
              </a:solidFill>
              <a:latin typeface="Arial"/>
              <a:ea typeface="Arial"/>
              <a:cs typeface="Arial"/>
              <a:sym typeface="Arial"/>
            </a:endParaRPr>
          </a:p>
        </p:txBody>
      </p:sp>
      <p:pic>
        <p:nvPicPr>
          <p:cNvPr id="235" name="Google Shape;235;p10"/>
          <p:cNvPicPr preferRelativeResize="0"/>
          <p:nvPr/>
        </p:nvPicPr>
        <p:blipFill rotWithShape="1">
          <a:blip r:embed="rId3">
            <a:alphaModFix/>
          </a:blip>
          <a:srcRect b="0" l="0" r="0" t="0"/>
          <a:stretch/>
        </p:blipFill>
        <p:spPr>
          <a:xfrm>
            <a:off x="1343025" y="1211958"/>
            <a:ext cx="5597604" cy="3183842"/>
          </a:xfrm>
          <a:prstGeom prst="rect">
            <a:avLst/>
          </a:prstGeom>
          <a:noFill/>
          <a:ln>
            <a:noFill/>
          </a:ln>
        </p:spPr>
      </p:pic>
      <p:sp>
        <p:nvSpPr>
          <p:cNvPr id="236" name="Google Shape;236;p10"/>
          <p:cNvSpPr/>
          <p:nvPr/>
        </p:nvSpPr>
        <p:spPr>
          <a:xfrm>
            <a:off x="1343025" y="25955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Datos</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5722"/>
              </a:solidFill>
              <a:latin typeface="Alfa Slab One"/>
              <a:ea typeface="Alfa Slab One"/>
              <a:cs typeface="Alfa Slab One"/>
              <a:sym typeface="Alfa Slab One"/>
            </a:endParaRPr>
          </a:p>
        </p:txBody>
      </p:sp>
      <p:pic>
        <p:nvPicPr>
          <p:cNvPr id="243" name="Google Shape;243;p11"/>
          <p:cNvPicPr preferRelativeResize="0"/>
          <p:nvPr/>
        </p:nvPicPr>
        <p:blipFill rotWithShape="1">
          <a:blip r:embed="rId3">
            <a:alphaModFix/>
          </a:blip>
          <a:srcRect b="0" l="0" r="0" t="0"/>
          <a:stretch/>
        </p:blipFill>
        <p:spPr>
          <a:xfrm>
            <a:off x="152400" y="1169760"/>
            <a:ext cx="8307260" cy="3821339"/>
          </a:xfrm>
          <a:prstGeom prst="rect">
            <a:avLst/>
          </a:prstGeom>
          <a:noFill/>
          <a:ln>
            <a:noFill/>
          </a:ln>
        </p:spPr>
      </p:pic>
      <p:sp>
        <p:nvSpPr>
          <p:cNvPr id="244" name="Google Shape;244;p11"/>
          <p:cNvSpPr/>
          <p:nvPr/>
        </p:nvSpPr>
        <p:spPr>
          <a:xfrm>
            <a:off x="4666150" y="1157575"/>
            <a:ext cx="465300" cy="369900"/>
          </a:xfrm>
          <a:prstGeom prst="ellipse">
            <a:avLst/>
          </a:prstGeom>
          <a:noFill/>
          <a:ln cap="flat" cmpd="sng" w="9525">
            <a:solidFill>
              <a:srgbClr val="FF57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2"/>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¿Cómo es el espacio? ¿Cómo represento mis objetos y objetivos?</a:t>
            </a:r>
            <a:endParaRPr b="0" i="0" sz="3000" u="none" cap="none" strike="noStrike">
              <a:solidFill>
                <a:srgbClr val="FF5722"/>
              </a:solidFill>
              <a:latin typeface="Alfa Slab One"/>
              <a:ea typeface="Alfa Slab One"/>
              <a:cs typeface="Alfa Slab One"/>
              <a:sym typeface="Alfa Slab One"/>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5722"/>
              </a:solidFill>
              <a:latin typeface="Alfa Slab One"/>
              <a:ea typeface="Alfa Slab One"/>
              <a:cs typeface="Alfa Slab One"/>
              <a:sym typeface="Alfa Slab One"/>
            </a:endParaRPr>
          </a:p>
        </p:txBody>
      </p:sp>
      <p:sp>
        <p:nvSpPr>
          <p:cNvPr id="250" name="Google Shape;250;p12"/>
          <p:cNvSpPr txBox="1"/>
          <p:nvPr/>
        </p:nvSpPr>
        <p:spPr>
          <a:xfrm>
            <a:off x="311760" y="1426210"/>
            <a:ext cx="8520000" cy="3416100"/>
          </a:xfrm>
          <a:prstGeom prst="rect">
            <a:avLst/>
          </a:prstGeom>
          <a:noFill/>
          <a:ln>
            <a:noFill/>
          </a:ln>
        </p:spPr>
        <p:txBody>
          <a:bodyPr anchorCtr="0" anchor="t" bIns="91425" lIns="91425" spcFirstLastPara="1" rIns="91425" wrap="square" tIns="91425">
            <a:noAutofit/>
          </a:bodyPr>
          <a:lstStyle/>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Es multi dimensional?</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Mis datos son naturalmente categóricos? ordinales? continuos?</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Tengo información que me permita decir que debería encontrar grupos compactos?</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No se nada y quiero usar clustering en forma exploratoria</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¿Cómo se calculan las similaridades entre objetos en este espacio?</a:t>
            </a:r>
            <a:endParaRPr b="0" i="0" sz="3000" u="none" cap="none" strike="noStrike">
              <a:solidFill>
                <a:srgbClr val="FF5722"/>
              </a:solidFill>
              <a:latin typeface="Alfa Slab One"/>
              <a:ea typeface="Alfa Slab One"/>
              <a:cs typeface="Alfa Slab One"/>
              <a:sym typeface="Alfa Slab One"/>
            </a:endParaRPr>
          </a:p>
        </p:txBody>
      </p:sp>
      <p:sp>
        <p:nvSpPr>
          <p:cNvPr id="256" name="Google Shape;256;p13"/>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900" lvl="0"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Es un espacio Euclídeo? Métrica usual anda bien? Conviene usar otro tipo de medidas? ángulos en vez de distancias?</a:t>
            </a:r>
            <a:endParaRPr b="0" i="0" sz="1800" u="none" cap="none" strike="noStrike">
              <a:solidFill>
                <a:srgbClr val="666666"/>
              </a:solidFill>
              <a:latin typeface="Proxima Nova"/>
              <a:ea typeface="Proxima Nova"/>
              <a:cs typeface="Proxima Nova"/>
              <a:sym typeface="Proxima Nova"/>
            </a:endParaRPr>
          </a:p>
          <a:p>
            <a:pPr indent="-342900" lvl="0"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No es un espacio Euclídeo? Similaridades? Matriz de afinidad?</a:t>
            </a:r>
            <a:endParaRPr b="0" i="0" sz="1800" u="none" cap="none" strike="noStrike">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b="0" i="0" lang="en-US" sz="1800" u="sng" cap="none" strike="noStrike">
                <a:solidFill>
                  <a:srgbClr val="666666"/>
                </a:solidFill>
                <a:latin typeface="Proxima Nova"/>
                <a:ea typeface="Proxima Nova"/>
                <a:cs typeface="Proxima Nova"/>
                <a:sym typeface="Proxima Nova"/>
              </a:rPr>
              <a:t>Entender mi espacio</a:t>
            </a:r>
            <a:r>
              <a:rPr b="0" i="0" lang="en-US" sz="1800" u="none" cap="none" strike="noStrike">
                <a:solidFill>
                  <a:srgbClr val="666666"/>
                </a:solidFill>
                <a:latin typeface="Proxima Nova"/>
                <a:ea typeface="Proxima Nova"/>
                <a:cs typeface="Proxima Nova"/>
                <a:sym typeface="Proxima Nova"/>
              </a:rPr>
              <a:t> me ayuda a elegir un método más razonable.</a:t>
            </a:r>
            <a:endParaRPr b="0" i="0" sz="1800" u="none" cap="none" strike="noStrike">
              <a:solidFill>
                <a:srgbClr val="666666"/>
              </a:solidFill>
              <a:latin typeface="Proxima Nova"/>
              <a:ea typeface="Proxima Nova"/>
              <a:cs typeface="Proxima Nova"/>
              <a:sym typeface="Proxima Nova"/>
            </a:endParaRPr>
          </a:p>
          <a:p>
            <a:pPr indent="-342719" lvl="0"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Si mi método más razonable no me da nada, quizás sea porque no hay nada para ver...</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Notebook</a:t>
            </a:r>
            <a:endParaRPr b="0" i="0" sz="3000" u="none" cap="none" strike="noStrike">
              <a:solidFill>
                <a:srgbClr val="000000"/>
              </a:solidFill>
              <a:latin typeface="Arial"/>
              <a:ea typeface="Arial"/>
              <a:cs typeface="Arial"/>
              <a:sym typeface="Arial"/>
            </a:endParaRPr>
          </a:p>
        </p:txBody>
      </p:sp>
      <p:sp>
        <p:nvSpPr>
          <p:cNvPr id="262" name="Google Shape;262;p14"/>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lnSpc>
                <a:spcPct val="100000"/>
              </a:lnSpc>
              <a:spcBef>
                <a:spcPts val="1000"/>
              </a:spcBef>
              <a:spcAft>
                <a:spcPts val="0"/>
              </a:spcAft>
              <a:buClr>
                <a:srgbClr val="000000"/>
              </a:buClr>
              <a:buSzPts val="1650"/>
              <a:buFont typeface="Arial"/>
              <a:buNone/>
            </a:pPr>
            <a:r>
              <a:rPr lang="en-US" sz="1650" u="sng">
                <a:solidFill>
                  <a:schemeClr val="hlink"/>
                </a:solidFill>
                <a:highlight>
                  <a:srgbClr val="FFFFFF"/>
                </a:highlight>
                <a:latin typeface="Proxima Nova"/>
                <a:ea typeface="Proxima Nova"/>
                <a:cs typeface="Proxima Nova"/>
                <a:sym typeface="Proxima Nova"/>
                <a:hlinkClick r:id="rId3"/>
              </a:rPr>
              <a:t>Primera Notebook 2025</a:t>
            </a:r>
            <a:endParaRPr b="0" i="0" sz="1800" u="none" cap="none" strike="noStrike">
              <a:solidFill>
                <a:srgbClr val="808080"/>
              </a:solidFill>
              <a:highlight>
                <a:srgbClr val="FFFF00"/>
              </a:highlight>
              <a:latin typeface="Proxima Nova"/>
              <a:ea typeface="Proxima Nova"/>
              <a:cs typeface="Proxima Nova"/>
              <a:sym typeface="Proxima Nova"/>
            </a:endParaRPr>
          </a:p>
          <a:p>
            <a:pPr indent="0" lvl="0" marL="914400" marR="190500" rtl="0" algn="l">
              <a:lnSpc>
                <a:spcPct val="100000"/>
              </a:lnSpc>
              <a:spcBef>
                <a:spcPts val="100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Cuestiones cruciales</a:t>
            </a:r>
            <a:endParaRPr b="0" i="0" sz="3000" u="none" cap="none" strike="noStrike">
              <a:solidFill>
                <a:srgbClr val="000000"/>
              </a:solidFill>
              <a:latin typeface="Arial"/>
              <a:ea typeface="Arial"/>
              <a:cs typeface="Arial"/>
              <a:sym typeface="Arial"/>
            </a:endParaRPr>
          </a:p>
        </p:txBody>
      </p:sp>
      <p:sp>
        <p:nvSpPr>
          <p:cNvPr id="268" name="Google Shape;268;p15"/>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es el espacio? ¿Cómo represento mis problemas?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se calcula la distancia (o semejanza) en este espacio?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¿Conozco cuántos clusters quiero distinguir?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¿Qué distribución tienen estos clusters? ¿Gaussiana?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¿Busco una estructura jerárquica o plana?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veo qué hay en cada cluster?</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¿Cómo evalúo la bondad de cada solución?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5722"/>
                </a:solidFill>
                <a:latin typeface="Alfa Slab One"/>
                <a:ea typeface="Alfa Slab One"/>
                <a:cs typeface="Alfa Slab One"/>
                <a:sym typeface="Alfa Slab One"/>
              </a:rPr>
              <a:t>Medidas de similaridad</a:t>
            </a:r>
            <a:endParaRPr b="1" i="0" sz="3000" u="none" cap="none" strike="noStrike">
              <a:solidFill>
                <a:srgbClr val="FF5722"/>
              </a:solidFill>
              <a:latin typeface="Alfa Slab One"/>
              <a:ea typeface="Alfa Slab One"/>
              <a:cs typeface="Alfa Slab One"/>
              <a:sym typeface="Alfa Slab One"/>
            </a:endParaRPr>
          </a:p>
        </p:txBody>
      </p:sp>
      <p:sp>
        <p:nvSpPr>
          <p:cNvPr id="274" name="Google Shape;274;p16"/>
          <p:cNvSpPr txBox="1"/>
          <p:nvPr/>
        </p:nvSpPr>
        <p:spPr>
          <a:xfrm>
            <a:off x="311760" y="16177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A la hora de calcular la similaridad entre dos objetos</a:t>
            </a:r>
            <a:endParaRPr b="0" i="0" sz="1800" u="none" cap="none" strike="noStrike">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no hace falta usar todas las variables</a:t>
            </a:r>
            <a:endParaRPr b="0" i="0" sz="1800" u="none" cap="none" strike="noStrike">
              <a:solidFill>
                <a:srgbClr val="666666"/>
              </a:solidFill>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hay que tener cuidado con las magnitudes de cada variable</a:t>
            </a:r>
            <a:endParaRPr b="0" i="0" sz="1800" u="none" cap="none" strike="noStrike">
              <a:solidFill>
                <a:srgbClr val="666666"/>
              </a:solidFill>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latin typeface="Proxima Nova"/>
                <a:ea typeface="Proxima Nova"/>
                <a:cs typeface="Proxima Nova"/>
                <a:sym typeface="Proxima Nova"/>
              </a:rPr>
              <a:t>No será posible que todas las variables tengan valores similares dentro de un mismo grupo, por lo que habrá que usar una medida de similaridad global entre elementos de un mismo grupo. </a:t>
            </a:r>
            <a:endParaRPr b="0" i="0" sz="1800" u="none" cap="none" strike="noStrike">
              <a:solidFill>
                <a:srgbClr val="808080"/>
              </a:solidFill>
              <a:latin typeface="Proxima Nova"/>
              <a:ea typeface="Proxima Nova"/>
              <a:cs typeface="Proxima Nova"/>
              <a:sym typeface="Proxima Nova"/>
            </a:endParaRPr>
          </a:p>
          <a:p>
            <a:pPr indent="0" lvl="0" marL="0" marR="0" rtl="0" algn="l">
              <a:lnSpc>
                <a:spcPct val="115000"/>
              </a:lnSpc>
              <a:spcBef>
                <a:spcPts val="0"/>
              </a:spcBef>
              <a:spcAft>
                <a:spcPts val="0"/>
              </a:spcAft>
              <a:buClr>
                <a:schemeClr val="dk1"/>
              </a:buClr>
              <a:buSzPts val="1100"/>
              <a:buFont typeface="Arial"/>
              <a:buNone/>
            </a:pPr>
            <a:r>
              <a:t/>
            </a:r>
            <a:endParaRPr b="0" i="0" sz="900" u="none" cap="none" strike="noStrike">
              <a:solidFill>
                <a:srgbClr val="003365"/>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3000"/>
              <a:buFont typeface="Arial"/>
              <a:buNone/>
            </a:pPr>
            <a:r>
              <a:rPr b="0" i="0" lang="en-US" sz="3000" u="none" cap="none" strike="noStrike">
                <a:solidFill>
                  <a:srgbClr val="FF5722"/>
                </a:solidFill>
                <a:highlight>
                  <a:schemeClr val="lt1"/>
                </a:highlight>
                <a:latin typeface="Alfa Slab One"/>
                <a:ea typeface="Alfa Slab One"/>
                <a:cs typeface="Alfa Slab One"/>
                <a:sym typeface="Alfa Slab One"/>
              </a:rPr>
              <a:t>Entender el contexto </a:t>
            </a:r>
            <a:endParaRPr b="0" i="0" sz="3000" u="none" cap="none" strike="noStrike">
              <a:solidFill>
                <a:srgbClr val="FF5722"/>
              </a:solidFill>
              <a:latin typeface="Alfa Slab One"/>
              <a:ea typeface="Alfa Slab One"/>
              <a:cs typeface="Alfa Slab One"/>
              <a:sym typeface="Alfa Slab One"/>
            </a:endParaRPr>
          </a:p>
        </p:txBody>
      </p:sp>
      <p:sp>
        <p:nvSpPr>
          <p:cNvPr id="280" name="Google Shape;280;p17"/>
          <p:cNvSpPr txBox="1"/>
          <p:nvPr/>
        </p:nvSpPr>
        <p:spPr>
          <a:xfrm>
            <a:off x="311750" y="1304750"/>
            <a:ext cx="8717400" cy="3416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chemeClr val="lt1"/>
                </a:highlight>
                <a:latin typeface="Proxima Nova"/>
                <a:ea typeface="Proxima Nova"/>
                <a:cs typeface="Proxima Nova"/>
                <a:sym typeface="Proxima Nova"/>
              </a:rPr>
              <a:t>Tengo claro cuantos clusters quiero distinguir?</a:t>
            </a:r>
            <a:br>
              <a:rPr b="0" i="0" lang="en-US" sz="1800" u="none" cap="none" strike="noStrike">
                <a:solidFill>
                  <a:srgbClr val="808080"/>
                </a:solidFill>
                <a:highlight>
                  <a:schemeClr val="lt1"/>
                </a:highlight>
                <a:latin typeface="Proxima Nova"/>
                <a:ea typeface="Proxima Nova"/>
                <a:cs typeface="Proxima Nova"/>
                <a:sym typeface="Proxima Nova"/>
              </a:rPr>
            </a:br>
            <a:endParaRPr b="0" i="0" sz="1800" u="none" cap="none" strike="noStrike">
              <a:solidFill>
                <a:srgbClr val="808080"/>
              </a:solidFill>
              <a:highlight>
                <a:schemeClr val="lt1"/>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Tengo información? Hice varios experimentos? tengo varios databases de días diferentes y locales diferentes?</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Interacción con el experto de dominio!</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Clustering exploratorio, debo estudiar los distintos agrupamientos para distintos números de clusters.</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Considerar distintas técnicas para encontrar el mejor modelo de agrupamiento.</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190500" marR="190500" rtl="0" algn="l">
              <a:lnSpc>
                <a:spcPct val="100000"/>
              </a:lnSpc>
              <a:spcBef>
                <a:spcPts val="1100"/>
              </a:spcBef>
              <a:spcAft>
                <a:spcPts val="0"/>
              </a:spcAft>
              <a:buClr>
                <a:srgbClr val="000000"/>
              </a:buClr>
              <a:buSzPts val="1650"/>
              <a:buFont typeface="Arial"/>
              <a:buNone/>
            </a:pPr>
            <a:r>
              <a:t/>
            </a:r>
            <a:endParaRPr b="1" i="0" sz="16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lnSpc>
                <a:spcPct val="100000"/>
              </a:lnSpc>
              <a:spcBef>
                <a:spcPts val="1100"/>
              </a:spcBef>
              <a:spcAft>
                <a:spcPts val="0"/>
              </a:spcAft>
              <a:buClr>
                <a:srgbClr val="000000"/>
              </a:buClr>
              <a:buSzPts val="3000"/>
              <a:buFont typeface="Arial"/>
              <a:buNone/>
            </a:pPr>
            <a:r>
              <a:rPr b="0" i="0" lang="en-US" sz="3000" u="none" cap="none" strike="noStrike">
                <a:solidFill>
                  <a:srgbClr val="FF5722"/>
                </a:solidFill>
                <a:highlight>
                  <a:schemeClr val="lt1"/>
                </a:highlight>
                <a:latin typeface="Alfa Slab One"/>
                <a:ea typeface="Alfa Slab One"/>
                <a:cs typeface="Alfa Slab One"/>
                <a:sym typeface="Alfa Slab One"/>
              </a:rPr>
              <a:t>¿Busco una estructura jerárquica o plana?</a:t>
            </a:r>
            <a:endParaRPr b="0" i="0" sz="3000" u="none" cap="none" strike="noStrike">
              <a:solidFill>
                <a:srgbClr val="FF5722"/>
              </a:solidFill>
              <a:latin typeface="Alfa Slab One"/>
              <a:ea typeface="Alfa Slab One"/>
              <a:cs typeface="Alfa Slab One"/>
              <a:sym typeface="Alfa Slab One"/>
            </a:endParaRPr>
          </a:p>
        </p:txBody>
      </p:sp>
      <p:sp>
        <p:nvSpPr>
          <p:cNvPr id="286" name="Google Shape;286;p18"/>
          <p:cNvSpPr txBox="1"/>
          <p:nvPr/>
        </p:nvSpPr>
        <p:spPr>
          <a:xfrm>
            <a:off x="312010" y="172741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lnSpc>
                <a:spcPct val="100000"/>
              </a:lnSpc>
              <a:spcBef>
                <a:spcPts val="1100"/>
              </a:spcBef>
              <a:spcAft>
                <a:spcPts val="0"/>
              </a:spcAft>
              <a:buClr>
                <a:srgbClr val="000000"/>
              </a:buClr>
              <a:buSzPts val="1800"/>
              <a:buFont typeface="Arial"/>
              <a:buNone/>
            </a:pPr>
            <a:r>
              <a:t/>
            </a:r>
            <a:endParaRPr b="1"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Si mis clusters están anidados, tengo una estructura muy fuerte que explica los datos</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Si mis clusters son estructuras cercanas, las une sin remedio</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190500" marR="190500" rtl="0" algn="l">
              <a:lnSpc>
                <a:spcPct val="100000"/>
              </a:lnSpc>
              <a:spcBef>
                <a:spcPts val="1100"/>
              </a:spcBef>
              <a:spcAft>
                <a:spcPts val="0"/>
              </a:spcAft>
              <a:buClr>
                <a:srgbClr val="000000"/>
              </a:buClr>
              <a:buSzPts val="1650"/>
              <a:buFont typeface="Arial"/>
              <a:buNone/>
            </a:pPr>
            <a:r>
              <a:t/>
            </a:r>
            <a:endParaRPr b="1" i="0" sz="16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Estructura plana: K-means por ejemplo</a:t>
            </a:r>
            <a:endParaRPr b="0" i="0" sz="3000" u="none" cap="none" strike="noStrike">
              <a:solidFill>
                <a:srgbClr val="000000"/>
              </a:solidFill>
              <a:latin typeface="Arial"/>
              <a:ea typeface="Arial"/>
              <a:cs typeface="Arial"/>
              <a:sym typeface="Arial"/>
            </a:endParaRPr>
          </a:p>
        </p:txBody>
      </p:sp>
      <p:pic>
        <p:nvPicPr>
          <p:cNvPr id="292" name="Google Shape;292;p19"/>
          <p:cNvPicPr preferRelativeResize="0"/>
          <p:nvPr/>
        </p:nvPicPr>
        <p:blipFill rotWithShape="1">
          <a:blip r:embed="rId3">
            <a:alphaModFix/>
          </a:blip>
          <a:srcRect b="0" l="0" r="0" t="0"/>
          <a:stretch/>
        </p:blipFill>
        <p:spPr>
          <a:xfrm>
            <a:off x="1577200" y="881075"/>
            <a:ext cx="7400126" cy="4557150"/>
          </a:xfrm>
          <a:prstGeom prst="rect">
            <a:avLst/>
          </a:prstGeom>
          <a:noFill/>
          <a:ln>
            <a:noFill/>
          </a:ln>
        </p:spPr>
      </p:pic>
      <p:sp>
        <p:nvSpPr>
          <p:cNvPr id="293" name="Google Shape;293;p19"/>
          <p:cNvSpPr txBox="1"/>
          <p:nvPr/>
        </p:nvSpPr>
        <p:spPr>
          <a:xfrm>
            <a:off x="312000" y="840357"/>
            <a:ext cx="8520000" cy="931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2200"/>
              </a:spcBef>
              <a:spcAft>
                <a:spcPts val="0"/>
              </a:spcAft>
              <a:buClr>
                <a:srgbClr val="666666"/>
              </a:buClr>
              <a:buSzPts val="1800"/>
              <a:buFont typeface="Proxima Nova"/>
              <a:buChar char="-"/>
            </a:pPr>
            <a:r>
              <a:rPr b="0" i="0" lang="en-US" sz="1800" u="none" cap="none" strike="noStrike">
                <a:solidFill>
                  <a:schemeClr val="dk1"/>
                </a:solidFill>
                <a:highlight>
                  <a:srgbClr val="FFFFFF"/>
                </a:highlight>
                <a:latin typeface="Proxima Nova"/>
                <a:ea typeface="Proxima Nova"/>
                <a:cs typeface="Proxima Nova"/>
                <a:sym typeface="Proxima Nova"/>
              </a:rPr>
              <a:t>Usa distancia, sin considerar densidades ni distribuciones de probabilidad.</a:t>
            </a:r>
            <a:endParaRPr b="0" i="0" sz="1800" u="none" cap="none" strike="noStrike">
              <a:solidFill>
                <a:schemeClr val="dk1"/>
              </a:solidFill>
              <a:highlight>
                <a:srgbClr val="FFFFFF"/>
              </a:highlight>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
          <p:cNvSpPr txBox="1"/>
          <p:nvPr/>
        </p:nvSpPr>
        <p:spPr>
          <a:xfrm>
            <a:off x="311750" y="1533350"/>
            <a:ext cx="8782500" cy="24648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FFFFFF"/>
              </a:buClr>
              <a:buSzPts val="1800"/>
              <a:buFont typeface="Noto Sans Symbols"/>
              <a:buAutoNum type="arabicPeriod"/>
            </a:pPr>
            <a:r>
              <a:rPr b="0" i="0" lang="en-US" sz="1800" u="sng" cap="none" strike="noStrike">
                <a:solidFill>
                  <a:srgbClr val="FFFFFF"/>
                </a:solidFill>
                <a:latin typeface="Proxima Nova"/>
                <a:ea typeface="Proxima Nova"/>
                <a:cs typeface="Proxima Nova"/>
                <a:sym typeface="Proxima Nova"/>
              </a:rPr>
              <a:t>Intuición</a:t>
            </a:r>
            <a:r>
              <a:rPr b="0" i="0" lang="en-US" sz="1800" u="none" cap="none" strike="noStrike">
                <a:solidFill>
                  <a:srgbClr val="FFFFFF"/>
                </a:solidFill>
                <a:latin typeface="Proxima Nova"/>
                <a:ea typeface="Proxima Nova"/>
                <a:cs typeface="Proxima Nova"/>
                <a:sym typeface="Proxima Nova"/>
              </a:rPr>
              <a:t> general de clustering</a:t>
            </a:r>
            <a:endParaRPr b="0" i="0" sz="1800" u="none" cap="none" strike="noStrike">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b="0" i="0" lang="en-US" sz="1800" u="none" cap="none" strike="noStrike">
                <a:solidFill>
                  <a:srgbClr val="FFFFFF"/>
                </a:solidFill>
                <a:latin typeface="Proxima Nova"/>
                <a:ea typeface="Proxima Nova"/>
                <a:cs typeface="Proxima Nova"/>
                <a:sym typeface="Proxima Nova"/>
              </a:rPr>
              <a:t>Conocimiento de los </a:t>
            </a:r>
            <a:r>
              <a:rPr b="0" i="0" lang="en-US" sz="1800" u="sng" cap="none" strike="noStrike">
                <a:solidFill>
                  <a:srgbClr val="FFFFFF"/>
                </a:solidFill>
                <a:latin typeface="Proxima Nova"/>
                <a:ea typeface="Proxima Nova"/>
                <a:cs typeface="Proxima Nova"/>
                <a:sym typeface="Proxima Nova"/>
              </a:rPr>
              <a:t>Datos</a:t>
            </a:r>
            <a:r>
              <a:rPr b="0" i="0" lang="en-US" sz="1800" u="none" cap="none" strike="noStrike">
                <a:solidFill>
                  <a:srgbClr val="FFFFFF"/>
                </a:solidFill>
                <a:latin typeface="Proxima Nova"/>
                <a:ea typeface="Proxima Nova"/>
                <a:cs typeface="Proxima Nova"/>
                <a:sym typeface="Proxima Nova"/>
              </a:rPr>
              <a:t> e Información Relevante al problema</a:t>
            </a:r>
            <a:endParaRPr b="0" i="0" sz="1800" u="none" cap="none" strike="noStrike">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Proxima Nova"/>
              <a:buAutoNum type="arabicPeriod"/>
            </a:pPr>
            <a:r>
              <a:rPr b="0" i="0" lang="en-US" sz="1800" u="none" cap="none" strike="noStrike">
                <a:solidFill>
                  <a:srgbClr val="FFFFFF"/>
                </a:solidFill>
                <a:latin typeface="Proxima Nova"/>
                <a:ea typeface="Proxima Nova"/>
                <a:cs typeface="Proxima Nova"/>
                <a:sym typeface="Proxima Nova"/>
              </a:rPr>
              <a:t>Importancia del </a:t>
            </a:r>
            <a:r>
              <a:rPr b="0" i="0" lang="en-US" sz="1800" u="sng" cap="none" strike="noStrike">
                <a:solidFill>
                  <a:srgbClr val="FFFFFF"/>
                </a:solidFill>
                <a:latin typeface="Proxima Nova"/>
                <a:ea typeface="Proxima Nova"/>
                <a:cs typeface="Proxima Nova"/>
                <a:sym typeface="Proxima Nova"/>
              </a:rPr>
              <a:t>conocimiento de dominio</a:t>
            </a:r>
            <a:endParaRPr b="0" i="0" sz="1800" u="sng" cap="none" strike="noStrike">
              <a:solidFill>
                <a:srgbClr val="FFFFFF"/>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b="0" i="0" lang="en-US" sz="1800" u="sng" cap="none" strike="noStrike">
                <a:solidFill>
                  <a:srgbClr val="FFFFFF"/>
                </a:solidFill>
                <a:latin typeface="Proxima Nova"/>
                <a:ea typeface="Proxima Nova"/>
                <a:cs typeface="Proxima Nova"/>
                <a:sym typeface="Proxima Nova"/>
              </a:rPr>
              <a:t>Similaridad y/o Distancia</a:t>
            </a:r>
            <a:r>
              <a:rPr b="0" i="0" lang="en-US" sz="1800" u="none" cap="none" strike="noStrike">
                <a:solidFill>
                  <a:srgbClr val="FFFFFF"/>
                </a:solidFill>
                <a:latin typeface="Proxima Nova"/>
                <a:ea typeface="Proxima Nova"/>
                <a:cs typeface="Proxima Nova"/>
                <a:sym typeface="Proxima Nova"/>
              </a:rPr>
              <a:t> entre datos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b="0" i="0" lang="en-US" sz="1800" u="sng" cap="none" strike="noStrike">
                <a:solidFill>
                  <a:srgbClr val="FFFFFF"/>
                </a:solidFill>
                <a:latin typeface="Proxima Nova"/>
                <a:ea typeface="Proxima Nova"/>
                <a:cs typeface="Proxima Nova"/>
                <a:sym typeface="Proxima Nova"/>
              </a:rPr>
              <a:t>Algoritmos</a:t>
            </a:r>
            <a:r>
              <a:rPr b="0" i="0" lang="en-US" sz="1800" u="none" cap="none" strike="noStrike">
                <a:solidFill>
                  <a:srgbClr val="FFFFFF"/>
                </a:solidFill>
                <a:latin typeface="Proxima Nova"/>
                <a:ea typeface="Proxima Nova"/>
                <a:cs typeface="Proxima Nova"/>
                <a:sym typeface="Proxima Nova"/>
              </a:rPr>
              <a:t> de agrupamiento</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FFFFFF"/>
              </a:buClr>
              <a:buSzPts val="1800"/>
              <a:buFont typeface="Noto Sans Symbols"/>
              <a:buAutoNum type="arabicPeriod"/>
            </a:pPr>
            <a:r>
              <a:rPr b="0" i="0" lang="en-US" sz="1800" u="sng" cap="none" strike="noStrike">
                <a:solidFill>
                  <a:srgbClr val="FFFFFF"/>
                </a:solidFill>
                <a:latin typeface="Proxima Nova"/>
                <a:ea typeface="Proxima Nova"/>
                <a:cs typeface="Proxima Nova"/>
                <a:sym typeface="Proxima Nova"/>
              </a:rPr>
              <a:t>Evaluación</a:t>
            </a:r>
            <a:r>
              <a:rPr b="0" i="0" lang="en-US" sz="1800" u="none" cap="none" strike="noStrike">
                <a:solidFill>
                  <a:srgbClr val="FFFFFF"/>
                </a:solidFill>
                <a:latin typeface="Proxima Nova"/>
                <a:ea typeface="Proxima Nova"/>
                <a:cs typeface="Proxima Nova"/>
                <a:sym typeface="Proxima Nova"/>
              </a:rPr>
              <a:t> de resultados: </a:t>
            </a:r>
            <a:r>
              <a:rPr b="0" i="0" lang="en-US" sz="1800" u="none" cap="none" strike="noStrike">
                <a:solidFill>
                  <a:schemeClr val="lt1"/>
                </a:solidFill>
                <a:latin typeface="Proxima Nova"/>
                <a:ea typeface="Proxima Nova"/>
                <a:cs typeface="Proxima Nova"/>
                <a:sym typeface="Proxima Nova"/>
              </a:rPr>
              <a:t>Visualización, Medidas y relevancia: utilidad o impacto</a:t>
            </a:r>
            <a:endParaRPr b="0" i="0" sz="1800" u="none" cap="none" strike="noStrike">
              <a:solidFill>
                <a:srgbClr val="FFFFFF"/>
              </a:solidFill>
              <a:latin typeface="Proxima Nova"/>
              <a:ea typeface="Proxima Nova"/>
              <a:cs typeface="Proxima Nova"/>
              <a:sym typeface="Proxima Nova"/>
            </a:endParaRPr>
          </a:p>
        </p:txBody>
      </p:sp>
      <p:sp>
        <p:nvSpPr>
          <p:cNvPr id="180" name="Google Shape;180;p2"/>
          <p:cNvSpPr txBox="1"/>
          <p:nvPr/>
        </p:nvSpPr>
        <p:spPr>
          <a:xfrm>
            <a:off x="490320" y="297840"/>
            <a:ext cx="4827300" cy="777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FFFFFF"/>
                </a:solidFill>
                <a:latin typeface="Alfa Slab One"/>
                <a:ea typeface="Alfa Slab One"/>
                <a:cs typeface="Alfa Slab One"/>
                <a:sym typeface="Alfa Slab One"/>
              </a:rPr>
              <a:t>Mapa-Receta</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Clustering jerárquico</a:t>
            </a:r>
            <a:endParaRPr b="0" i="0" sz="3000" u="none" cap="none" strike="noStrike">
              <a:solidFill>
                <a:srgbClr val="000000"/>
              </a:solidFill>
              <a:latin typeface="Arial"/>
              <a:ea typeface="Arial"/>
              <a:cs typeface="Arial"/>
              <a:sym typeface="Arial"/>
            </a:endParaRPr>
          </a:p>
        </p:txBody>
      </p:sp>
      <p:sp>
        <p:nvSpPr>
          <p:cNvPr id="299" name="Google Shape;299;p20"/>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Algoritmos jerárquicos que generan una </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taxonomía jerárquica de clusters (dendrograma)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Interpretación más rica</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Más difícil de interpretar</a:t>
            </a:r>
            <a:endParaRPr b="0" i="0" sz="1800" u="none" cap="none" strike="noStrike">
              <a:solidFill>
                <a:srgbClr val="000000"/>
              </a:solidFill>
              <a:latin typeface="Arial"/>
              <a:ea typeface="Arial"/>
              <a:cs typeface="Arial"/>
              <a:sym typeface="Arial"/>
            </a:endParaRPr>
          </a:p>
        </p:txBody>
      </p:sp>
      <p:sp>
        <p:nvSpPr>
          <p:cNvPr id="300" name="Google Shape;300;p20"/>
          <p:cNvSpPr/>
          <p:nvPr/>
        </p:nvSpPr>
        <p:spPr>
          <a:xfrm>
            <a:off x="4695120" y="1801800"/>
            <a:ext cx="3051000" cy="3214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0"/>
          <p:cNvSpPr/>
          <p:nvPr/>
        </p:nvSpPr>
        <p:spPr>
          <a:xfrm>
            <a:off x="486792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2" name="Google Shape;302;p20"/>
          <p:cNvSpPr/>
          <p:nvPr/>
        </p:nvSpPr>
        <p:spPr>
          <a:xfrm>
            <a:off x="5213160" y="45079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3" name="Google Shape;303;p20"/>
          <p:cNvSpPr/>
          <p:nvPr/>
        </p:nvSpPr>
        <p:spPr>
          <a:xfrm>
            <a:off x="5558760" y="3912480"/>
            <a:ext cx="378" cy="86578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4" name="Google Shape;304;p20"/>
          <p:cNvSpPr/>
          <p:nvPr/>
        </p:nvSpPr>
        <p:spPr>
          <a:xfrm>
            <a:off x="59040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5" name="Google Shape;305;p20"/>
          <p:cNvSpPr/>
          <p:nvPr/>
        </p:nvSpPr>
        <p:spPr>
          <a:xfrm>
            <a:off x="6249600" y="434556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6" name="Google Shape;306;p20"/>
          <p:cNvSpPr/>
          <p:nvPr/>
        </p:nvSpPr>
        <p:spPr>
          <a:xfrm>
            <a:off x="6594840" y="3696120"/>
            <a:ext cx="378" cy="108216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7" name="Google Shape;307;p20"/>
          <p:cNvSpPr/>
          <p:nvPr/>
        </p:nvSpPr>
        <p:spPr>
          <a:xfrm>
            <a:off x="6940440" y="3317040"/>
            <a:ext cx="378" cy="146124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8" name="Google Shape;308;p20"/>
          <p:cNvSpPr/>
          <p:nvPr/>
        </p:nvSpPr>
        <p:spPr>
          <a:xfrm>
            <a:off x="72856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09" name="Google Shape;309;p20"/>
          <p:cNvSpPr/>
          <p:nvPr/>
        </p:nvSpPr>
        <p:spPr>
          <a:xfrm>
            <a:off x="7631280" y="412920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0" name="Google Shape;310;p20"/>
          <p:cNvSpPr/>
          <p:nvPr/>
        </p:nvSpPr>
        <p:spPr>
          <a:xfrm>
            <a:off x="4867920" y="450792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1" name="Google Shape;311;p20"/>
          <p:cNvSpPr/>
          <p:nvPr/>
        </p:nvSpPr>
        <p:spPr>
          <a:xfrm>
            <a:off x="5904000" y="434556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2" name="Google Shape;312;p20"/>
          <p:cNvSpPr/>
          <p:nvPr/>
        </p:nvSpPr>
        <p:spPr>
          <a:xfrm>
            <a:off x="7285680" y="4129200"/>
            <a:ext cx="3452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3" name="Google Shape;313;p20"/>
          <p:cNvSpPr/>
          <p:nvPr/>
        </p:nvSpPr>
        <p:spPr>
          <a:xfrm>
            <a:off x="5040720" y="3912480"/>
            <a:ext cx="378" cy="595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4" name="Google Shape;314;p20"/>
          <p:cNvSpPr/>
          <p:nvPr/>
        </p:nvSpPr>
        <p:spPr>
          <a:xfrm>
            <a:off x="5040720" y="391248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5" name="Google Shape;315;p20"/>
          <p:cNvSpPr/>
          <p:nvPr/>
        </p:nvSpPr>
        <p:spPr>
          <a:xfrm>
            <a:off x="6076800" y="3696120"/>
            <a:ext cx="378" cy="649080"/>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6" name="Google Shape;316;p20"/>
          <p:cNvSpPr/>
          <p:nvPr/>
        </p:nvSpPr>
        <p:spPr>
          <a:xfrm>
            <a:off x="6076800" y="3696120"/>
            <a:ext cx="51802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7" name="Google Shape;317;p20"/>
          <p:cNvSpPr/>
          <p:nvPr/>
        </p:nvSpPr>
        <p:spPr>
          <a:xfrm>
            <a:off x="6307200" y="331704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8" name="Google Shape;318;p20"/>
          <p:cNvSpPr/>
          <p:nvPr/>
        </p:nvSpPr>
        <p:spPr>
          <a:xfrm>
            <a:off x="6307200" y="3317040"/>
            <a:ext cx="632502"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19" name="Google Shape;319;p20"/>
          <p:cNvSpPr/>
          <p:nvPr/>
        </p:nvSpPr>
        <p:spPr>
          <a:xfrm>
            <a:off x="7458480" y="2938320"/>
            <a:ext cx="378" cy="119053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0" name="Google Shape;320;p20"/>
          <p:cNvSpPr/>
          <p:nvPr/>
        </p:nvSpPr>
        <p:spPr>
          <a:xfrm>
            <a:off x="6594840" y="2938320"/>
            <a:ext cx="378" cy="378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1" name="Google Shape;321;p20"/>
          <p:cNvSpPr/>
          <p:nvPr/>
        </p:nvSpPr>
        <p:spPr>
          <a:xfrm>
            <a:off x="6594840" y="2938320"/>
            <a:ext cx="862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2" name="Google Shape;322;p20"/>
          <p:cNvSpPr/>
          <p:nvPr/>
        </p:nvSpPr>
        <p:spPr>
          <a:xfrm>
            <a:off x="6998040" y="2505240"/>
            <a:ext cx="378" cy="43270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3" name="Google Shape;323;p20"/>
          <p:cNvSpPr/>
          <p:nvPr/>
        </p:nvSpPr>
        <p:spPr>
          <a:xfrm>
            <a:off x="5270760" y="2505240"/>
            <a:ext cx="378" cy="1406862"/>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4" name="Google Shape;324;p20"/>
          <p:cNvSpPr/>
          <p:nvPr/>
        </p:nvSpPr>
        <p:spPr>
          <a:xfrm>
            <a:off x="5270760" y="2505240"/>
            <a:ext cx="1726920" cy="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5" name="Google Shape;325;p20"/>
          <p:cNvSpPr/>
          <p:nvPr/>
        </p:nvSpPr>
        <p:spPr>
          <a:xfrm>
            <a:off x="6134400" y="2234520"/>
            <a:ext cx="378" cy="270378"/>
          </a:xfrm>
          <a:custGeom>
            <a:rect b="b" l="l" r="r" t="t"/>
            <a:pathLst>
              <a:path extrusionOk="0" h="21600" w="21600">
                <a:moveTo>
                  <a:pt x="0" y="0"/>
                </a:moveTo>
                <a:lnTo>
                  <a:pt x="21600" y="21600"/>
                </a:lnTo>
              </a:path>
            </a:pathLst>
          </a:custGeom>
          <a:noFill/>
          <a:ln cap="flat" cmpd="sng" w="25550">
            <a:solidFill>
              <a:srgbClr val="437085"/>
            </a:solidFill>
            <a:prstDash val="solid"/>
            <a:miter lim="8000"/>
            <a:headEnd len="sm" w="sm" type="none"/>
            <a:tailEnd len="sm" w="sm" type="none"/>
          </a:ln>
          <a:effectLst>
            <a:outerShdw dir="5400000" dist="20160">
              <a:srgbClr val="808080">
                <a:alpha val="37647"/>
              </a:srgbClr>
            </a:outerShdw>
          </a:effectLst>
        </p:spPr>
      </p:sp>
      <p:sp>
        <p:nvSpPr>
          <p:cNvPr id="326" name="Google Shape;326;p20"/>
          <p:cNvSpPr/>
          <p:nvPr/>
        </p:nvSpPr>
        <p:spPr>
          <a:xfrm>
            <a:off x="481032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51555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0"/>
          <p:cNvSpPr/>
          <p:nvPr/>
        </p:nvSpPr>
        <p:spPr>
          <a:xfrm>
            <a:off x="550116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0"/>
          <p:cNvSpPr/>
          <p:nvPr/>
        </p:nvSpPr>
        <p:spPr>
          <a:xfrm>
            <a:off x="58464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0"/>
          <p:cNvSpPr/>
          <p:nvPr/>
        </p:nvSpPr>
        <p:spPr>
          <a:xfrm>
            <a:off x="619200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0"/>
          <p:cNvSpPr/>
          <p:nvPr/>
        </p:nvSpPr>
        <p:spPr>
          <a:xfrm>
            <a:off x="65372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0"/>
          <p:cNvSpPr/>
          <p:nvPr/>
        </p:nvSpPr>
        <p:spPr>
          <a:xfrm>
            <a:off x="688284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0"/>
          <p:cNvSpPr/>
          <p:nvPr/>
        </p:nvSpPr>
        <p:spPr>
          <a:xfrm>
            <a:off x="72280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p:nvPr/>
        </p:nvSpPr>
        <p:spPr>
          <a:xfrm>
            <a:off x="7573680" y="4778640"/>
            <a:ext cx="115200" cy="107700"/>
          </a:xfrm>
          <a:prstGeom prst="ellipse">
            <a:avLst/>
          </a:prstGeom>
          <a:gradFill>
            <a:gsLst>
              <a:gs pos="0">
                <a:srgbClr val="AFCCDF"/>
              </a:gs>
              <a:gs pos="100000">
                <a:srgbClr val="39748F"/>
              </a:gs>
            </a:gsLst>
            <a:lin ang="5400012" scaled="0"/>
          </a:gradFill>
          <a:ln cap="flat" cmpd="sng" w="9525">
            <a:solidFill>
              <a:srgbClr val="406E84"/>
            </a:solidFill>
            <a:prstDash val="solid"/>
            <a:miter lim="8000"/>
            <a:headEnd len="sm" w="sm" type="none"/>
            <a:tailEnd len="sm" w="sm" type="none"/>
          </a:ln>
          <a:effectLst>
            <a:outerShdw dir="5400000" dist="23040">
              <a:srgbClr val="808080">
                <a:alpha val="34509"/>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1"/>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Semejanzas, Distancias y Afinidades</a:t>
            </a:r>
            <a:endParaRPr b="0" i="0" sz="3000" u="none" cap="none" strike="noStrike">
              <a:solidFill>
                <a:srgbClr val="000000"/>
              </a:solidFill>
              <a:latin typeface="Arial"/>
              <a:ea typeface="Arial"/>
              <a:cs typeface="Arial"/>
              <a:sym typeface="Arial"/>
            </a:endParaRPr>
          </a:p>
        </p:txBody>
      </p:sp>
      <p:sp>
        <p:nvSpPr>
          <p:cNvPr id="340" name="Google Shape;340;p21"/>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La semejanza debería acercarse a las causas latentes</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documentos: semántica</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clientes: motivación para las compras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imágenes: objetos físicos que representan</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Entre propiedades inmobiliarias: elementos que otorgan valor</a:t>
            </a:r>
            <a:endParaRPr b="0" i="0" sz="1800" u="none" cap="none" strike="noStrike">
              <a:solidFill>
                <a:srgbClr val="666666"/>
              </a:solidFill>
              <a:latin typeface="Proxima Nova"/>
              <a:ea typeface="Proxima Nova"/>
              <a:cs typeface="Proxima Nova"/>
              <a:sym typeface="Proxima Nova"/>
            </a:endParaRPr>
          </a:p>
          <a:p>
            <a:pPr indent="0" lvl="0" marL="9144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Idealmente, debería calcularse de forma independiente para cada dimensión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3000"/>
              <a:buFont typeface="Arial"/>
              <a:buNone/>
            </a:pPr>
            <a:r>
              <a:rPr b="0" i="0" lang="en-US" sz="3000" u="none" cap="none" strike="noStrike">
                <a:solidFill>
                  <a:srgbClr val="FF5722"/>
                </a:solidFill>
                <a:highlight>
                  <a:schemeClr val="lt1"/>
                </a:highlight>
                <a:latin typeface="Alfa Slab One"/>
                <a:ea typeface="Alfa Slab One"/>
                <a:cs typeface="Alfa Slab One"/>
                <a:sym typeface="Alfa Slab One"/>
              </a:rPr>
              <a:t>¿Cómo veo qué hay en cada cluster?</a:t>
            </a:r>
            <a:br>
              <a:rPr b="0" i="0" lang="en-US" sz="3000" u="none" cap="none" strike="noStrike">
                <a:solidFill>
                  <a:srgbClr val="FF5722"/>
                </a:solidFill>
                <a:highlight>
                  <a:schemeClr val="lt1"/>
                </a:highlight>
                <a:latin typeface="Alfa Slab One"/>
                <a:ea typeface="Alfa Slab One"/>
                <a:cs typeface="Alfa Slab One"/>
                <a:sym typeface="Alfa Slab One"/>
              </a:rPr>
            </a:br>
            <a:r>
              <a:rPr b="0" i="0" lang="en-US" sz="3000" u="none" cap="none" strike="noStrike">
                <a:solidFill>
                  <a:srgbClr val="FF5722"/>
                </a:solidFill>
                <a:highlight>
                  <a:schemeClr val="lt1"/>
                </a:highlight>
                <a:latin typeface="Alfa Slab One"/>
                <a:ea typeface="Alfa Slab One"/>
                <a:cs typeface="Alfa Slab One"/>
                <a:sym typeface="Alfa Slab One"/>
              </a:rPr>
              <a:t>Datos numéricos, muchas variables</a:t>
            </a:r>
            <a:endParaRPr b="0" i="0" sz="3000" u="none" cap="none" strike="noStrike">
              <a:solidFill>
                <a:srgbClr val="FF5722"/>
              </a:solidFill>
              <a:latin typeface="Alfa Slab One"/>
              <a:ea typeface="Alfa Slab One"/>
              <a:cs typeface="Alfa Slab One"/>
              <a:sym typeface="Alfa Slab One"/>
            </a:endParaRPr>
          </a:p>
        </p:txBody>
      </p:sp>
      <p:sp>
        <p:nvSpPr>
          <p:cNvPr id="346" name="Google Shape;346;p22"/>
          <p:cNvSpPr txBox="1"/>
          <p:nvPr/>
        </p:nvSpPr>
        <p:spPr>
          <a:xfrm>
            <a:off x="311750" y="1457153"/>
            <a:ext cx="8520000" cy="2286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Visualización es una pesadilla. Rápido de correr, lento de analizar!!!</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Clr>
                <a:srgbClr val="000000"/>
              </a:buClr>
              <a:buSzPts val="1800"/>
              <a:buFont typeface="Arial"/>
              <a:buNone/>
            </a:pPr>
            <a:r>
              <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190500" marR="190500" rtl="0" algn="l">
              <a:lnSpc>
                <a:spcPct val="100000"/>
              </a:lnSpc>
              <a:spcBef>
                <a:spcPts val="1100"/>
              </a:spcBef>
              <a:spcAft>
                <a:spcPts val="0"/>
              </a:spcAft>
              <a:buClr>
                <a:srgbClr val="000000"/>
              </a:buClr>
              <a:buSzPts val="1650"/>
              <a:buFont typeface="Arial"/>
              <a:buNone/>
            </a:pPr>
            <a:r>
              <a:t/>
            </a:r>
            <a:endParaRPr b="1" i="0" sz="16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347" name="Google Shape;347;p22"/>
          <p:cNvPicPr preferRelativeResize="0"/>
          <p:nvPr/>
        </p:nvPicPr>
        <p:blipFill rotWithShape="1">
          <a:blip r:embed="rId3">
            <a:alphaModFix/>
          </a:blip>
          <a:srcRect b="26147" l="3669" r="0" t="17398"/>
          <a:stretch/>
        </p:blipFill>
        <p:spPr>
          <a:xfrm>
            <a:off x="2683575" y="2523150"/>
            <a:ext cx="3831800" cy="2245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grpSp>
        <p:nvGrpSpPr>
          <p:cNvPr id="352" name="Google Shape;352;p23"/>
          <p:cNvGrpSpPr/>
          <p:nvPr/>
        </p:nvGrpSpPr>
        <p:grpSpPr>
          <a:xfrm>
            <a:off x="714707" y="2026997"/>
            <a:ext cx="4250224" cy="2999213"/>
            <a:chOff x="280775" y="1289075"/>
            <a:chExt cx="3769600" cy="2731275"/>
          </a:xfrm>
        </p:grpSpPr>
        <p:pic>
          <p:nvPicPr>
            <p:cNvPr id="353" name="Google Shape;353;p23"/>
            <p:cNvPicPr preferRelativeResize="0"/>
            <p:nvPr/>
          </p:nvPicPr>
          <p:blipFill rotWithShape="1">
            <a:blip r:embed="rId3">
              <a:alphaModFix/>
            </a:blip>
            <a:srcRect b="10060" l="3071" r="55701" t="14638"/>
            <a:stretch/>
          </p:blipFill>
          <p:spPr>
            <a:xfrm>
              <a:off x="280775" y="1289075"/>
              <a:ext cx="3769600" cy="2731275"/>
            </a:xfrm>
            <a:prstGeom prst="rect">
              <a:avLst/>
            </a:prstGeom>
            <a:noFill/>
            <a:ln>
              <a:noFill/>
            </a:ln>
          </p:spPr>
        </p:pic>
        <p:sp>
          <p:nvSpPr>
            <p:cNvPr id="354" name="Google Shape;354;p23"/>
            <p:cNvSpPr/>
            <p:nvPr/>
          </p:nvSpPr>
          <p:spPr>
            <a:xfrm>
              <a:off x="1531575" y="19272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3"/>
            <p:cNvSpPr/>
            <p:nvPr/>
          </p:nvSpPr>
          <p:spPr>
            <a:xfrm>
              <a:off x="3534250" y="1697425"/>
              <a:ext cx="421200" cy="2298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6" name="Google Shape;356;p2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Embeddings</a:t>
            </a:r>
            <a:endParaRPr b="0" i="0" sz="3000" u="none" cap="none" strike="noStrike">
              <a:solidFill>
                <a:srgbClr val="000000"/>
              </a:solidFill>
              <a:latin typeface="Arial"/>
              <a:ea typeface="Arial"/>
              <a:cs typeface="Arial"/>
              <a:sym typeface="Arial"/>
            </a:endParaRPr>
          </a:p>
        </p:txBody>
      </p:sp>
      <p:sp>
        <p:nvSpPr>
          <p:cNvPr id="357" name="Google Shape;357;p2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599"/>
              </a:spcBef>
              <a:spcAft>
                <a:spcPts val="0"/>
              </a:spcAft>
              <a:buClr>
                <a:schemeClr val="dk1"/>
              </a:buClr>
              <a:buSzPts val="1800"/>
              <a:buFont typeface="Arial"/>
              <a:buNone/>
            </a:pPr>
            <a:r>
              <a:t/>
            </a:r>
            <a:endParaRPr b="0" i="0" sz="1800" u="none" cap="none" strike="noStrike">
              <a:solidFill>
                <a:srgbClr val="FF5722"/>
              </a:solidFill>
              <a:latin typeface="Alfa Slab One"/>
              <a:ea typeface="Alfa Slab One"/>
              <a:cs typeface="Alfa Slab One"/>
              <a:sym typeface="Alfa Slab One"/>
            </a:endParaRPr>
          </a:p>
          <a:p>
            <a:pPr indent="-342900" lvl="0" marL="457200" marR="0" rtl="0" algn="l">
              <a:lnSpc>
                <a:spcPct val="115000"/>
              </a:lnSpc>
              <a:spcBef>
                <a:spcPts val="1599"/>
              </a:spcBef>
              <a:spcAft>
                <a:spcPts val="0"/>
              </a:spcAft>
              <a:buClr>
                <a:srgbClr val="666666"/>
              </a:buClr>
              <a:buSzPts val="1800"/>
              <a:buFont typeface="Proxima Nova"/>
              <a:buChar char="-"/>
            </a:pPr>
            <a:r>
              <a:t/>
            </a:r>
            <a:endParaRPr b="0" i="0" sz="1800" u="none" cap="none" strike="noStrike">
              <a:solidFill>
                <a:srgbClr val="666666"/>
              </a:solidFill>
              <a:latin typeface="Proxima Nova"/>
              <a:ea typeface="Proxima Nova"/>
              <a:cs typeface="Proxima Nova"/>
              <a:sym typeface="Proxima Nova"/>
            </a:endParaRPr>
          </a:p>
          <a:p>
            <a:pPr indent="0" lvl="0" marL="457200" marR="0" rtl="0" algn="l">
              <a:lnSpc>
                <a:spcPct val="115000"/>
              </a:lnSpc>
              <a:spcBef>
                <a:spcPts val="1599"/>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358" name="Google Shape;358;p23"/>
          <p:cNvPicPr preferRelativeResize="0"/>
          <p:nvPr/>
        </p:nvPicPr>
        <p:blipFill rotWithShape="1">
          <a:blip r:embed="rId3">
            <a:alphaModFix/>
          </a:blip>
          <a:srcRect b="27280" l="58773" r="0" t="18178"/>
          <a:stretch/>
        </p:blipFill>
        <p:spPr>
          <a:xfrm>
            <a:off x="3479290" y="1454975"/>
            <a:ext cx="5325774" cy="279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4"/>
          <p:cNvSpPr txBox="1"/>
          <p:nvPr/>
        </p:nvSpPr>
        <p:spPr>
          <a:xfrm>
            <a:off x="311750" y="63940"/>
            <a:ext cx="8520000" cy="114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3000"/>
              <a:buFont typeface="Arial"/>
              <a:buNone/>
            </a:pPr>
            <a:r>
              <a:rPr b="0" i="0" lang="en-US" sz="3000" u="none" cap="none" strike="noStrike">
                <a:solidFill>
                  <a:srgbClr val="FF5722"/>
                </a:solidFill>
                <a:highlight>
                  <a:schemeClr val="lt1"/>
                </a:highlight>
                <a:latin typeface="Alfa Slab One"/>
                <a:ea typeface="Alfa Slab One"/>
                <a:cs typeface="Alfa Slab One"/>
                <a:sym typeface="Alfa Slab One"/>
              </a:rPr>
              <a:t>¿Cómo veo qué hay en cada cluster?</a:t>
            </a:r>
            <a:br>
              <a:rPr b="0" i="0" lang="en-US" sz="3000" u="none" cap="none" strike="noStrike">
                <a:solidFill>
                  <a:srgbClr val="FF5722"/>
                </a:solidFill>
                <a:highlight>
                  <a:schemeClr val="lt1"/>
                </a:highlight>
                <a:latin typeface="Alfa Slab One"/>
                <a:ea typeface="Alfa Slab One"/>
                <a:cs typeface="Alfa Slab One"/>
                <a:sym typeface="Alfa Slab One"/>
              </a:rPr>
            </a:br>
            <a:r>
              <a:rPr b="0" i="0" lang="en-US" sz="3000" u="none" cap="none" strike="noStrike">
                <a:solidFill>
                  <a:srgbClr val="FF5722"/>
                </a:solidFill>
                <a:highlight>
                  <a:schemeClr val="lt1"/>
                </a:highlight>
                <a:latin typeface="Alfa Slab One"/>
                <a:ea typeface="Alfa Slab One"/>
                <a:cs typeface="Alfa Slab One"/>
                <a:sym typeface="Alfa Slab One"/>
              </a:rPr>
              <a:t>Datos numéricos, muchas variables</a:t>
            </a:r>
            <a:endParaRPr b="0" i="0" sz="3000" u="none" cap="none" strike="noStrike">
              <a:solidFill>
                <a:srgbClr val="FF5722"/>
              </a:solidFill>
              <a:latin typeface="Alfa Slab One"/>
              <a:ea typeface="Alfa Slab One"/>
              <a:cs typeface="Alfa Slab One"/>
              <a:sym typeface="Alfa Slab One"/>
            </a:endParaRPr>
          </a:p>
        </p:txBody>
      </p:sp>
      <p:sp>
        <p:nvSpPr>
          <p:cNvPr id="364" name="Google Shape;364;p24"/>
          <p:cNvSpPr txBox="1"/>
          <p:nvPr/>
        </p:nvSpPr>
        <p:spPr>
          <a:xfrm>
            <a:off x="311750" y="3285950"/>
            <a:ext cx="8765100" cy="1773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110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Proyecciones en espacios de menor dimensión ayudan a visualizar los resultados.</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Proyecciones, transformaciones  </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Principal component analysis (PCA),</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00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t-distributed Stochastic Neighbor Embedding (t-SNE)</a:t>
            </a:r>
            <a:endParaRPr b="0" i="0" sz="1800" u="none" cap="none" strike="noStrike">
              <a:solidFill>
                <a:srgbClr val="808080"/>
              </a:solidFill>
              <a:highlight>
                <a:srgbClr val="FFFFFF"/>
              </a:highlight>
              <a:latin typeface="Proxima Nova"/>
              <a:ea typeface="Proxima Nova"/>
              <a:cs typeface="Proxima Nova"/>
              <a:sym typeface="Proxima Nova"/>
            </a:endParaRPr>
          </a:p>
          <a:p>
            <a:pPr indent="0" lvl="0" marL="457200" marR="0" rtl="0" algn="l">
              <a:lnSpc>
                <a:spcPct val="100000"/>
              </a:lnSpc>
              <a:spcBef>
                <a:spcPts val="1100"/>
              </a:spcBef>
              <a:spcAft>
                <a:spcPts val="0"/>
              </a:spcAft>
              <a:buClr>
                <a:srgbClr val="000000"/>
              </a:buClr>
              <a:buSzPts val="1800"/>
              <a:buFont typeface="Arial"/>
              <a:buNone/>
            </a:pPr>
            <a:r>
              <a:t/>
            </a:r>
            <a:endParaRPr b="1" i="0" sz="1800" u="none" cap="none" strike="noStrike">
              <a:solidFill>
                <a:srgbClr val="808080"/>
              </a:solidFill>
              <a:highlight>
                <a:srgbClr val="FFFFFF"/>
              </a:highlight>
              <a:latin typeface="Proxima Nova"/>
              <a:ea typeface="Proxima Nova"/>
              <a:cs typeface="Proxima Nova"/>
              <a:sym typeface="Proxima Nova"/>
            </a:endParaRPr>
          </a:p>
          <a:p>
            <a:pPr indent="0" lvl="0" marL="190500" marR="190500" rtl="0" algn="l">
              <a:lnSpc>
                <a:spcPct val="100000"/>
              </a:lnSpc>
              <a:spcBef>
                <a:spcPts val="1100"/>
              </a:spcBef>
              <a:spcAft>
                <a:spcPts val="0"/>
              </a:spcAft>
              <a:buClr>
                <a:srgbClr val="000000"/>
              </a:buClr>
              <a:buSzPts val="1650"/>
              <a:buFont typeface="Arial"/>
              <a:buNone/>
            </a:pPr>
            <a:r>
              <a:t/>
            </a:r>
            <a:endParaRPr b="1" i="0" sz="16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365" name="Google Shape;365;p24"/>
          <p:cNvPicPr preferRelativeResize="0"/>
          <p:nvPr/>
        </p:nvPicPr>
        <p:blipFill rotWithShape="1">
          <a:blip r:embed="rId3">
            <a:alphaModFix/>
          </a:blip>
          <a:srcRect b="0" l="0" r="0" t="0"/>
          <a:stretch/>
        </p:blipFill>
        <p:spPr>
          <a:xfrm>
            <a:off x="62475" y="1630650"/>
            <a:ext cx="4040125" cy="1731500"/>
          </a:xfrm>
          <a:prstGeom prst="rect">
            <a:avLst/>
          </a:prstGeom>
          <a:noFill/>
          <a:ln>
            <a:noFill/>
          </a:ln>
        </p:spPr>
      </p:pic>
      <p:pic>
        <p:nvPicPr>
          <p:cNvPr id="366" name="Google Shape;366;p24"/>
          <p:cNvPicPr preferRelativeResize="0"/>
          <p:nvPr/>
        </p:nvPicPr>
        <p:blipFill rotWithShape="1">
          <a:blip r:embed="rId4">
            <a:alphaModFix/>
          </a:blip>
          <a:srcRect b="34631" l="1724" r="10701" t="30886"/>
          <a:stretch/>
        </p:blipFill>
        <p:spPr>
          <a:xfrm>
            <a:off x="3693000" y="1131350"/>
            <a:ext cx="5383749" cy="2334300"/>
          </a:xfrm>
          <a:prstGeom prst="rect">
            <a:avLst/>
          </a:prstGeom>
          <a:noFill/>
          <a:ln>
            <a:noFill/>
          </a:ln>
        </p:spPr>
      </p:pic>
      <p:pic>
        <p:nvPicPr>
          <p:cNvPr id="367" name="Google Shape;367;p24"/>
          <p:cNvPicPr preferRelativeResize="0"/>
          <p:nvPr/>
        </p:nvPicPr>
        <p:blipFill rotWithShape="1">
          <a:blip r:embed="rId5">
            <a:alphaModFix/>
          </a:blip>
          <a:srcRect b="0" l="0" r="0" t="0"/>
          <a:stretch/>
        </p:blipFill>
        <p:spPr>
          <a:xfrm>
            <a:off x="3700875" y="2937375"/>
            <a:ext cx="3492749" cy="443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25"/>
          <p:cNvPicPr preferRelativeResize="0"/>
          <p:nvPr/>
        </p:nvPicPr>
        <p:blipFill rotWithShape="1">
          <a:blip r:embed="rId3">
            <a:alphaModFix/>
          </a:blip>
          <a:srcRect b="0" l="0" r="0" t="0"/>
          <a:stretch/>
        </p:blipFill>
        <p:spPr>
          <a:xfrm>
            <a:off x="3000425" y="1015109"/>
            <a:ext cx="6143576" cy="4033716"/>
          </a:xfrm>
          <a:prstGeom prst="rect">
            <a:avLst/>
          </a:prstGeom>
          <a:noFill/>
          <a:ln>
            <a:noFill/>
          </a:ln>
        </p:spPr>
      </p:pic>
      <p:sp>
        <p:nvSpPr>
          <p:cNvPr id="373" name="Google Shape;373;p25"/>
          <p:cNvSpPr txBox="1"/>
          <p:nvPr/>
        </p:nvSpPr>
        <p:spPr>
          <a:xfrm>
            <a:off x="311750" y="335950"/>
            <a:ext cx="8520000" cy="1015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100"/>
              </a:spcBef>
              <a:spcAft>
                <a:spcPts val="0"/>
              </a:spcAft>
              <a:buClr>
                <a:srgbClr val="000000"/>
              </a:buClr>
              <a:buSzPts val="3000"/>
              <a:buFont typeface="Arial"/>
              <a:buNone/>
            </a:pPr>
            <a:r>
              <a:rPr b="0" i="0" lang="en-US" sz="3000" u="none" cap="none" strike="noStrike">
                <a:solidFill>
                  <a:srgbClr val="FF5722"/>
                </a:solidFill>
                <a:highlight>
                  <a:schemeClr val="lt1"/>
                </a:highlight>
                <a:latin typeface="Alfa Slab One"/>
                <a:ea typeface="Alfa Slab One"/>
                <a:cs typeface="Alfa Slab One"/>
                <a:sym typeface="Alfa Slab One"/>
              </a:rPr>
              <a:t>¿Cómo veo qué hay en cada cluster?</a:t>
            </a:r>
            <a:br>
              <a:rPr b="0" i="0" lang="en-US" sz="3000" u="none" cap="none" strike="noStrike">
                <a:solidFill>
                  <a:srgbClr val="FF5722"/>
                </a:solidFill>
                <a:highlight>
                  <a:schemeClr val="lt1"/>
                </a:highlight>
                <a:latin typeface="Alfa Slab One"/>
                <a:ea typeface="Alfa Slab One"/>
                <a:cs typeface="Alfa Slab One"/>
                <a:sym typeface="Alfa Slab One"/>
              </a:rPr>
            </a:br>
            <a:r>
              <a:rPr b="0" i="0" lang="en-US" sz="3000" u="none" cap="none" strike="noStrike">
                <a:solidFill>
                  <a:srgbClr val="FF5722"/>
                </a:solidFill>
                <a:highlight>
                  <a:schemeClr val="lt1"/>
                </a:highlight>
                <a:latin typeface="Alfa Slab One"/>
                <a:ea typeface="Alfa Slab One"/>
                <a:cs typeface="Alfa Slab One"/>
                <a:sym typeface="Alfa Slab One"/>
              </a:rPr>
              <a:t>Datos numéricos, muchas variables</a:t>
            </a:r>
            <a:endParaRPr b="0" i="0" sz="3000" u="none" cap="none" strike="noStrike">
              <a:solidFill>
                <a:srgbClr val="FF5722"/>
              </a:solidFill>
              <a:latin typeface="Alfa Slab One"/>
              <a:ea typeface="Alfa Slab One"/>
              <a:cs typeface="Alfa Slab One"/>
              <a:sym typeface="Alfa Slab One"/>
            </a:endParaRPr>
          </a:p>
        </p:txBody>
      </p:sp>
      <p:sp>
        <p:nvSpPr>
          <p:cNvPr id="374" name="Google Shape;374;p25"/>
          <p:cNvSpPr txBox="1"/>
          <p:nvPr/>
        </p:nvSpPr>
        <p:spPr>
          <a:xfrm>
            <a:off x="107225" y="1436850"/>
            <a:ext cx="2893200" cy="69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Spectral embedding </a:t>
            </a:r>
            <a:endParaRPr b="1" i="0" sz="1800" u="none" cap="none" strike="noStrike">
              <a:solidFill>
                <a:srgbClr val="808080"/>
              </a:solidFill>
              <a:highlight>
                <a:srgbClr val="FFFFFF"/>
              </a:highlight>
              <a:latin typeface="Proxima Nova"/>
              <a:ea typeface="Proxima Nova"/>
              <a:cs typeface="Proxima Nova"/>
              <a:sym typeface="Proxima Nova"/>
            </a:endParaRPr>
          </a:p>
          <a:p>
            <a:pPr indent="0" lvl="0" marL="190500" marR="190500" rtl="0" algn="l">
              <a:lnSpc>
                <a:spcPct val="100000"/>
              </a:lnSpc>
              <a:spcBef>
                <a:spcPts val="1100"/>
              </a:spcBef>
              <a:spcAft>
                <a:spcPts val="0"/>
              </a:spcAft>
              <a:buClr>
                <a:srgbClr val="000000"/>
              </a:buClr>
              <a:buSzPts val="1650"/>
              <a:buFont typeface="Arial"/>
              <a:buNone/>
            </a:pPr>
            <a:r>
              <a:t/>
            </a:r>
            <a:endParaRPr b="1" i="0" sz="165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375" name="Google Shape;375;p25"/>
          <p:cNvPicPr preferRelativeResize="0"/>
          <p:nvPr/>
        </p:nvPicPr>
        <p:blipFill rotWithShape="1">
          <a:blip r:embed="rId4">
            <a:alphaModFix/>
          </a:blip>
          <a:srcRect b="0" l="0" r="0" t="0"/>
          <a:stretch/>
        </p:blipFill>
        <p:spPr>
          <a:xfrm>
            <a:off x="43275" y="4461375"/>
            <a:ext cx="3492749" cy="443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Datos categóricos o mixtos</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5722"/>
              </a:solidFill>
              <a:latin typeface="Alfa Slab One"/>
              <a:ea typeface="Alfa Slab One"/>
              <a:cs typeface="Alfa Slab One"/>
              <a:sym typeface="Alfa Slab One"/>
            </a:endParaRPr>
          </a:p>
        </p:txBody>
      </p:sp>
      <p:pic>
        <p:nvPicPr>
          <p:cNvPr id="381" name="Google Shape;381;p26"/>
          <p:cNvPicPr preferRelativeResize="0"/>
          <p:nvPr/>
        </p:nvPicPr>
        <p:blipFill rotWithShape="1">
          <a:blip r:embed="rId3">
            <a:alphaModFix/>
          </a:blip>
          <a:srcRect b="0" l="0" r="0" t="0"/>
          <a:stretch/>
        </p:blipFill>
        <p:spPr>
          <a:xfrm>
            <a:off x="790075" y="1152575"/>
            <a:ext cx="5924499" cy="2725276"/>
          </a:xfrm>
          <a:prstGeom prst="rect">
            <a:avLst/>
          </a:prstGeom>
          <a:noFill/>
          <a:ln>
            <a:noFill/>
          </a:ln>
        </p:spPr>
      </p:pic>
      <p:sp>
        <p:nvSpPr>
          <p:cNvPr id="382" name="Google Shape;382;p26"/>
          <p:cNvSpPr txBox="1"/>
          <p:nvPr/>
        </p:nvSpPr>
        <p:spPr>
          <a:xfrm>
            <a:off x="838200" y="4267200"/>
            <a:ext cx="4688700" cy="5655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chemeClr val="dk1"/>
                </a:solidFill>
                <a:highlight>
                  <a:srgbClr val="FFFFFE"/>
                </a:highlight>
                <a:latin typeface="Courier New"/>
                <a:ea typeface="Courier New"/>
                <a:cs typeface="Courier New"/>
                <a:sym typeface="Courier New"/>
              </a:rPr>
              <a:t>Análisis Descriptivo de cada grupo encontrado</a:t>
            </a:r>
            <a:endParaRPr b="0" i="0" sz="105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en-US" sz="1050" u="none" cap="none" strike="noStrike">
                <a:solidFill>
                  <a:schemeClr val="dk1"/>
                </a:solidFill>
                <a:highlight>
                  <a:srgbClr val="FFFFFE"/>
                </a:highlight>
                <a:latin typeface="Courier New"/>
                <a:ea typeface="Courier New"/>
                <a:cs typeface="Courier New"/>
                <a:sym typeface="Courier New"/>
              </a:rPr>
              <a:t>Tabla de contingencia grupos vs. alguna categórica</a:t>
            </a:r>
            <a:endParaRPr b="0" i="0" sz="1050" u="none" cap="none" strike="noStrike">
              <a:solidFill>
                <a:schemeClr val="dk1"/>
              </a:solidFill>
              <a:highlight>
                <a:srgbClr val="FFFFFE"/>
              </a:highlight>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190500" rtl="0" algn="l">
              <a:lnSpc>
                <a:spcPct val="100000"/>
              </a:lnSpc>
              <a:spcBef>
                <a:spcPts val="1100"/>
              </a:spcBef>
              <a:spcAft>
                <a:spcPts val="0"/>
              </a:spcAft>
              <a:buClr>
                <a:srgbClr val="000000"/>
              </a:buClr>
              <a:buSzPts val="3000"/>
              <a:buFont typeface="Arial"/>
              <a:buNone/>
            </a:pPr>
            <a:r>
              <a:rPr b="1" i="0" lang="en-US" sz="3000" u="none" cap="none" strike="noStrike">
                <a:solidFill>
                  <a:srgbClr val="FF5722"/>
                </a:solidFill>
                <a:highlight>
                  <a:schemeClr val="lt1"/>
                </a:highlight>
                <a:latin typeface="Alfa Slab One"/>
                <a:ea typeface="Alfa Slab One"/>
                <a:cs typeface="Alfa Slab One"/>
                <a:sym typeface="Alfa Slab One"/>
              </a:rPr>
              <a:t>Cómo evalúo la bondad de cada solución</a:t>
            </a:r>
            <a:endParaRPr b="1" i="0" sz="3000" u="none" cap="none" strike="noStrike">
              <a:solidFill>
                <a:srgbClr val="FF5722"/>
              </a:solidFill>
              <a:latin typeface="Alfa Slab One"/>
              <a:ea typeface="Alfa Slab One"/>
              <a:cs typeface="Alfa Slab One"/>
              <a:sym typeface="Alfa Slab One"/>
            </a:endParaRPr>
          </a:p>
        </p:txBody>
      </p:sp>
      <p:sp>
        <p:nvSpPr>
          <p:cNvPr id="388" name="Google Shape;388;p27"/>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457200" marR="190500" rtl="0" algn="l">
              <a:lnSpc>
                <a:spcPct val="100000"/>
              </a:lnSpc>
              <a:spcBef>
                <a:spcPts val="1100"/>
              </a:spcBef>
              <a:spcAft>
                <a:spcPts val="0"/>
              </a:spcAft>
              <a:buClr>
                <a:srgbClr val="000000"/>
              </a:buClr>
              <a:buSzPts val="1800"/>
              <a:buFont typeface="Arial"/>
              <a:buNone/>
            </a:pPr>
            <a:r>
              <a:t/>
            </a:r>
            <a:endParaRPr b="1"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Experto de Dominio, utilidad, relevancia</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Comparación de métodos</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Rand measure</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Mutual Information score</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rgbClr val="FFFFFF"/>
                </a:highlight>
                <a:latin typeface="Proxima Nova"/>
                <a:ea typeface="Proxima Nova"/>
                <a:cs typeface="Proxima Nova"/>
                <a:sym typeface="Proxima Nova"/>
              </a:rPr>
              <a:t>Contingency Matrix</a:t>
            </a:r>
            <a:endParaRPr b="0" i="0" sz="1800" u="none" cap="none" strike="noStrike">
              <a:solidFill>
                <a:srgbClr val="808080"/>
              </a:solidFill>
              <a:highlight>
                <a:srgbClr val="FFFFFF"/>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chemeClr val="lt1"/>
                </a:highlight>
                <a:latin typeface="Proxima Nova"/>
                <a:ea typeface="Proxima Nova"/>
                <a:cs typeface="Proxima Nova"/>
                <a:sym typeface="Proxima Nova"/>
              </a:rPr>
              <a:t>Silhouette</a:t>
            </a:r>
            <a:endParaRPr b="0" i="0" sz="1800" u="none" cap="none" strike="noStrike">
              <a:solidFill>
                <a:srgbClr val="808080"/>
              </a:solidFill>
              <a:highlight>
                <a:schemeClr val="lt1"/>
              </a:highlight>
              <a:latin typeface="Proxima Nova"/>
              <a:ea typeface="Proxima Nova"/>
              <a:cs typeface="Proxima Nova"/>
              <a:sym typeface="Proxima Nova"/>
            </a:endParaRPr>
          </a:p>
          <a:p>
            <a:pPr indent="-342900" lvl="0" marL="4572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chemeClr val="lt1"/>
                </a:highlight>
                <a:latin typeface="Proxima Nova"/>
                <a:ea typeface="Proxima Nova"/>
                <a:cs typeface="Proxima Nova"/>
                <a:sym typeface="Proxima Nova"/>
              </a:rPr>
              <a:t>Para un método fijo, </a:t>
            </a:r>
            <a:endParaRPr b="0" i="0" sz="1800" u="none" cap="none" strike="noStrike">
              <a:solidFill>
                <a:srgbClr val="808080"/>
              </a:solidFill>
              <a:highlight>
                <a:schemeClr val="lt1"/>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chemeClr val="lt1"/>
                </a:highlight>
                <a:latin typeface="Proxima Nova"/>
                <a:ea typeface="Proxima Nova"/>
                <a:cs typeface="Proxima Nova"/>
                <a:sym typeface="Proxima Nova"/>
              </a:rPr>
              <a:t>Elbow method</a:t>
            </a:r>
            <a:endParaRPr b="0" i="0" sz="1800" u="none" cap="none" strike="noStrike">
              <a:solidFill>
                <a:srgbClr val="808080"/>
              </a:solidFill>
              <a:highlight>
                <a:schemeClr val="lt1"/>
              </a:highlight>
              <a:latin typeface="Proxima Nova"/>
              <a:ea typeface="Proxima Nova"/>
              <a:cs typeface="Proxima Nova"/>
              <a:sym typeface="Proxima Nova"/>
            </a:endParaRPr>
          </a:p>
          <a:p>
            <a:pPr indent="-342900" lvl="1" marL="914400" marR="0" rtl="0" algn="l">
              <a:lnSpc>
                <a:spcPct val="115000"/>
              </a:lnSpc>
              <a:spcBef>
                <a:spcPts val="0"/>
              </a:spcBef>
              <a:spcAft>
                <a:spcPts val="0"/>
              </a:spcAft>
              <a:buClr>
                <a:srgbClr val="808080"/>
              </a:buClr>
              <a:buSzPts val="1800"/>
              <a:buFont typeface="Proxima Nova"/>
              <a:buChar char="➢"/>
            </a:pPr>
            <a:r>
              <a:rPr b="0" i="0" lang="en-US" sz="1800" u="none" cap="none" strike="noStrike">
                <a:solidFill>
                  <a:srgbClr val="808080"/>
                </a:solidFill>
                <a:highlight>
                  <a:schemeClr val="lt1"/>
                </a:highlight>
                <a:latin typeface="Proxima Nova"/>
                <a:ea typeface="Proxima Nova"/>
                <a:cs typeface="Proxima Nova"/>
                <a:sym typeface="Proxima Nova"/>
              </a:rPr>
              <a:t>BIC, AIC</a:t>
            </a:r>
            <a:endParaRPr b="0" i="0" sz="1800" u="none" cap="none" strike="noStrike">
              <a:solidFill>
                <a:srgbClr val="808080"/>
              </a:solidFill>
              <a:highlight>
                <a:schemeClr val="lt1"/>
              </a:highlight>
              <a:latin typeface="Proxima Nova"/>
              <a:ea typeface="Proxima Nova"/>
              <a:cs typeface="Proxima Nova"/>
              <a:sym typeface="Proxima Nova"/>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808080"/>
              </a:solidFill>
              <a:highlight>
                <a:schemeClr val="lt1"/>
              </a:highlight>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Cómo funciona clustering</a:t>
            </a:r>
            <a:endParaRPr b="0" i="0" sz="3000" u="none" cap="none" strike="noStrike">
              <a:solidFill>
                <a:srgbClr val="000000"/>
              </a:solidFill>
              <a:latin typeface="Arial"/>
              <a:ea typeface="Arial"/>
              <a:cs typeface="Arial"/>
              <a:sym typeface="Arial"/>
            </a:endParaRPr>
          </a:p>
        </p:txBody>
      </p:sp>
      <p:sp>
        <p:nvSpPr>
          <p:cNvPr id="186" name="Google Shape;186;p3"/>
          <p:cNvSpPr txBox="1"/>
          <p:nvPr/>
        </p:nvSpPr>
        <p:spPr>
          <a:xfrm>
            <a:off x="311760" y="1152360"/>
            <a:ext cx="85200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Agrupar objetos semejantes, parecidos</a:t>
            </a:r>
            <a:endParaRPr b="0" i="0" sz="1800" u="none" cap="none" strike="noStrike">
              <a:solidFill>
                <a:srgbClr val="000000"/>
              </a:solidFill>
              <a:latin typeface="Arial"/>
              <a:ea typeface="Arial"/>
              <a:cs typeface="Arial"/>
              <a:sym typeface="Arial"/>
            </a:endParaRPr>
          </a:p>
          <a:p>
            <a:pPr indent="-342719" lvl="0" marL="457200" marR="0" rtl="0" algn="l">
              <a:lnSpc>
                <a:spcPct val="115000"/>
              </a:lnSpc>
              <a:spcBef>
                <a:spcPts val="1599"/>
              </a:spcBef>
              <a:spcAft>
                <a:spcPts val="0"/>
              </a:spcAft>
              <a:buClr>
                <a:srgbClr val="666666"/>
              </a:buClr>
              <a:buSzPts val="1800"/>
              <a:buFont typeface="Proxima Nova"/>
              <a:buChar char="-"/>
            </a:pPr>
            <a:r>
              <a:rPr b="0" i="0" lang="en-US" sz="1800" u="sng" cap="none" strike="noStrike">
                <a:solidFill>
                  <a:srgbClr val="666666"/>
                </a:solidFill>
                <a:latin typeface="Proxima Nova"/>
                <a:ea typeface="Proxima Nova"/>
                <a:cs typeface="Proxima Nova"/>
                <a:sym typeface="Proxima Nova"/>
              </a:rPr>
              <a:t>Entrada</a:t>
            </a:r>
            <a:r>
              <a:rPr b="0" i="0" lang="en-US" sz="1800" u="none" cap="none" strike="noStrike">
                <a:solidFill>
                  <a:srgbClr val="666666"/>
                </a:solidFill>
                <a:latin typeface="Proxima Nova"/>
                <a:ea typeface="Proxima Nova"/>
                <a:cs typeface="Proxima Nova"/>
                <a:sym typeface="Proxima Nova"/>
              </a:rPr>
              <a:t>: n objetos o individuos en un espacio m-dimensional:</a:t>
            </a:r>
            <a:br>
              <a:rPr b="0" i="0" lang="en-US" sz="1800" u="none" cap="none" strike="noStrike">
                <a:solidFill>
                  <a:srgbClr val="666666"/>
                </a:solidFill>
                <a:latin typeface="Proxima Nova"/>
                <a:ea typeface="Proxima Nova"/>
                <a:cs typeface="Proxima Nova"/>
                <a:sym typeface="Proxima Nova"/>
              </a:rPr>
            </a:br>
            <a:r>
              <a:rPr b="0" i="0" lang="en-US" sz="1800" u="none" cap="none" strike="noStrike">
                <a:solidFill>
                  <a:srgbClr val="666666"/>
                </a:solidFill>
                <a:latin typeface="Proxima Nova"/>
                <a:ea typeface="Proxima Nova"/>
                <a:cs typeface="Proxima Nova"/>
                <a:sym typeface="Proxima Nova"/>
              </a:rPr>
              <a:t>X en R</a:t>
            </a:r>
            <a:r>
              <a:rPr b="0" baseline="30000" i="0" lang="en-US" sz="1800" u="none" cap="none" strike="noStrike">
                <a:solidFill>
                  <a:srgbClr val="666666"/>
                </a:solidFill>
                <a:latin typeface="Proxima Nova"/>
                <a:ea typeface="Proxima Nova"/>
                <a:cs typeface="Proxima Nova"/>
                <a:sym typeface="Proxima Nova"/>
              </a:rPr>
              <a:t>nxm</a:t>
            </a:r>
            <a:r>
              <a:rPr b="0" i="0" lang="en-US" sz="1800" u="none" cap="none" strike="noStrike">
                <a:solidFill>
                  <a:srgbClr val="666666"/>
                </a:solidFill>
                <a:latin typeface="Proxima Nova"/>
                <a:ea typeface="Proxima Nova"/>
                <a:cs typeface="Proxima Nova"/>
                <a:sym typeface="Proxima Nova"/>
              </a:rPr>
              <a:t>, cada fila representa un objeto  (vector con m valores)</a:t>
            </a:r>
            <a:endParaRPr b="0" i="0" sz="1800" u="none" cap="none" strike="noStrike">
              <a:solidFill>
                <a:srgbClr val="666666"/>
              </a:solidFill>
              <a:latin typeface="Proxima Nova"/>
              <a:ea typeface="Proxima Nova"/>
              <a:cs typeface="Proxima Nova"/>
              <a:sym typeface="Proxima Nova"/>
            </a:endParaRPr>
          </a:p>
          <a:p>
            <a:pPr indent="-342719" lvl="0" marL="457200" marR="0" rtl="0" algn="l">
              <a:lnSpc>
                <a:spcPct val="115000"/>
              </a:lnSpc>
              <a:spcBef>
                <a:spcPts val="0"/>
              </a:spcBef>
              <a:spcAft>
                <a:spcPts val="0"/>
              </a:spcAft>
              <a:buClr>
                <a:srgbClr val="666666"/>
              </a:buClr>
              <a:buSzPts val="1800"/>
              <a:buFont typeface="Proxima Nova"/>
              <a:buChar char="-"/>
            </a:pPr>
            <a:r>
              <a:rPr b="0" i="0" lang="en-US" sz="1800" u="sng" cap="none" strike="noStrike">
                <a:solidFill>
                  <a:srgbClr val="666666"/>
                </a:solidFill>
                <a:latin typeface="Proxima Nova"/>
                <a:ea typeface="Proxima Nova"/>
                <a:cs typeface="Proxima Nova"/>
                <a:sym typeface="Proxima Nova"/>
              </a:rPr>
              <a:t>Salida</a:t>
            </a:r>
            <a:r>
              <a:rPr b="0" i="0" lang="en-US" sz="1800" u="none" cap="none" strike="noStrike">
                <a:solidFill>
                  <a:srgbClr val="666666"/>
                </a:solidFill>
                <a:latin typeface="Proxima Nova"/>
                <a:ea typeface="Proxima Nova"/>
                <a:cs typeface="Proxima Nova"/>
                <a:sym typeface="Proxima Nova"/>
              </a:rPr>
              <a:t>: una </a:t>
            </a:r>
            <a:r>
              <a:rPr b="1" i="0" lang="en-US" sz="1800" u="none" cap="none" strike="noStrike">
                <a:solidFill>
                  <a:srgbClr val="666666"/>
                </a:solidFill>
                <a:latin typeface="Proxima Nova"/>
                <a:ea typeface="Proxima Nova"/>
                <a:cs typeface="Proxima Nova"/>
                <a:sym typeface="Proxima Nova"/>
              </a:rPr>
              <a:t>solución </a:t>
            </a:r>
            <a:r>
              <a:rPr b="0" i="0" lang="en-US" sz="1800" u="none" cap="none" strike="noStrike">
                <a:solidFill>
                  <a:srgbClr val="666666"/>
                </a:solidFill>
                <a:latin typeface="Proxima Nova"/>
                <a:ea typeface="Proxima Nova"/>
                <a:cs typeface="Proxima Nova"/>
                <a:sym typeface="Proxima Nova"/>
              </a:rPr>
              <a:t>con conglomerados (</a:t>
            </a:r>
            <a:r>
              <a:rPr b="1" i="0" lang="en-US" sz="1800" u="none" cap="none" strike="noStrike">
                <a:solidFill>
                  <a:srgbClr val="666666"/>
                </a:solidFill>
                <a:latin typeface="Proxima Nova"/>
                <a:ea typeface="Proxima Nova"/>
                <a:cs typeface="Proxima Nova"/>
                <a:sym typeface="Proxima Nova"/>
              </a:rPr>
              <a:t>clusters</a:t>
            </a:r>
            <a:r>
              <a:rPr b="0" i="0" lang="en-US" sz="1800" u="none" cap="none" strike="noStrike">
                <a:solidFill>
                  <a:srgbClr val="666666"/>
                </a:solidFill>
                <a:latin typeface="Proxima Nova"/>
                <a:ea typeface="Proxima Nova"/>
                <a:cs typeface="Proxima Nova"/>
                <a:sym typeface="Proxima Nova"/>
              </a:rPr>
              <a:t>) de objetos semejantes</a:t>
            </a:r>
            <a:br>
              <a:rPr b="0" i="0" lang="en-US" sz="1800" u="none" cap="none" strike="noStrike">
                <a:solidFill>
                  <a:srgbClr val="666666"/>
                </a:solidFill>
                <a:latin typeface="Proxima Nova"/>
                <a:ea typeface="Proxima Nova"/>
                <a:cs typeface="Proxima Nova"/>
                <a:sym typeface="Proxima Nova"/>
              </a:rPr>
            </a:br>
            <a:r>
              <a:rPr b="0" i="0" lang="en-US" sz="1800" u="none" cap="none" strike="noStrike">
                <a:solidFill>
                  <a:srgbClr val="666666"/>
                </a:solidFill>
                <a:latin typeface="Proxima Nova"/>
                <a:ea typeface="Proxima Nova"/>
                <a:cs typeface="Proxima Nova"/>
                <a:sym typeface="Proxima Nova"/>
              </a:rPr>
              <a:t>(semejantes → cercanos en el espacio o similares)</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minimiza la distancia entre los objetos de un mismo conglomerado</a:t>
            </a:r>
            <a:endParaRPr b="0" i="0" sz="1800" u="none" cap="none" strike="noStrike">
              <a:solidFill>
                <a:srgbClr val="000000"/>
              </a:solidFill>
              <a:latin typeface="Arial"/>
              <a:ea typeface="Arial"/>
              <a:cs typeface="Arial"/>
              <a:sym typeface="Arial"/>
            </a:endParaRPr>
          </a:p>
          <a:p>
            <a:pPr indent="-342719" lvl="1" marL="914400" marR="0" rtl="0" algn="l">
              <a:lnSpc>
                <a:spcPct val="115000"/>
              </a:lnSpc>
              <a:spcBef>
                <a:spcPts val="0"/>
              </a:spcBef>
              <a:spcAft>
                <a:spcPts val="0"/>
              </a:spcAft>
              <a:buClr>
                <a:srgbClr val="666666"/>
              </a:buClr>
              <a:buSzPts val="1800"/>
              <a:buFont typeface="Proxima Nova"/>
              <a:buChar char="-"/>
            </a:pPr>
            <a:r>
              <a:rPr b="0" i="0" lang="en-US" sz="1800" u="none" cap="none" strike="noStrike">
                <a:solidFill>
                  <a:srgbClr val="666666"/>
                </a:solidFill>
                <a:latin typeface="Proxima Nova"/>
                <a:ea typeface="Proxima Nova"/>
                <a:cs typeface="Proxima Nova"/>
                <a:sym typeface="Proxima Nova"/>
              </a:rPr>
              <a:t>Se maximiza la distancia entre los objetos de distintos conglomerados</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192" name="Google Shape;192;p4"/>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193" name="Google Shape;193;p4"/>
          <p:cNvPicPr preferRelativeResize="0"/>
          <p:nvPr/>
        </p:nvPicPr>
        <p:blipFill rotWithShape="1">
          <a:blip r:embed="rId3">
            <a:alphaModFix/>
          </a:blip>
          <a:srcRect b="0" l="0" r="0" t="0"/>
          <a:stretch/>
        </p:blipFill>
        <p:spPr>
          <a:xfrm>
            <a:off x="328680" y="1134000"/>
            <a:ext cx="4447080" cy="4009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5"/>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199" name="Google Shape;199;p5"/>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este espacio?</a:t>
            </a:r>
            <a:endParaRPr b="0" i="0" sz="1800" u="none" cap="none" strike="noStrike">
              <a:solidFill>
                <a:srgbClr val="000000"/>
              </a:solidFill>
              <a:latin typeface="Arial"/>
              <a:ea typeface="Arial"/>
              <a:cs typeface="Arial"/>
              <a:sym typeface="Arial"/>
            </a:endParaRPr>
          </a:p>
        </p:txBody>
      </p:sp>
      <p:pic>
        <p:nvPicPr>
          <p:cNvPr id="200" name="Google Shape;200;p5"/>
          <p:cNvPicPr preferRelativeResize="0"/>
          <p:nvPr/>
        </p:nvPicPr>
        <p:blipFill rotWithShape="1">
          <a:blip r:embed="rId3">
            <a:alphaModFix/>
          </a:blip>
          <a:srcRect b="0" l="0" r="48843" t="0"/>
          <a:stretch/>
        </p:blipFill>
        <p:spPr>
          <a:xfrm>
            <a:off x="162275" y="1658125"/>
            <a:ext cx="2752852" cy="2910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6"/>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Dataset con no tan clara estructura de clusters</a:t>
            </a:r>
            <a:endParaRPr b="0" i="0" sz="3000" u="none" cap="none" strike="noStrike">
              <a:solidFill>
                <a:srgbClr val="000000"/>
              </a:solidFill>
              <a:latin typeface="Arial"/>
              <a:ea typeface="Arial"/>
              <a:cs typeface="Arial"/>
              <a:sym typeface="Arial"/>
            </a:endParaRPr>
          </a:p>
        </p:txBody>
      </p:sp>
      <p:sp>
        <p:nvSpPr>
          <p:cNvPr id="206" name="Google Shape;206;p6"/>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¿Es una buena opción?</a:t>
            </a:r>
            <a:endParaRPr b="0" i="0" sz="1800" u="none" cap="none" strike="noStrike">
              <a:solidFill>
                <a:srgbClr val="666666"/>
              </a:solidFill>
              <a:latin typeface="Proxima Nova"/>
              <a:ea typeface="Proxima Nova"/>
              <a:cs typeface="Proxima Nova"/>
              <a:sym typeface="Proxima Nova"/>
            </a:endParaRPr>
          </a:p>
        </p:txBody>
      </p:sp>
      <p:pic>
        <p:nvPicPr>
          <p:cNvPr id="207" name="Google Shape;207;p6"/>
          <p:cNvPicPr preferRelativeResize="0"/>
          <p:nvPr/>
        </p:nvPicPr>
        <p:blipFill rotWithShape="1">
          <a:blip r:embed="rId3">
            <a:alphaModFix/>
          </a:blip>
          <a:srcRect b="0" l="0" r="0" t="0"/>
          <a:stretch/>
        </p:blipFill>
        <p:spPr>
          <a:xfrm>
            <a:off x="162275" y="1658135"/>
            <a:ext cx="5381400" cy="2910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7"/>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Dataset con clara estructura de clusters</a:t>
            </a:r>
            <a:endParaRPr b="0" i="0" sz="3000" u="none" cap="none" strike="noStrike">
              <a:solidFill>
                <a:srgbClr val="000000"/>
              </a:solidFill>
              <a:latin typeface="Arial"/>
              <a:ea typeface="Arial"/>
              <a:cs typeface="Arial"/>
              <a:sym typeface="Arial"/>
            </a:endParaRPr>
          </a:p>
        </p:txBody>
      </p:sp>
      <p:sp>
        <p:nvSpPr>
          <p:cNvPr id="213" name="Google Shape;213;p7"/>
          <p:cNvSpPr txBox="1"/>
          <p:nvPr/>
        </p:nvSpPr>
        <p:spPr>
          <a:xfrm>
            <a:off x="5686200" y="1152360"/>
            <a:ext cx="3145800" cy="341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666666"/>
                </a:solidFill>
                <a:latin typeface="Proxima Nova"/>
                <a:ea typeface="Proxima Nova"/>
                <a:cs typeface="Proxima Nova"/>
                <a:sym typeface="Proxima Nova"/>
              </a:rPr>
              <a:t>¿Cómo sería un algoritmo para encontrar clusters en estos espacios?</a:t>
            </a:r>
            <a:endParaRPr b="0" i="0" sz="1800" u="none" cap="none" strike="noStrike">
              <a:solidFill>
                <a:srgbClr val="000000"/>
              </a:solidFill>
              <a:latin typeface="Arial"/>
              <a:ea typeface="Arial"/>
              <a:cs typeface="Arial"/>
              <a:sym typeface="Arial"/>
            </a:endParaRPr>
          </a:p>
        </p:txBody>
      </p:sp>
      <p:pic>
        <p:nvPicPr>
          <p:cNvPr id="214" name="Google Shape;214;p7"/>
          <p:cNvPicPr preferRelativeResize="0"/>
          <p:nvPr/>
        </p:nvPicPr>
        <p:blipFill rotWithShape="1">
          <a:blip r:embed="rId3">
            <a:alphaModFix/>
          </a:blip>
          <a:srcRect b="0" l="0" r="0" t="0"/>
          <a:stretch/>
        </p:blipFill>
        <p:spPr>
          <a:xfrm>
            <a:off x="311750" y="2260110"/>
            <a:ext cx="5381399" cy="2308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8"/>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3000"/>
              <a:buFont typeface="Arial"/>
              <a:buNone/>
            </a:pPr>
            <a:r>
              <a:rPr b="0" i="0" lang="en-US" sz="3000" u="none" cap="none" strike="noStrike">
                <a:solidFill>
                  <a:srgbClr val="FF5722"/>
                </a:solidFill>
                <a:latin typeface="Alfa Slab One"/>
                <a:ea typeface="Alfa Slab One"/>
                <a:cs typeface="Alfa Slab One"/>
                <a:sym typeface="Alfa Slab One"/>
              </a:rPr>
              <a:t>Cómo funciona clustering</a:t>
            </a:r>
            <a:endParaRPr b="0" i="0" sz="3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FF5722"/>
              </a:solidFill>
              <a:latin typeface="Alfa Slab One"/>
              <a:ea typeface="Alfa Slab One"/>
              <a:cs typeface="Alfa Slab One"/>
              <a:sym typeface="Alfa Slab One"/>
            </a:endParaRPr>
          </a:p>
        </p:txBody>
      </p:sp>
      <p:sp>
        <p:nvSpPr>
          <p:cNvPr id="220" name="Google Shape;220;p8"/>
          <p:cNvSpPr txBox="1"/>
          <p:nvPr/>
        </p:nvSpPr>
        <p:spPr>
          <a:xfrm>
            <a:off x="2095500" y="1140450"/>
            <a:ext cx="7048500" cy="1781700"/>
          </a:xfrm>
          <a:prstGeom prst="rect">
            <a:avLst/>
          </a:prstGeom>
          <a:noFill/>
          <a:ln>
            <a:noFill/>
          </a:ln>
        </p:spPr>
        <p:txBody>
          <a:bodyPr anchorCtr="0" anchor="t" bIns="91425" lIns="91425" spcFirstLastPara="1" rIns="91425" wrap="square" tIns="91425">
            <a:noAutofit/>
          </a:bodyPr>
          <a:lstStyle/>
          <a:p>
            <a:pPr indent="-333375" lvl="0" marL="457200" marR="0" rtl="0" algn="l">
              <a:lnSpc>
                <a:spcPct val="115000"/>
              </a:lnSpc>
              <a:spcBef>
                <a:spcPts val="1100"/>
              </a:spcBef>
              <a:spcAft>
                <a:spcPts val="0"/>
              </a:spcAft>
              <a:buClr>
                <a:srgbClr val="808080"/>
              </a:buClr>
              <a:buSzPts val="1650"/>
              <a:buFont typeface="Arial"/>
              <a:buChar char="●"/>
            </a:pPr>
            <a:r>
              <a:rPr b="0" i="0" lang="en-US" sz="1650" u="none" cap="none" strike="noStrike">
                <a:solidFill>
                  <a:srgbClr val="808080"/>
                </a:solidFill>
                <a:highlight>
                  <a:srgbClr val="FFFFFF"/>
                </a:highlight>
                <a:latin typeface="Arial"/>
                <a:ea typeface="Arial"/>
                <a:cs typeface="Arial"/>
                <a:sym typeface="Arial"/>
              </a:rPr>
              <a:t>Se minimiza la distancia entre los objetos de un mismo grupo</a:t>
            </a:r>
            <a:endParaRPr b="0" i="0" sz="1650" u="none" cap="none" strike="noStrike">
              <a:solidFill>
                <a:srgbClr val="808080"/>
              </a:solidFill>
              <a:highlight>
                <a:srgbClr val="FFFFFF"/>
              </a:highlight>
              <a:latin typeface="Arial"/>
              <a:ea typeface="Arial"/>
              <a:cs typeface="Arial"/>
              <a:sym typeface="Arial"/>
            </a:endParaRPr>
          </a:p>
          <a:p>
            <a:pPr indent="-333375" lvl="0" marL="457200" marR="0" rtl="0" algn="l">
              <a:lnSpc>
                <a:spcPct val="115000"/>
              </a:lnSpc>
              <a:spcBef>
                <a:spcPts val="0"/>
              </a:spcBef>
              <a:spcAft>
                <a:spcPts val="0"/>
              </a:spcAft>
              <a:buClr>
                <a:srgbClr val="808080"/>
              </a:buClr>
              <a:buSzPts val="1650"/>
              <a:buFont typeface="Arial"/>
              <a:buChar char="●"/>
            </a:pPr>
            <a:r>
              <a:rPr b="0" i="0" lang="en-US" sz="1650" u="none" cap="none" strike="noStrike">
                <a:solidFill>
                  <a:srgbClr val="808080"/>
                </a:solidFill>
                <a:highlight>
                  <a:srgbClr val="FFFFFF"/>
                </a:highlight>
                <a:latin typeface="Arial"/>
                <a:ea typeface="Arial"/>
                <a:cs typeface="Arial"/>
                <a:sym typeface="Arial"/>
              </a:rPr>
              <a:t>Se maximiza la distancia entre los objetos de distintos clusters</a:t>
            </a:r>
            <a:endParaRPr b="0" i="0" sz="1650" u="none" cap="none" strike="noStrike">
              <a:solidFill>
                <a:srgbClr val="808080"/>
              </a:solidFill>
              <a:highlight>
                <a:srgbClr val="FFFFFF"/>
              </a:highlight>
              <a:latin typeface="Arial"/>
              <a:ea typeface="Arial"/>
              <a:cs typeface="Arial"/>
              <a:sym typeface="Arial"/>
            </a:endParaRPr>
          </a:p>
          <a:p>
            <a:pPr indent="-333375" lvl="0" marL="457200" marR="0" rtl="0" algn="l">
              <a:lnSpc>
                <a:spcPct val="115000"/>
              </a:lnSpc>
              <a:spcBef>
                <a:spcPts val="0"/>
              </a:spcBef>
              <a:spcAft>
                <a:spcPts val="0"/>
              </a:spcAft>
              <a:buClr>
                <a:srgbClr val="808080"/>
              </a:buClr>
              <a:buSzPts val="1650"/>
              <a:buFont typeface="Arial"/>
              <a:buChar char="●"/>
            </a:pPr>
            <a:r>
              <a:rPr b="0" i="0" lang="en-US" sz="1650" u="none" cap="none" strike="noStrike">
                <a:solidFill>
                  <a:srgbClr val="808080"/>
                </a:solidFill>
                <a:highlight>
                  <a:srgbClr val="FFFFFF"/>
                </a:highlight>
                <a:latin typeface="Arial"/>
                <a:ea typeface="Arial"/>
                <a:cs typeface="Arial"/>
                <a:sym typeface="Arial"/>
              </a:rPr>
              <a:t>(</a:t>
            </a:r>
            <a:r>
              <a:rPr b="0" i="0" lang="en-US" sz="1800" u="none" cap="none" strike="noStrike">
                <a:solidFill>
                  <a:srgbClr val="666666"/>
                </a:solidFill>
                <a:latin typeface="Proxima Nova"/>
                <a:ea typeface="Proxima Nova"/>
                <a:cs typeface="Proxima Nova"/>
                <a:sym typeface="Proxima Nova"/>
              </a:rPr>
              <a:t>Los centros de cada conglomerado son los </a:t>
            </a:r>
            <a:r>
              <a:rPr b="1" i="0" lang="en-US" sz="1800" u="none" cap="none" strike="noStrike">
                <a:solidFill>
                  <a:srgbClr val="666666"/>
                </a:solidFill>
                <a:latin typeface="Proxima Nova"/>
                <a:ea typeface="Proxima Nova"/>
                <a:cs typeface="Proxima Nova"/>
                <a:sym typeface="Proxima Nova"/>
              </a:rPr>
              <a:t>centroides)</a:t>
            </a:r>
            <a:endParaRPr b="0" i="0" sz="1650" u="none" cap="none" strike="noStrike">
              <a:solidFill>
                <a:srgbClr val="808080"/>
              </a:solidFill>
              <a:highlight>
                <a:srgbClr val="FFFFFF"/>
              </a:highlight>
              <a:latin typeface="Arial"/>
              <a:ea typeface="Arial"/>
              <a:cs typeface="Arial"/>
              <a:sym typeface="Arial"/>
            </a:endParaRPr>
          </a:p>
          <a:p>
            <a:pPr indent="0" lvl="0" marL="0" marR="0" rtl="0" algn="l">
              <a:lnSpc>
                <a:spcPct val="115000"/>
              </a:lnSpc>
              <a:spcBef>
                <a:spcPts val="70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p:txBody>
      </p:sp>
      <p:pic>
        <p:nvPicPr>
          <p:cNvPr id="221" name="Google Shape;221;p8"/>
          <p:cNvPicPr preferRelativeResize="0"/>
          <p:nvPr/>
        </p:nvPicPr>
        <p:blipFill rotWithShape="1">
          <a:blip r:embed="rId3">
            <a:alphaModFix/>
          </a:blip>
          <a:srcRect b="0" l="0" r="0" t="0"/>
          <a:stretch/>
        </p:blipFill>
        <p:spPr>
          <a:xfrm>
            <a:off x="311750" y="1083850"/>
            <a:ext cx="6379575" cy="3928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
          <p:cNvSpPr txBox="1"/>
          <p:nvPr/>
        </p:nvSpPr>
        <p:spPr>
          <a:xfrm>
            <a:off x="311760" y="444960"/>
            <a:ext cx="8520000" cy="57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FF5722"/>
                </a:solidFill>
                <a:latin typeface="Alfa Slab One"/>
                <a:ea typeface="Alfa Slab One"/>
                <a:cs typeface="Alfa Slab One"/>
                <a:sym typeface="Alfa Slab One"/>
              </a:rPr>
              <a:t>Mis Datos…</a:t>
            </a:r>
            <a:endParaRPr b="0" i="0" sz="3000" u="none" cap="none" strike="noStrike">
              <a:solidFill>
                <a:srgbClr val="000000"/>
              </a:solidFill>
              <a:latin typeface="Arial"/>
              <a:ea typeface="Arial"/>
              <a:cs typeface="Arial"/>
              <a:sym typeface="Arial"/>
            </a:endParaRPr>
          </a:p>
        </p:txBody>
      </p:sp>
      <p:pic>
        <p:nvPicPr>
          <p:cNvPr id="227" name="Google Shape;227;p9"/>
          <p:cNvPicPr preferRelativeResize="0"/>
          <p:nvPr/>
        </p:nvPicPr>
        <p:blipFill rotWithShape="1">
          <a:blip r:embed="rId3">
            <a:alphaModFix/>
          </a:blip>
          <a:srcRect b="54983" l="0" r="0" t="0"/>
          <a:stretch/>
        </p:blipFill>
        <p:spPr>
          <a:xfrm>
            <a:off x="1343025" y="1211950"/>
            <a:ext cx="5638624" cy="1443750"/>
          </a:xfrm>
          <a:prstGeom prst="rect">
            <a:avLst/>
          </a:prstGeom>
          <a:noFill/>
          <a:ln>
            <a:noFill/>
          </a:ln>
        </p:spPr>
      </p:pic>
      <p:sp>
        <p:nvSpPr>
          <p:cNvPr id="228" name="Google Shape;228;p9"/>
          <p:cNvSpPr/>
          <p:nvPr/>
        </p:nvSpPr>
        <p:spPr>
          <a:xfrm>
            <a:off x="1800225" y="2595575"/>
            <a:ext cx="4545900" cy="185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¿Cómo los agrupo?</a:t>
            </a:r>
            <a:endParaRPr b="0" i="0" sz="1900" u="none" cap="none" strike="noStrike">
              <a:solidFill>
                <a:srgbClr val="000000"/>
              </a:solidFill>
              <a:latin typeface="Arial"/>
              <a:ea typeface="Arial"/>
              <a:cs typeface="Arial"/>
              <a:sym typeface="Arial"/>
            </a:endParaRPr>
          </a:p>
        </p:txBody>
      </p:sp>
      <p:sp>
        <p:nvSpPr>
          <p:cNvPr id="229" name="Google Shape;229;p9"/>
          <p:cNvSpPr/>
          <p:nvPr/>
        </p:nvSpPr>
        <p:spPr>
          <a:xfrm>
            <a:off x="6388900" y="3117075"/>
            <a:ext cx="2035800" cy="18573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