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9ab5b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ee9ab5b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ee9ab5b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ee9ab5b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ee9ab5b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ee9ab5b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e9ab5b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e9ab5b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e9ab5b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e9ab5b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e9ab5b7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e9ab5b7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9ab5b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9ab5b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ee9ab5b7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ee9ab5b7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e9ab5b7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e9ab5b7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e9ab5b7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e9ab5b7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e9ab5b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e9ab5b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ee9ab5b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ee9ab5b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e9ab5b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e9ab5b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e9ab5b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e9ab5b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ee9ab5b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ee9ab5b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ee9ab5b7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ee9ab5b7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ee9ab5b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ee9ab5b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e9ab5b7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e9ab5b7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e9ab5b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e9ab5b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e9ab5b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e9ab5b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e9ab5b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e9ab5b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e9ab5b7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e9ab5b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e9ab5b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e9ab5b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ee9ab5b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ee9ab5b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ee9ab5b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ee9ab5b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e9ab5b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e9ab5b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" name="Google Shape;48;p9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2018</a:t>
            </a:r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lang="en-GB"/>
              <a:t>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2025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wiki.di.uniroma1.it/twiki/view/Estrinfo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socialmediadata.org/social-media-research-toolkit/" TargetMode="External"/><Relationship Id="rId4" Type="http://schemas.openxmlformats.org/officeDocument/2006/relationships/hyperlink" Target="https://gephi.org/" TargetMode="External"/><Relationship Id="rId5" Type="http://schemas.openxmlformats.org/officeDocument/2006/relationships/hyperlink" Target="https://github.com/eflegara/NetStruc/blob/master/6.%20Community%20Detect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Análisis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Georgina Flesia, Laura Alonso Alemany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Diplomatura en Ciencia de Datos,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Aprendizaje Automático y sus Aplicaciones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FaMAF-UNC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Agosto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Sentimiento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 qué sentimiento se está conversando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Sentimiento: positivo / negativo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Emoción: enojo / alegría /…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Intensidad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Clases específicas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Capacidades de medidas sobre grafos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profundas (menos superficiales) que las de nodos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comunidades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flujo de información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Detectar actores influyentes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76" y="1152474"/>
            <a:ext cx="5917748" cy="3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grafos: twitter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6378" l="0" r="0" t="6369"/>
          <a:stretch/>
        </p:blipFill>
        <p:spPr>
          <a:xfrm>
            <a:off x="1340398" y="1304874"/>
            <a:ext cx="6463200" cy="3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Redes sociales como grafos</a:t>
            </a:r>
            <a:r>
              <a:rPr lang="en-GB"/>
              <a:t>: completo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863" y="1227050"/>
            <a:ext cx="6300274" cy="369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Jugadores clave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conectividad para encontrar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C</a:t>
            </a:r>
            <a:r>
              <a:rPr b="1" lang="en-GB"/>
              <a:t>entralidad </a:t>
            </a:r>
            <a:r>
              <a:rPr lang="en-GB"/>
              <a:t>(no 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Identificar los nodos que están en el centro (vs. periferia)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Grado (</a:t>
            </a:r>
            <a:r>
              <a:rPr i="1" lang="en-GB" sz="1800"/>
              <a:t>degree</a:t>
            </a:r>
            <a:r>
              <a:rPr lang="en-GB" sz="1800"/>
              <a:t>): nodos con mayor número de arcos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Cercanía (</a:t>
            </a:r>
            <a:r>
              <a:rPr i="1" lang="en-GB" sz="1800"/>
              <a:t>closeness</a:t>
            </a:r>
            <a:r>
              <a:rPr lang="en-GB" sz="1800"/>
              <a:t>): inversa de la distancia al resto de nodos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Camino (</a:t>
            </a:r>
            <a:r>
              <a:rPr i="1" lang="en-GB" sz="1800"/>
              <a:t>betweenness</a:t>
            </a:r>
            <a:r>
              <a:rPr lang="en-GB" sz="1800"/>
              <a:t>): el nodo se encuentra en el camino más corto entre otros dos nodos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P</a:t>
            </a:r>
            <a:r>
              <a:rPr b="1" lang="en-GB"/>
              <a:t>restigio</a:t>
            </a:r>
            <a:r>
              <a:rPr lang="en-GB"/>
              <a:t> (dirigido)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Influencia (arcos salientes) (Pagerank, Hubs and Authorities)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Soporte (arcos entrantes)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Brokers (puentes de conectividad en el grafo, si se sacan, reducen la conectividad del grafo)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Betweenness centrality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1544" l="3095" r="3095" t="9161"/>
          <a:stretch/>
        </p:blipFill>
        <p:spPr>
          <a:xfrm>
            <a:off x="1407300" y="1303525"/>
            <a:ext cx="6541325" cy="378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3468445" y="2815185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3468445" y="3601089"/>
            <a:ext cx="210600" cy="176400"/>
          </a:xfrm>
          <a:prstGeom prst="ellipse">
            <a:avLst/>
          </a:prstGeom>
          <a:noFill/>
          <a:ln cap="flat" cmpd="sng" w="38100">
            <a:solidFill>
              <a:srgbClr val="08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Brokers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182" y="1529174"/>
            <a:ext cx="6546661" cy="291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51800" y="21634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grafos: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Basado en filminas de Paola Velardi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http://twiki.di.uniroma1.it/twiki/view/Estrinfo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Detección de comunidades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Grupos de nodos que interactúan entre ellos más que con el resto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b="7148" l="11439" r="8509" t="5354"/>
          <a:stretch/>
        </p:blipFill>
        <p:spPr>
          <a:xfrm>
            <a:off x="2908026" y="1789174"/>
            <a:ext cx="3111900" cy="31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/>
          <p:nvPr/>
        </p:nvSpPr>
        <p:spPr>
          <a:xfrm>
            <a:off x="2673175" y="1715800"/>
            <a:ext cx="2113800" cy="17907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3436440" y="2372443"/>
            <a:ext cx="939300" cy="7761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Métodos para detección de comunidades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Nodo-céntricas: todos los nodos satisfacen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Grupo-céntricas: se consideran las conexiones dentro de un grupo como un todo, el grupo tiene que satisfacer ciertas propiedades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Grafo-céntricas: se parte el grafo en partes disjuntas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Jerárquica: se subdivide el grafo iterativamente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nodo-céntricas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cliques: subgrafos donde todos los nodos son adyacentes entre ellos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Es costoso, pero se puede hacer aproximado</a:t>
            </a:r>
            <a:endParaRPr/>
          </a:p>
        </p:txBody>
      </p:sp>
      <p:grpSp>
        <p:nvGrpSpPr>
          <p:cNvPr id="199" name="Google Shape;199;p34"/>
          <p:cNvGrpSpPr/>
          <p:nvPr/>
        </p:nvGrpSpPr>
        <p:grpSpPr>
          <a:xfrm>
            <a:off x="2133600" y="1693863"/>
            <a:ext cx="4329044" cy="1716128"/>
            <a:chOff x="0" y="0"/>
            <a:chExt cx="4328611" cy="1716300"/>
          </a:xfrm>
        </p:grpSpPr>
        <p:pic>
          <p:nvPicPr>
            <p:cNvPr descr="network.pdf" id="200" name="Google Shape;20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4328611" cy="1648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34"/>
            <p:cNvSpPr/>
            <p:nvPr/>
          </p:nvSpPr>
          <p:spPr>
            <a:xfrm>
              <a:off x="453972" y="0"/>
              <a:ext cx="1784100" cy="17163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ctr" dir="5400000" dist="23000">
                <a:srgbClr val="000000">
                  <a:alpha val="3373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grupo-céntricas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Todos los nodos del grupo satisfacen la propiedad de mantener un cierto nivel de conexión entre ellos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75" y="2013400"/>
            <a:ext cx="6526725" cy="187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157" y="3976378"/>
            <a:ext cx="2030537" cy="8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6843" y="4019205"/>
            <a:ext cx="1858304" cy="91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mincut: se cortan la menor cantidad de arcos posibles, por lo tanto, nos quedamos con clusters con muchos arcos entre ellos y pocos arcos hacia afuera, pero suele dar cortes desbalanceados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Mejor: clustering basado en Radio Cut o Normalized Cut</a:t>
            </a:r>
            <a:endParaRPr/>
          </a:p>
        </p:txBody>
      </p:sp>
      <p:pic>
        <p:nvPicPr>
          <p:cNvPr descr="cut.pdf"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288" y="2636838"/>
            <a:ext cx="38354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</p:txBody>
      </p:sp>
      <p:pic>
        <p:nvPicPr>
          <p:cNvPr descr="network.pdf" id="224" name="Google Shape;22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4" y="3013124"/>
            <a:ext cx="3736975" cy="1423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visive.pdf" id="225" name="Google Shape;22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825" y="2237875"/>
            <a:ext cx="3736975" cy="25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Comunidades grafo-céntricas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semejanza entre nodos caracterizados por su vecindad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basado en mincut, Radio Cut o Normalized Cut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Clustering divisivo basado en betweenness de arcos: se eliminan los arcos con más betweenness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Maximización de modularidad: busca la división en grupos que maximiza una medida grupo-céntrica (p.ej., conectividad), como el Louvain Modularity (el que implementa gephi)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Algunas implementaciones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http://socialmediadata.org/social-media-research-toolkit/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https://gephi.org/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https://github.com/eflegara/NetStruc/blob/master/6.%20Community%20Detection.ipynb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podemos minar en redes sociales?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¿De qué se está hablando? → análisis y visualización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¿En qué temas podemos agruparlo? →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¿Con qué opiniones, con qué sentimientos? → clasificación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Estructura: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¿Qué grupos hay?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¿Cómo se propaga la información?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influencia?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¿Quiénes tienen más prestigio?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50550" y="2808975"/>
            <a:ext cx="4470900" cy="20301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4050" y="2355150"/>
            <a:ext cx="81633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Alcance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cuántas personas llega el mensaje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Visitas a una página,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Republicaciones, menciones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Seguidores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Engagement: una métrica que acumula likes, seguidores, menciones… a gusto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Buzz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Influencia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Amplificación de un mensaje a través de los media: cuánto hablan de eso, cuánto lo mencionan, dónde lo mencionan, cómo lo mencionan y por qué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Medidas sobre nodos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Alcance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Buzz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b="1" lang="en-GB">
                <a:solidFill>
                  <a:schemeClr val="accent3"/>
                </a:solidFill>
              </a:rPr>
              <a:t>Influencia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Sentimiento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Probabilidad de que otros usuarios vean, </a:t>
            </a:r>
            <a:r>
              <a:rPr lang="en-GB"/>
              <a:t>faveen, </a:t>
            </a:r>
            <a:r>
              <a:rPr lang="en-GB"/>
              <a:t>republiquen, comenten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Amplifiación: Retwitteos (twitter), comparticiones (facebook, youtube)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Aplauso: likes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