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  <p:sldMasterId id="2147483661" r:id="rId4"/>
    <p:sldMasterId id="214748367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</p:sldIdLst>
  <p:sldSz cy="5143500" cx="9144000"/>
  <p:notesSz cx="6858000" cy="9144000"/>
  <p:embeddedFontLst>
    <p:embeddedFont>
      <p:font typeface="Raleway"/>
      <p:regular r:id="rId39"/>
      <p:bold r:id="rId40"/>
      <p:italic r:id="rId41"/>
      <p:boldItalic r:id="rId42"/>
    </p:embeddedFont>
    <p:embeddedFont>
      <p:font typeface="Proxima Nova"/>
      <p:regular r:id="rId43"/>
      <p:bold r:id="rId44"/>
      <p:italic r:id="rId45"/>
      <p:boldItalic r:id="rId46"/>
    </p:embeddedFont>
    <p:embeddedFont>
      <p:font typeface="Alfa Slab One"/>
      <p:regular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8" roundtripDataSignature="AMtx7mgHRORZbVWpPzOE42TOnxdfZZK2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aleway-bold.fntdata"/><Relationship Id="rId20" Type="http://schemas.openxmlformats.org/officeDocument/2006/relationships/slide" Target="slides/slide14.xml"/><Relationship Id="rId42" Type="http://schemas.openxmlformats.org/officeDocument/2006/relationships/font" Target="fonts/Raleway-boldItalic.fntdata"/><Relationship Id="rId41" Type="http://schemas.openxmlformats.org/officeDocument/2006/relationships/font" Target="fonts/Raleway-italic.fntdata"/><Relationship Id="rId22" Type="http://schemas.openxmlformats.org/officeDocument/2006/relationships/slide" Target="slides/slide16.xml"/><Relationship Id="rId44" Type="http://schemas.openxmlformats.org/officeDocument/2006/relationships/font" Target="fonts/ProximaNova-bold.fntdata"/><Relationship Id="rId21" Type="http://schemas.openxmlformats.org/officeDocument/2006/relationships/slide" Target="slides/slide15.xml"/><Relationship Id="rId43" Type="http://schemas.openxmlformats.org/officeDocument/2006/relationships/font" Target="fonts/ProximaNova-regular.fntdata"/><Relationship Id="rId24" Type="http://schemas.openxmlformats.org/officeDocument/2006/relationships/slide" Target="slides/slide18.xml"/><Relationship Id="rId46" Type="http://schemas.openxmlformats.org/officeDocument/2006/relationships/font" Target="fonts/ProximaNova-boldItalic.fntdata"/><Relationship Id="rId23" Type="http://schemas.openxmlformats.org/officeDocument/2006/relationships/slide" Target="slides/slide17.xml"/><Relationship Id="rId45" Type="http://schemas.openxmlformats.org/officeDocument/2006/relationships/font" Target="fonts/ProximaNova-italic.fntdata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customschemas.google.com/relationships/presentationmetadata" Target="metadata"/><Relationship Id="rId25" Type="http://schemas.openxmlformats.org/officeDocument/2006/relationships/slide" Target="slides/slide19.xml"/><Relationship Id="rId47" Type="http://schemas.openxmlformats.org/officeDocument/2006/relationships/font" Target="fonts/AlfaSlabOne-regular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3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Raleway-regular.fntdata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8" name="Google Shape;248;p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0" name="Google Shape;270;p1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0" name="Google Shape;280;p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6" name="Google Shape;286;p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4" name="Google Shape;294;p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2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3" name="Google Shape;313;p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4" name="Google Shape;3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2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6" name="Google Shape;356;p2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8" name="Google Shape;368;p2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80" name="Google Shape;380;p2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93" name="Google Shape;393;p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7" name="Google Shape;407;p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18" name="Google Shape;418;p3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24" name="Google Shape;424;p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8" name="Google Shape;18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3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" name="Google Shape;12;p34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8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8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9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9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5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50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0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0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50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0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0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6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Raleway"/>
              <a:buNone/>
              <a:defRPr b="1" sz="36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69" name="Google Shape;6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5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5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3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3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5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56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6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56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7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5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57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8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9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6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0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0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61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1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61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1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1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61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4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4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4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4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6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6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67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67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68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8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9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9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6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69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0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70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70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71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71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71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7" name="Google Shape;157;p71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71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72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72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72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72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72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72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2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2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2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3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4"/>
          <p:cNvSpPr txBox="1"/>
          <p:nvPr>
            <p:ph idx="1" type="subTitle"/>
          </p:nvPr>
        </p:nvSpPr>
        <p:spPr>
          <a:xfrm>
            <a:off x="414000" y="221400"/>
            <a:ext cx="8163000" cy="3784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5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6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6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6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6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4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7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7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7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35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3"/>
          <p:cNvSpPr/>
          <p:nvPr/>
        </p:nvSpPr>
        <p:spPr>
          <a:xfrm>
            <a:off x="4278240" y="2751120"/>
            <a:ext cx="587160" cy="360"/>
          </a:xfrm>
          <a:custGeom>
            <a:rect b="b" l="l" r="r" t="t"/>
            <a:pathLst>
              <a:path extrusionOk="0" h="21600" w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cap="flat" cmpd="sng" w="76300">
            <a:solidFill>
              <a:srgbClr val="4285F4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" name="Google Shape;7;p33"/>
          <p:cNvSpPr txBox="1"/>
          <p:nvPr>
            <p:ph type="title"/>
          </p:nvPr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33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9;p33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5"/>
          <p:cNvSpPr txBox="1"/>
          <p:nvPr>
            <p:ph type="title"/>
          </p:nvPr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35"/>
          <p:cNvSpPr txBox="1"/>
          <p:nvPr>
            <p:ph idx="1" type="body"/>
          </p:nvPr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p35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" name="Google Shape;62;p35"/>
          <p:cNvSpPr/>
          <p:nvPr/>
        </p:nvSpPr>
        <p:spPr>
          <a:xfrm>
            <a:off x="1080" y="-57960"/>
            <a:ext cx="186516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DiploDatos</a:t>
            </a: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202</a:t>
            </a:r>
            <a:r>
              <a:rPr lang="en-US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35"/>
          <p:cNvSpPr/>
          <p:nvPr/>
        </p:nvSpPr>
        <p:spPr>
          <a:xfrm>
            <a:off x="6280200" y="-57960"/>
            <a:ext cx="2900520" cy="3085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NO 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5722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7"/>
          <p:cNvSpPr txBox="1"/>
          <p:nvPr>
            <p:ph type="title"/>
          </p:nvPr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7" name="Google Shape;117;p37"/>
          <p:cNvSpPr txBox="1"/>
          <p:nvPr>
            <p:ph idx="12" type="sldNum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9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"/>
          <p:cNvSpPr txBox="1"/>
          <p:nvPr/>
        </p:nvSpPr>
        <p:spPr>
          <a:xfrm>
            <a:off x="311760" y="595800"/>
            <a:ext cx="8520120" cy="195732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</a:t>
            </a:r>
            <a:b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54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NO supervisado</a:t>
            </a:r>
            <a:endParaRPr b="0" i="0" sz="5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1"/>
          <p:cNvSpPr txBox="1"/>
          <p:nvPr/>
        </p:nvSpPr>
        <p:spPr>
          <a:xfrm>
            <a:off x="311760" y="3165840"/>
            <a:ext cx="8520120" cy="73332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Georgina Flesia</a:t>
            </a: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Laura Alonso Alemany</a:t>
            </a:r>
            <a:endParaRPr b="0" i="0" sz="24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Diplomatura en Ciencia de Datos, 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Automático y sus Aplicaciones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FaMAF-UNC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agosto 202</a:t>
            </a:r>
            <a:r>
              <a:rPr lang="en-US" sz="2400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5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0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ANOVA, testeo de hipótesis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Proyecciones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Vecinos más cercanos (recomendación)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Propiedades de Grafos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Modelos de lenguaje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7" name="Google Shape;227;p10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Tecnologías relacionadas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1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Problemas metodológicos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11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hay evaluación intrínseca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indirecta, por impacto en otras aplicaciones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interpretativa subjetiva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 anecdótica, nunca exhaustiva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de calidad de utilidad cuestionable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clave está en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hacer </a:t>
            </a:r>
            <a:r>
              <a:rPr b="1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buenas preguntas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,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exprimir los datos buscando respuestas,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cuestionar todas las respuestas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espacio de búsqueda muy grande → mínimos locales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Aplicaciones clásicas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1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del carrito de la compra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mercado (clientes)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epidemiológica de población (enfermos)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Caracterización de comportamiento de usuarios (web, celular, redes sociales, electricidad)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fallos en líneas de producción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fraude (tarjetas de crédito, impuestos)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temas en documentos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tipos de objetos en imágenes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comunidades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3"/>
          <p:cNvSpPr txBox="1"/>
          <p:nvPr/>
        </p:nvSpPr>
        <p:spPr>
          <a:xfrm>
            <a:off x="414000" y="221400"/>
            <a:ext cx="8163000" cy="8161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5" name="Google Shape;245;p1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1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" name="Google Shape;257;p1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58" name="Google Shape;258;p15"/>
          <p:cNvPicPr preferRelativeResize="0"/>
          <p:nvPr/>
        </p:nvPicPr>
        <p:blipFill rotWithShape="1">
          <a:blip r:embed="rId3">
            <a:alphaModFix/>
          </a:blip>
          <a:srcRect b="5194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1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65" name="Google Shape;265;p16"/>
          <p:cNvPicPr preferRelativeResize="0"/>
          <p:nvPr/>
        </p:nvPicPr>
        <p:blipFill rotWithShape="1">
          <a:blip r:embed="rId3">
            <a:alphaModFix/>
          </a:blip>
          <a:srcRect b="5194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16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6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74" name="Google Shape;274;p17"/>
          <p:cNvPicPr preferRelativeResize="0"/>
          <p:nvPr/>
        </p:nvPicPr>
        <p:blipFill rotWithShape="1">
          <a:blip r:embed="rId3">
            <a:alphaModFix/>
          </a:blip>
          <a:srcRect b="5194" l="0" r="4479" t="11401"/>
          <a:stretch/>
        </p:blipFill>
        <p:spPr>
          <a:xfrm>
            <a:off x="2917950" y="2376675"/>
            <a:ext cx="2911350" cy="25421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17"/>
          <p:cNvSpPr/>
          <p:nvPr/>
        </p:nvSpPr>
        <p:spPr>
          <a:xfrm>
            <a:off x="2810201" y="3298925"/>
            <a:ext cx="1827725" cy="1692725"/>
          </a:xfrm>
          <a:custGeom>
            <a:rect b="b" l="l" r="r" t="t"/>
            <a:pathLst>
              <a:path extrusionOk="0" h="67709" w="73109">
                <a:moveTo>
                  <a:pt x="36576" y="0"/>
                </a:moveTo>
                <a:cubicBezTo>
                  <a:pt x="25947" y="0"/>
                  <a:pt x="13420" y="3054"/>
                  <a:pt x="6779" y="11352"/>
                </a:cubicBezTo>
                <a:cubicBezTo>
                  <a:pt x="1307" y="18189"/>
                  <a:pt x="631" y="28135"/>
                  <a:pt x="631" y="36892"/>
                </a:cubicBezTo>
                <a:cubicBezTo>
                  <a:pt x="631" y="41149"/>
                  <a:pt x="-715" y="45624"/>
                  <a:pt x="631" y="49662"/>
                </a:cubicBezTo>
                <a:cubicBezTo>
                  <a:pt x="2656" y="55736"/>
                  <a:pt x="9772" y="59238"/>
                  <a:pt x="15766" y="61486"/>
                </a:cubicBezTo>
                <a:cubicBezTo>
                  <a:pt x="29883" y="66781"/>
                  <a:pt x="45825" y="69169"/>
                  <a:pt x="60697" y="66689"/>
                </a:cubicBezTo>
                <a:cubicBezTo>
                  <a:pt x="72303" y="64754"/>
                  <a:pt x="75297" y="44271"/>
                  <a:pt x="71576" y="33108"/>
                </a:cubicBezTo>
                <a:cubicBezTo>
                  <a:pt x="69034" y="25482"/>
                  <a:pt x="61772" y="20157"/>
                  <a:pt x="55495" y="15135"/>
                </a:cubicBezTo>
                <a:cubicBezTo>
                  <a:pt x="49792" y="10573"/>
                  <a:pt x="44134" y="5082"/>
                  <a:pt x="37049" y="3311"/>
                </a:cubicBezTo>
                <a:cubicBezTo>
                  <a:pt x="35265" y="2865"/>
                  <a:pt x="34158" y="473"/>
                  <a:pt x="32319" y="473"/>
                </a:cubicBezTo>
              </a:path>
            </a:pathLst>
          </a:cu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7"/>
          <p:cNvSpPr/>
          <p:nvPr/>
        </p:nvSpPr>
        <p:spPr>
          <a:xfrm>
            <a:off x="3900358" y="2398328"/>
            <a:ext cx="2008050" cy="1788750"/>
          </a:xfrm>
          <a:custGeom>
            <a:rect b="b" l="l" r="r" t="t"/>
            <a:pathLst>
              <a:path extrusionOk="0" h="71550" w="80322">
                <a:moveTo>
                  <a:pt x="11889" y="44538"/>
                </a:moveTo>
                <a:cubicBezTo>
                  <a:pt x="5050" y="34963"/>
                  <a:pt x="-2706" y="22121"/>
                  <a:pt x="1011" y="10957"/>
                </a:cubicBezTo>
                <a:cubicBezTo>
                  <a:pt x="2217" y="7336"/>
                  <a:pt x="6424" y="5203"/>
                  <a:pt x="9997" y="3863"/>
                </a:cubicBezTo>
                <a:cubicBezTo>
                  <a:pt x="20368" y="-26"/>
                  <a:pt x="32028" y="1025"/>
                  <a:pt x="43104" y="1025"/>
                </a:cubicBezTo>
                <a:cubicBezTo>
                  <a:pt x="49261" y="1025"/>
                  <a:pt x="56625" y="-1723"/>
                  <a:pt x="61550" y="1971"/>
                </a:cubicBezTo>
                <a:cubicBezTo>
                  <a:pt x="71375" y="9340"/>
                  <a:pt x="76543" y="22219"/>
                  <a:pt x="79523" y="34133"/>
                </a:cubicBezTo>
                <a:cubicBezTo>
                  <a:pt x="82040" y="44194"/>
                  <a:pt x="77217" y="56977"/>
                  <a:pt x="69118" y="63456"/>
                </a:cubicBezTo>
                <a:cubicBezTo>
                  <a:pt x="59362" y="71261"/>
                  <a:pt x="44347" y="73108"/>
                  <a:pt x="32226" y="70078"/>
                </a:cubicBezTo>
                <a:cubicBezTo>
                  <a:pt x="29167" y="69313"/>
                  <a:pt x="28444" y="65032"/>
                  <a:pt x="26551" y="62510"/>
                </a:cubicBezTo>
                <a:cubicBezTo>
                  <a:pt x="22794" y="57504"/>
                  <a:pt x="16788" y="54639"/>
                  <a:pt x="12362" y="50213"/>
                </a:cubicBezTo>
                <a:cubicBezTo>
                  <a:pt x="10809" y="48660"/>
                  <a:pt x="11961" y="45047"/>
                  <a:pt x="9997" y="44065"/>
                </a:cubicBezTo>
              </a:path>
            </a:pathLst>
          </a:custGeom>
          <a:noFill/>
          <a:ln cap="flat" cmpd="sng" w="38100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6526925" y="3157050"/>
            <a:ext cx="2459400" cy="98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Tengo clases!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gratis!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3" name="Google Shape;283;p1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Clustering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mis datos, viendo qué elementos son semejantes entre sí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¿Con qué caracterizo a mis datos?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 de distancia, criterio de aglomeración o separación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¿Cuántos grupos?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¿Cómo evalúo?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Medidas geométricas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Inspeccionar el contenido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Medir la correspondencia del contenido por correspondencia con algún conocimiento del dominio (pares de elementos bandera, clases)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1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Selección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de Características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que introducen ruido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Eliminar características redundantes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Quedarse con las características más determinantes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¿cómo determinamos cuán determinantes son?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en aprendizaje supervisado, por co-varianza con la clase o por cómo las usa un clasificador, pero en no-supervisado?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nos inventamos una 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tarea de pretexto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!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Agrupar características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usando un clasificador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0" name="Google Shape;29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Qué es aprendizaje no supervisado?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Análisis exploratorio de datos (</a:t>
            </a:r>
            <a:r>
              <a:rPr b="0" i="1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Exploratory Data Analysis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anomalías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Prevención de fallas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Data mining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Segmentación de perfiles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Acercarse a las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causas latentes</a:t>
            </a: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de los </a:t>
            </a: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fenómenos observables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2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Reglas de asociación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Detección de patrones en el sentido más intuitivo: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La probabilidad condicional hecha regla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muchísimos patrones, y la mayoría triviales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encontrar las reglas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cómo filtrarlas y ordenarlas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298" name="Google Shape;29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2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2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2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Aprendizaje semi-supervisado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Combinar unos poquitos datos supervisados con no supervisados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Podemos usar los mismos ejemplos bandera, o reglas 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Problemas: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deriva semántica (propagación del error)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regiones del espacio que no se cubren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evaluación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El aprendizaje activo suele ser una buena forma de atacarlos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07" name="Google Shape;307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21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21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1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22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17" name="Google Shape;31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2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22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22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22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6" name="Google Shape;326;p23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27" name="Google Shape;327;p23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8" name="Google Shape;328;p23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3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0" name="Google Shape;330;p23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1" name="Google Shape;331;p23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6" name="Google Shape;336;p24"/>
          <p:cNvGrpSpPr/>
          <p:nvPr/>
        </p:nvGrpSpPr>
        <p:grpSpPr>
          <a:xfrm>
            <a:off x="714707" y="2026997"/>
            <a:ext cx="4250224" cy="2999213"/>
            <a:chOff x="280775" y="1289075"/>
            <a:chExt cx="3769600" cy="2731275"/>
          </a:xfrm>
        </p:grpSpPr>
        <p:pic>
          <p:nvPicPr>
            <p:cNvPr id="337" name="Google Shape;337;p24"/>
            <p:cNvPicPr preferRelativeResize="0"/>
            <p:nvPr/>
          </p:nvPicPr>
          <p:blipFill rotWithShape="1">
            <a:blip r:embed="rId3">
              <a:alphaModFix/>
            </a:blip>
            <a:srcRect b="10060" l="3071" r="55701" t="14638"/>
            <a:stretch/>
          </p:blipFill>
          <p:spPr>
            <a:xfrm>
              <a:off x="280775" y="1289075"/>
              <a:ext cx="3769600" cy="2731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8" name="Google Shape;338;p24"/>
            <p:cNvSpPr/>
            <p:nvPr/>
          </p:nvSpPr>
          <p:spPr>
            <a:xfrm>
              <a:off x="1531575" y="19272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4"/>
            <p:cNvSpPr/>
            <p:nvPr/>
          </p:nvSpPr>
          <p:spPr>
            <a:xfrm>
              <a:off x="3534250" y="1697425"/>
              <a:ext cx="421200" cy="2298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0" name="Google Shape;340;p24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24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2" name="Google Shape;342;p24"/>
          <p:cNvPicPr preferRelativeResize="0"/>
          <p:nvPr/>
        </p:nvPicPr>
        <p:blipFill rotWithShape="1">
          <a:blip r:embed="rId3">
            <a:alphaModFix/>
          </a:blip>
          <a:srcRect b="27280" l="58773" r="0" t="18178"/>
          <a:stretch/>
        </p:blipFill>
        <p:spPr>
          <a:xfrm>
            <a:off x="3479290" y="1454975"/>
            <a:ext cx="5325774" cy="2794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25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49" name="Google Shape;349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p25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25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2" name="Google Shape;352;p25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25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26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60" name="Google Shape;36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1" name="Google Shape;361;p26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2" name="Google Shape;362;p26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26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26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5" name="Google Shape;365;p26"/>
          <p:cNvPicPr preferRelativeResize="0"/>
          <p:nvPr/>
        </p:nvPicPr>
        <p:blipFill rotWithShape="1">
          <a:blip r:embed="rId4">
            <a:alphaModFix/>
          </a:blip>
          <a:srcRect b="0" l="0" r="48793" t="0"/>
          <a:stretch/>
        </p:blipFill>
        <p:spPr>
          <a:xfrm>
            <a:off x="0" y="435075"/>
            <a:ext cx="4682351" cy="427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7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1" name="Google Shape;371;p27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72" name="Google Shape;372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27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27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27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27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8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84" name="Google Shape;38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85" name="Google Shape;385;p28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28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28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8" name="Google Shape;388;p28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28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9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29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397" name="Google Shape;3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29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29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29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" name="Google Shape;401;p29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2" name="Google Shape;402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435087"/>
            <a:ext cx="9143998" cy="427332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29"/>
          <p:cNvPicPr preferRelativeResize="0"/>
          <p:nvPr/>
        </p:nvPicPr>
        <p:blipFill rotWithShape="1">
          <a:blip r:embed="rId5">
            <a:alphaModFix/>
          </a:blip>
          <a:srcRect b="0" l="0" r="57283" t="0"/>
          <a:stretch/>
        </p:blipFill>
        <p:spPr>
          <a:xfrm>
            <a:off x="5257800" y="393775"/>
            <a:ext cx="3905902" cy="43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29"/>
          <p:cNvPicPr preferRelativeResize="0"/>
          <p:nvPr/>
        </p:nvPicPr>
        <p:blipFill rotWithShape="1">
          <a:blip r:embed="rId5">
            <a:alphaModFix/>
          </a:blip>
          <a:srcRect b="0" l="48879" r="0" t="0"/>
          <a:stretch/>
        </p:blipFill>
        <p:spPr>
          <a:xfrm>
            <a:off x="49925" y="393775"/>
            <a:ext cx="4674475" cy="4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"/>
          <p:cNvSpPr txBox="1"/>
          <p:nvPr/>
        </p:nvSpPr>
        <p:spPr>
          <a:xfrm>
            <a:off x="311760" y="444960"/>
            <a:ext cx="852012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Para qué?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3"/>
          <p:cNvSpPr txBox="1"/>
          <p:nvPr/>
        </p:nvSpPr>
        <p:spPr>
          <a:xfrm>
            <a:off x="311760" y="1152360"/>
            <a:ext cx="8520120" cy="341604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no sabemos lo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Cuando sospechamos de los datos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2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Para refinar las clases que queremos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36720" y="333360"/>
            <a:ext cx="4152240" cy="311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0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Perspectiva general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30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Embeddings</a:t>
            </a:r>
            <a:endParaRPr b="0" i="0" sz="1800" u="none" cap="none" strike="noStrike">
              <a:solidFill>
                <a:srgbClr val="FF5722"/>
              </a:solidFill>
              <a:latin typeface="Alfa Slab One"/>
              <a:ea typeface="Alfa Slab One"/>
              <a:cs typeface="Alfa Slab One"/>
              <a:sym typeface="Alfa Slab One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Un embedding es una proyección a otro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Selección de características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Principal Component Analysis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Kernel trick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Filtros, preprocesos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 neuronales: usar una tarea de pretexto para aprender un clasificador, y quedarse con el modelo del clasificador como nuevo espacio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pic>
        <p:nvPicPr>
          <p:cNvPr id="411" name="Google Shape;41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74873" y="262100"/>
            <a:ext cx="1286500" cy="1854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0"/>
          <p:cNvSpPr txBox="1"/>
          <p:nvPr/>
        </p:nvSpPr>
        <p:spPr>
          <a:xfrm>
            <a:off x="8115300" y="1765825"/>
            <a:ext cx="1028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Clustering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30"/>
          <p:cNvSpPr txBox="1"/>
          <p:nvPr/>
        </p:nvSpPr>
        <p:spPr>
          <a:xfrm>
            <a:off x="6575375" y="919900"/>
            <a:ext cx="14217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30"/>
          <p:cNvSpPr txBox="1"/>
          <p:nvPr/>
        </p:nvSpPr>
        <p:spPr>
          <a:xfrm>
            <a:off x="7010400" y="1468900"/>
            <a:ext cx="1104900" cy="572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Reglas de Asociación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30"/>
          <p:cNvSpPr txBox="1"/>
          <p:nvPr/>
        </p:nvSpPr>
        <p:spPr>
          <a:xfrm>
            <a:off x="6243150" y="649100"/>
            <a:ext cx="1683900" cy="350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Semi-supervisado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31"/>
          <p:cNvSpPr txBox="1"/>
          <p:nvPr/>
        </p:nvSpPr>
        <p:spPr>
          <a:xfrm>
            <a:off x="311760" y="444960"/>
            <a:ext cx="8520000" cy="5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Evaluación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31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Si no sabemos qué es lo bueno, cómo podemos calcular acierto o error?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necesitamos un experto de dominio que analice resultados: adecuación, plausibilidad con respecto a la intuición o a la aplicación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tiempo de desarrollo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rendimiento en aplicación final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métricas de consistencia del modelo: acumulación de probabilidad donde pensamos que tiene que estar, replicabilidad, cobertura...</a:t>
            </a:r>
            <a:endParaRPr b="0" i="0" sz="1800" u="none" cap="none" strike="noStrike"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2"/>
          <p:cNvSpPr txBox="1"/>
          <p:nvPr/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FFFFFF"/>
                </a:solidFill>
                <a:latin typeface="Alfa Slab One"/>
                <a:ea typeface="Alfa Slab One"/>
                <a:cs typeface="Alfa Slab One"/>
                <a:sym typeface="Alfa Slab One"/>
              </a:rPr>
              <a:t>Mapa de ruta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32"/>
          <p:cNvSpPr txBox="1"/>
          <p:nvPr/>
        </p:nvSpPr>
        <p:spPr>
          <a:xfrm>
            <a:off x="311760" y="1152360"/>
            <a:ext cx="8520000" cy="341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Perspectiva general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Embeddings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Proxima Nova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Aprendizaje Semi-supervisado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y muy brevemente: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rPr>
              <a:t>Reglas de Asociación</a:t>
            </a:r>
            <a:endParaRPr b="0" i="0" sz="1800" u="none" cap="none" strike="noStrike">
              <a:solidFill>
                <a:schemeClr val="lt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K-nn y recomendación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Noto Sans Symbols"/>
              <a:buAutoNum type="arabicPeriod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Grafos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599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Entregable: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719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Proxima Nova"/>
              <a:buChar char="-"/>
            </a:pPr>
            <a:r>
              <a:rPr b="0" i="0" lang="en-US" sz="1800" u="none" cap="none" strike="noStrike">
                <a:solidFill>
                  <a:srgbClr val="FFFFFF"/>
                </a:solidFill>
                <a:latin typeface="Proxima Nova"/>
                <a:ea typeface="Proxima Nova"/>
                <a:cs typeface="Proxima Nova"/>
                <a:sym typeface="Proxima Nova"/>
              </a:rPr>
              <a:t>Clustering en el dataset de FIFA</a:t>
            </a:r>
            <a:endParaRPr b="0" i="0" sz="1800" u="none" cap="none" strike="noStrike">
              <a:solidFill>
                <a:srgbClr val="FFFFFF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1" name="Google Shape;191;p4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197" name="Google Shape;197;p5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gastamos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3" name="Google Shape;203;p6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7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09" name="Google Shape;209;p7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15" name="Google Shape;215;p8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 txBox="1"/>
          <p:nvPr>
            <p:ph type="title"/>
          </p:nvPr>
        </p:nvSpPr>
        <p:spPr>
          <a:xfrm>
            <a:off x="414000" y="221400"/>
            <a:ext cx="8163000" cy="81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000">
                <a:solidFill>
                  <a:srgbClr val="FF5722"/>
                </a:solidFill>
                <a:latin typeface="Alfa Slab One"/>
                <a:ea typeface="Alfa Slab One"/>
                <a:cs typeface="Alfa Slab One"/>
                <a:sym typeface="Alfa Slab One"/>
              </a:rPr>
              <a:t>La promesa de NO supervisado</a:t>
            </a:r>
            <a:endParaRPr/>
          </a:p>
        </p:txBody>
      </p:sp>
      <p:sp>
        <p:nvSpPr>
          <p:cNvPr id="221" name="Google Shape;221;p9"/>
          <p:cNvSpPr txBox="1"/>
          <p:nvPr>
            <p:ph idx="1" type="body"/>
          </p:nvPr>
        </p:nvSpPr>
        <p:spPr>
          <a:xfrm>
            <a:off x="457200" y="1203480"/>
            <a:ext cx="8229300" cy="29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A partir de datos crudos obtenemos patrones accionables (reglas, clases)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datos nunca pueden ser crudos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los resultados nunca están listos para ser usados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 es claro qué significan, hay que interpretarlos 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→ lo que ahorramos en anotación de datos lo </a:t>
            </a:r>
            <a:r>
              <a:rPr lang="en-US" strike="sngStrike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gastamos</a:t>
            </a: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 invertimos en análisis de resultados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hay que consultar con el experto de dominio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Proxima Nova"/>
              <a:buChar char="-"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iterar varias veces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>
                <a:solidFill>
                  <a:srgbClr val="666666"/>
                </a:solidFill>
                <a:latin typeface="Proxima Nova"/>
                <a:ea typeface="Proxima Nova"/>
                <a:cs typeface="Proxima Nova"/>
                <a:sym typeface="Proxima Nova"/>
              </a:rPr>
              <a:t>nosotras prometemos darles herramientas y enseñarles cómo no usarlas</a:t>
            </a:r>
            <a:endParaRPr>
              <a:solidFill>
                <a:srgbClr val="666666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