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Proxima Nova"/>
      <p:regular r:id="rId77"/>
      <p:bold r:id="rId78"/>
      <p:italic r:id="rId79"/>
      <p:boldItalic r:id="rId80"/>
    </p:embeddedFont>
    <p:embeddedFont>
      <p:font typeface="Alfa Slab One"/>
      <p:regular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2" roundtripDataSignature="AMtx7mj2QMkIjGIzlITc8GplGr3l1UcO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ProximaNova-boldItalic.fntdata"/><Relationship Id="rId82" Type="http://customschemas.google.com/relationships/presentationmetadata" Target="metadata"/><Relationship Id="rId81" Type="http://schemas.openxmlformats.org/officeDocument/2006/relationships/font" Target="fonts/AlfaSlabOne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roximaNova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ProximaNova-italic.fntdata"/><Relationship Id="rId34" Type="http://schemas.openxmlformats.org/officeDocument/2006/relationships/slide" Target="slides/slide28.xml"/><Relationship Id="rId78" Type="http://schemas.openxmlformats.org/officeDocument/2006/relationships/font" Target="fonts/ProximaNova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p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3" name="Google Shape;473;p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2030c8a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9" name="Google Shape;479;g22030c8a1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3" name="Google Shape;493;p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5" name="Google Shape;505;p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1" name="Google Shape;511;p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7" name="Google Shape;517;p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p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5" name="Google Shape;535;p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p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0" name="Google Shape;550;p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7" name="Google Shape;557;p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5" name="Google Shape;565;p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4" name="Google Shape;574;p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3" name="Google Shape;583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9" name="Google Shape;589;p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1" name="Google Shape;601;p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p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2" name="Google Shape;612;p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7" name="Google Shape;617;p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1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1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5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5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6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6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6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6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7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7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7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7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7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7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8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9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00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0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2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0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3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3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04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0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04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0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0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05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06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06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7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7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07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7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08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08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08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08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8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08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9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1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2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3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3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4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4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4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70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7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0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0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2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7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72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2"/>
          <p:cNvSpPr txBox="1"/>
          <p:nvPr/>
        </p:nvSpPr>
        <p:spPr>
          <a:xfrm>
            <a:off x="1075" y="-57800"/>
            <a:ext cx="1865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7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7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ages.cs.wisc.edu/~jerryzhu/pub/sslchicago09.pdf" TargetMode="External"/><Relationship Id="rId4" Type="http://schemas.openxmlformats.org/officeDocument/2006/relationships/hyperlink" Target="https://weasul.github.io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atasciencemilan.medium.com/weakly-supervised-learning-introduction-and-best-practice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8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Relationship Id="rId4" Type="http://schemas.openxmlformats.org/officeDocument/2006/relationships/hyperlink" Target="https://developers.google.com/machine-learning/crash-course/embeddings/obtaining-embeddings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Georgina Flesia, Laura Alonso Alemany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gosto 202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Métodos de aprendizaje semi-supervisado </a:t>
            </a:r>
            <a:endParaRPr/>
          </a:p>
        </p:txBody>
      </p:sp>
      <p:sp>
        <p:nvSpPr>
          <p:cNvPr id="234" name="Google Shape;234;p10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Auto-aprendizaje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Co-aprendizaje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Métodos generativos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Propagación por grafos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Otros: SVM3, Ladder Networks, Positive Unlabelled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Activo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por Refuerzos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con tareas de pretexto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Autoaprendizaje (self-learning)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(bootstrapping)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autoaprendizaje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n mejores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2647950"/>
            <a:ext cx="80962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ejemplo: Yarowsky (1995)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Desambiguación de palabras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collocation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Ejemplos iniciales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una lista de decisión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Buscar más ejemplos con la lista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a 2.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One sense per discourse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cada documento, la misma palabra tiene siempre el mismo sentido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7240" y="444960"/>
            <a:ext cx="5973480" cy="4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680" y="386280"/>
            <a:ext cx="5747040" cy="47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(Amplificación del error)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autoaprendizaje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(Amplificación del error) ← estrategias correctivas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Puede haber regiones del espacio a las que no llega ← estrategias complementarias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saber más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buen tutorial de Jerry Zhu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http://pages.cs.wisc.edu/~jerryzhu/pub/sslchicago09.pdf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Xiaojin Zhu and Andrew B. Goldberg. Introduction to Semi-Supervised Learning. Morgan &amp; Claypool, 2009.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 más reciente: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First Workshop on Weakly Supervised Learning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/>
        </p:nvSpPr>
        <p:spPr>
          <a:xfrm>
            <a:off x="25200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Co-aprendizaje (co-training)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Combinar estrategias complementarias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Aprendedores complementarios sobre diferentes facetas de un mismo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 web / producto: imagen y texto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Entidades nombradas: palabra y contexto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Algoritmo de co-aprendizaje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dos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clasificadores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complementarios 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 los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los clasificadores sobre datos no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Incorporar datos etiquetados automáticamente al conjunto de entrenamiento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¿Eliminar datos etiquetados automáticamente del conjunto de entrenamiento?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ejemplos etiquetados automáticamente incorporamos?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Mayor confianza, uno solo, ambos?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Donde los dos clasificadores estén de acuerdo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co-aprendizaje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Muy fácil de implementar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adapta a cualquier aprendedor (es un wrapper)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Funciona muy bien para muchas tareas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Muchos problemas no se dividen bien en facetas disjuntas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posible que un solo clasificador usando ambas facetas tenga mejor desempeño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generativos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el tutorial: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generativos con gaussianas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Maximum Likelihood Estimation y Expectation Maximization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560" y="686520"/>
            <a:ext cx="4457520" cy="42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568800"/>
            <a:ext cx="4599000" cy="436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8080" y="516960"/>
            <a:ext cx="4649760" cy="45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200" y="578520"/>
            <a:ext cx="4448880" cy="448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Maximizar diferentes parámetros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" y="1152360"/>
            <a:ext cx="7162560" cy="3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Cuánto podemos aprender?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free lunch!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pocas cosas, ganamos poca información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asumimos muchas cosas, nos podemos equivocar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Mixtura de gaussianas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Modelos más complejos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Un modelo simple no lo captura bien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680" y="1152360"/>
            <a:ext cx="4594680" cy="379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Relacionado: cluster-and-label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280" y="1017720"/>
            <a:ext cx="65833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Valoración de modelos generativos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 fundamento matemático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 obtiene un modelo generativo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Desventajas: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la asunción está mal, el error es grande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/>
        </p:nvSpPr>
        <p:spPr>
          <a:xfrm>
            <a:off x="339480" y="21636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basados en grafos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400" y="1222200"/>
            <a:ext cx="4057200" cy="327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80" y="1387440"/>
            <a:ext cx="4057200" cy="318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040" y="1284120"/>
            <a:ext cx="7200720" cy="315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39"/>
          <p:cNvPicPr preferRelativeResize="0"/>
          <p:nvPr/>
        </p:nvPicPr>
        <p:blipFill rotWithShape="1">
          <a:blip r:embed="rId3">
            <a:alphaModFix/>
          </a:blip>
          <a:srcRect b="38683" l="3408" r="0" t="0"/>
          <a:stretch/>
        </p:blipFill>
        <p:spPr>
          <a:xfrm>
            <a:off x="159480" y="2085480"/>
            <a:ext cx="8831880" cy="148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22588"/>
          <a:stretch/>
        </p:blipFill>
        <p:spPr>
          <a:xfrm>
            <a:off x="-152400" y="1228850"/>
            <a:ext cx="9407349" cy="34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633675" y="4780625"/>
            <a:ext cx="85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https://datasciencemilan.medium.com/weakly-supervised-learning-introduction-and-best-practices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conseguir más datos etiquetados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480" y="889200"/>
            <a:ext cx="6076440" cy="419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/>
          <p:nvPr/>
        </p:nvSpPr>
        <p:spPr>
          <a:xfrm>
            <a:off x="314280" y="20898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Otros algoritmos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Semi-supervised Support Vector Machines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Ladder Networks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Unlabelled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40" y="424800"/>
            <a:ext cx="8182440" cy="45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725" y="965500"/>
            <a:ext cx="5787625" cy="41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4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Ladder Networks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5"/>
          <p:cNvSpPr txBox="1"/>
          <p:nvPr/>
        </p:nvSpPr>
        <p:spPr>
          <a:xfrm>
            <a:off x="381000" y="533400"/>
            <a:ext cx="61416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Positive Unlabelled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119188"/>
            <a:ext cx="809625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¿Supervisado, semi-supervisado, no supervisado?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activo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un conjunto pequeño de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clasificador de los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el clasificador sobre datos no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Seleccionar los ejemplos que, de tener etiqueta manual, maximizarían el rendimiento del clasificador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oráculo (humano) etiqueta los ejemplos, y se incorporan a los datos etiquetados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Volver a 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ejemplos maximizan aprendizaje? Con mayor incertidumbre? Más representativos?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con self-learning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por refuerzos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Alcanzar un objetivo lejano a través de pasos que no sabemos si son acertados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videojuegos, armar un mueble, tratamiento de leucemia...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Aprendiendo una política que nos lleve hasta el objetivo a través de los pasos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aprender de los errores: asociar penalizaciones o recompensas a cada paso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no supervisado, el objetivo está definido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supervisado, no todos los eventos están asociados a una clase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una forma de semi-supervisado?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2030c8a1fd_0_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por refuerzos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2030c8a1fd_0_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Alcanzar un objetivo lejano a través de pasos que no sabemos si son acertados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videojuegos, armar un mueble, tratamiento de leucemia...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Cómo?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Aprendiendo una política que nos lleve hasta el objetivo a través de los pasos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aprender de los errores: asociar penalizaciones o recompensas a cada paso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no supervisado, el objetivo está definido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diferencia de supervisado, no todos los eventos están asociados a una clase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8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una forma de semi-supervisado?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g22030c8a1fd_0_0"/>
          <p:cNvSpPr/>
          <p:nvPr/>
        </p:nvSpPr>
        <p:spPr>
          <a:xfrm>
            <a:off x="5260025" y="1542575"/>
            <a:ext cx="3571800" cy="341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4" name="Google Shape;484;g22030c8a1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9863" y="1521825"/>
            <a:ext cx="35718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etiquetados son escasos y caros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no etiquetados son abundantes y gratis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Objetivo: aprender de datos etiquetados y no etiquetados, para obtener: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Menos overfitting, mejor generalización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Más capacidad para tratar ejemplos no vistos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También: usar datos etiquetados para mejorar algoritmos no supervisados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5637600" y="864360"/>
            <a:ext cx="2657640" cy="807420"/>
            <a:chOff x="5637600" y="864360"/>
            <a:chExt cx="2657640" cy="807420"/>
          </a:xfrm>
        </p:grpSpPr>
        <p:sp>
          <p:nvSpPr>
            <p:cNvPr id="198" name="Google Shape;198;p5"/>
            <p:cNvSpPr/>
            <p:nvPr/>
          </p:nvSpPr>
          <p:spPr>
            <a:xfrm>
              <a:off x="5637600" y="940680"/>
              <a:ext cx="2248800" cy="731100"/>
            </a:xfrm>
            <a:prstGeom prst="wedgeRectCallout">
              <a:avLst>
                <a:gd fmla="val -58920" name="adj1"/>
                <a:gd fmla="val 86071" name="adj2"/>
              </a:avLst>
            </a:prstGeom>
            <a:solidFill>
              <a:srgbClr val="FFFFFF"/>
            </a:solidFill>
            <a:ln cap="flat" cmpd="sng" w="190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5662440" y="864360"/>
              <a:ext cx="26328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Promesa: mejorar la performance gratis!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5"/>
          <p:cNvGrpSpPr/>
          <p:nvPr/>
        </p:nvGrpSpPr>
        <p:grpSpPr>
          <a:xfrm>
            <a:off x="6482520" y="407160"/>
            <a:ext cx="2871240" cy="504120"/>
            <a:chOff x="6482520" y="407160"/>
            <a:chExt cx="2871240" cy="504120"/>
          </a:xfrm>
        </p:grpSpPr>
        <p:sp>
          <p:nvSpPr>
            <p:cNvPr id="201" name="Google Shape;201;p5"/>
            <p:cNvSpPr/>
            <p:nvPr/>
          </p:nvSpPr>
          <p:spPr>
            <a:xfrm>
              <a:off x="6482520" y="454680"/>
              <a:ext cx="2430000" cy="456600"/>
            </a:xfrm>
            <a:prstGeom prst="wedgeRectCallout">
              <a:avLst>
                <a:gd fmla="val -100419" name="adj1"/>
                <a:gd fmla="val 219282" name="adj2"/>
              </a:avLst>
            </a:prstGeom>
            <a:solidFill>
              <a:srgbClr val="FFFFFF"/>
            </a:solidFill>
            <a:ln cap="flat" cmpd="sng" w="190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6509160" y="407160"/>
              <a:ext cx="28446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Fundamento cognitivo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Recomendación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 un problema supervisado, semi-supervisado, no supervisado?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ejemplos iniciales influencian el comportamiento de los nuevos casos!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datos no etiquetados, inventar una etiqueta presente en los datos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con estas etiquetas inventadas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clasificador que obtenemos nos provee un nuevo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este espacio está configurado con otra perspectiva sobre los datos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proyección a este espacio se puede integrar muy fácilmente en el preproceso de datos para aprendizaje supervisado o no supervisado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especialmente útil en redes neuronales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5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etiquetados: 		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pescado</a:t>
            </a:r>
            <a:endParaRPr b="0" i="1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_ come pescado 		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_ come pescado 	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gato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_ pescado 	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come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gato come _ 		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-- etiqueta: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pescado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dado un contexto, predecir la palabra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4" name="Google Shape;514;p5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dada la palabra, predecir el contexto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 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entrenar un clasificador neuronal con una tarea de pretexto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 penúltima capa del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ej.: 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clasificador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integración 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los nuevos ejemplos, los paso por el clasificador y los llevo hasta la penúltima capa. Su representación vectorial ya no es la del vector inicial (muy dimensional y ralo) sino la del vector de la penúltima capa (poco dimensional y denso)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5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8" name="Google Shape;538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950" y="969625"/>
            <a:ext cx="6682477" cy="417387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8"/>
          <p:cNvSpPr/>
          <p:nvPr/>
        </p:nvSpPr>
        <p:spPr>
          <a:xfrm>
            <a:off x="4207712" y="1730774"/>
            <a:ext cx="1215425" cy="2841225"/>
          </a:xfrm>
          <a:custGeom>
            <a:rect b="b" l="l" r="r" t="t"/>
            <a:pathLst>
              <a:path extrusionOk="0" h="113649" w="48617">
                <a:moveTo>
                  <a:pt x="39187" y="4028"/>
                </a:moveTo>
                <a:cubicBezTo>
                  <a:pt x="29684" y="-194"/>
                  <a:pt x="13624" y="-2990"/>
                  <a:pt x="8041" y="5783"/>
                </a:cubicBezTo>
                <a:cubicBezTo>
                  <a:pt x="-1640" y="20997"/>
                  <a:pt x="144" y="41269"/>
                  <a:pt x="144" y="59302"/>
                </a:cubicBezTo>
                <a:cubicBezTo>
                  <a:pt x="144" y="66619"/>
                  <a:pt x="1022" y="73919"/>
                  <a:pt x="1022" y="81236"/>
                </a:cubicBezTo>
                <a:cubicBezTo>
                  <a:pt x="1022" y="85924"/>
                  <a:pt x="-702" y="91372"/>
                  <a:pt x="1899" y="95273"/>
                </a:cubicBezTo>
                <a:cubicBezTo>
                  <a:pt x="3814" y="98144"/>
                  <a:pt x="6980" y="100266"/>
                  <a:pt x="10234" y="101415"/>
                </a:cubicBezTo>
                <a:cubicBezTo>
                  <a:pt x="17643" y="104030"/>
                  <a:pt x="15148" y="101240"/>
                  <a:pt x="15937" y="102292"/>
                </a:cubicBezTo>
                <a:cubicBezTo>
                  <a:pt x="18858" y="106188"/>
                  <a:pt x="20767" y="112570"/>
                  <a:pt x="25588" y="113259"/>
                </a:cubicBezTo>
                <a:cubicBezTo>
                  <a:pt x="32867" y="114300"/>
                  <a:pt x="43355" y="113256"/>
                  <a:pt x="46644" y="106679"/>
                </a:cubicBezTo>
                <a:cubicBezTo>
                  <a:pt x="49273" y="101421"/>
                  <a:pt x="48399" y="95010"/>
                  <a:pt x="48399" y="89132"/>
                </a:cubicBezTo>
                <a:cubicBezTo>
                  <a:pt x="48399" y="73823"/>
                  <a:pt x="44656" y="58742"/>
                  <a:pt x="43135" y="43509"/>
                </a:cubicBezTo>
                <a:cubicBezTo>
                  <a:pt x="42140" y="33547"/>
                  <a:pt x="41589" y="23496"/>
                  <a:pt x="39625" y="13679"/>
                </a:cubicBezTo>
                <a:cubicBezTo>
                  <a:pt x="38943" y="10271"/>
                  <a:pt x="40103" y="5141"/>
                  <a:pt x="36993" y="359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Cómo ayudan los datos no etiquetados?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400" y="1573560"/>
            <a:ext cx="5800320" cy="270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semántica de las palabras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4" name="Google Shape;554;p59"/>
          <p:cNvPicPr preferRelativeResize="0"/>
          <p:nvPr/>
        </p:nvPicPr>
        <p:blipFill rotWithShape="1">
          <a:blip r:embed="rId3">
            <a:alphaModFix/>
          </a:blip>
          <a:srcRect b="0" l="0" r="20660" t="0"/>
          <a:stretch/>
        </p:blipFill>
        <p:spPr>
          <a:xfrm>
            <a:off x="3079782" y="1086450"/>
            <a:ext cx="5751969" cy="40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1" name="Google Shape;56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0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https://developers.google.com/machine-learning/crash-course/embeddings/obtaining-embeddings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9" name="Google Shape;56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1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https://developers.google.com/machine-learning/crash-course/embeddings/obtaining-embeddings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61"/>
          <p:cNvSpPr/>
          <p:nvPr/>
        </p:nvSpPr>
        <p:spPr>
          <a:xfrm>
            <a:off x="2904113" y="3145705"/>
            <a:ext cx="1253825" cy="608450"/>
          </a:xfrm>
          <a:custGeom>
            <a:rect b="b" l="l" r="r" t="t"/>
            <a:pathLst>
              <a:path extrusionOk="0" h="24338" w="50153">
                <a:moveTo>
                  <a:pt x="49655" y="7530"/>
                </a:moveTo>
                <a:cubicBezTo>
                  <a:pt x="39317" y="3653"/>
                  <a:pt x="28234" y="950"/>
                  <a:pt x="17193" y="950"/>
                </a:cubicBezTo>
                <a:cubicBezTo>
                  <a:pt x="13537" y="950"/>
                  <a:pt x="9269" y="-1076"/>
                  <a:pt x="6226" y="950"/>
                </a:cubicBezTo>
                <a:cubicBezTo>
                  <a:pt x="1107" y="4359"/>
                  <a:pt x="-970" y="12531"/>
                  <a:pt x="523" y="18497"/>
                </a:cubicBezTo>
                <a:cubicBezTo>
                  <a:pt x="1749" y="23394"/>
                  <a:pt x="10540" y="19904"/>
                  <a:pt x="15438" y="21129"/>
                </a:cubicBezTo>
                <a:cubicBezTo>
                  <a:pt x="22864" y="22986"/>
                  <a:pt x="30596" y="23761"/>
                  <a:pt x="38250" y="23761"/>
                </a:cubicBezTo>
                <a:cubicBezTo>
                  <a:pt x="41470" y="23761"/>
                  <a:pt x="45325" y="25255"/>
                  <a:pt x="47901" y="23323"/>
                </a:cubicBezTo>
                <a:cubicBezTo>
                  <a:pt x="52236" y="20072"/>
                  <a:pt x="48778" y="12510"/>
                  <a:pt x="48778" y="7091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Tarea de pretexto para embeddings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recomendación de películas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75" y="1210300"/>
            <a:ext cx="8390849" cy="39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2"/>
          <p:cNvSpPr txBox="1"/>
          <p:nvPr/>
        </p:nvSpPr>
        <p:spPr>
          <a:xfrm>
            <a:off x="0" y="4800600"/>
            <a:ext cx="8520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https://developers.google.com/machine-learning/crash-course/embeddings/obtaining-embeddings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2"/>
          <p:cNvSpPr/>
          <p:nvPr/>
        </p:nvSpPr>
        <p:spPr>
          <a:xfrm>
            <a:off x="3282298" y="1874580"/>
            <a:ext cx="2293900" cy="428475"/>
          </a:xfrm>
          <a:custGeom>
            <a:rect b="b" l="l" r="r" t="t"/>
            <a:pathLst>
              <a:path extrusionOk="0" h="17139" w="91756">
                <a:moveTo>
                  <a:pt x="45934" y="1347"/>
                </a:moveTo>
                <a:cubicBezTo>
                  <a:pt x="36298" y="658"/>
                  <a:pt x="26642" y="31"/>
                  <a:pt x="16981" y="31"/>
                </a:cubicBezTo>
                <a:cubicBezTo>
                  <a:pt x="11939" y="31"/>
                  <a:pt x="4759" y="-92"/>
                  <a:pt x="2505" y="4418"/>
                </a:cubicBezTo>
                <a:cubicBezTo>
                  <a:pt x="924" y="7582"/>
                  <a:pt x="-1312" y="12445"/>
                  <a:pt x="1189" y="14946"/>
                </a:cubicBezTo>
                <a:cubicBezTo>
                  <a:pt x="3877" y="17634"/>
                  <a:pt x="8792" y="14946"/>
                  <a:pt x="12594" y="14946"/>
                </a:cubicBezTo>
                <a:cubicBezTo>
                  <a:pt x="23416" y="14946"/>
                  <a:pt x="34343" y="13857"/>
                  <a:pt x="45057" y="15385"/>
                </a:cubicBezTo>
                <a:cubicBezTo>
                  <a:pt x="54629" y="16750"/>
                  <a:pt x="64341" y="17139"/>
                  <a:pt x="74009" y="17139"/>
                </a:cubicBezTo>
                <a:cubicBezTo>
                  <a:pt x="80364" y="17139"/>
                  <a:pt x="90016" y="15848"/>
                  <a:pt x="91556" y="9682"/>
                </a:cubicBezTo>
                <a:cubicBezTo>
                  <a:pt x="92358" y="6472"/>
                  <a:pt x="87677" y="3709"/>
                  <a:pt x="84538" y="2663"/>
                </a:cubicBezTo>
                <a:cubicBezTo>
                  <a:pt x="71633" y="-1637"/>
                  <a:pt x="57343" y="1786"/>
                  <a:pt x="43741" y="1786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Transfer learning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 de aplicación: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datos etiquetados del Dominio A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Tenemos pocos o ningún dato etiquetado del Dominio B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Dominio A y el Dominio B tienen algunos puntos en común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un modelo en el Dominio A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ese modelo en el Dominio B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posiblemente, reentrenar (fine-tuning) el modelo del Dominio A con algunos ejemplos del Dominio B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Weak supervision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de menor calidad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en batch (clusters, comunidades)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parte de no expertos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del dominio para automatizar el etiquetado con patrones conocidos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etiquetado por transfer learning, self-learning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Supervisado → No supervisado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Usar datos etiquetados para mejorar algoritmos no supervisados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with rules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Constrained 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 con clase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K-nn con etiquetas de usuarios, etiquetas de items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Etiquetas sobre los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6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parte de los datos para evaluación (test)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→ tenemos pocos datos!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reservar datos para evaluación es costoso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evaluación es todavía más anecdótica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Qué podemos hacer?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cross-validation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monitoreo manual de los datos nuevos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graficar cómo evoluciona la distribución de población alrededor de los testigos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/>
        </p:nvSpPr>
        <p:spPr>
          <a:xfrm>
            <a:off x="314280" y="20898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¿Qué nos llevamos de todo esto?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Asunciones equivocadas… empeoran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440" y="1017720"/>
            <a:ext cx="4626720" cy="412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Takeaways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semisupervisado (o levemente supervisado) es muy ingenieril: aplicar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intuiciones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para encontrar una buena forma de resolver problemas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tratar de poner en juego lo que sabemos sobre los datos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explotar las propiedades de las herramientas que ya tenemos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optimizar el esfuerzo del experto de dominio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Vocabulario sobre aprendizaje semisupervisado (y levemente supervisado)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Algunas buenas ideas, y sus limitaciones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Notación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311750" y="1152350"/>
            <a:ext cx="86532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entrada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etiqueta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b="0" i="1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aprendedor 					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 : X → Y</a:t>
            </a:r>
            <a:endParaRPr b="0" i="1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etiquetados 			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)= {(x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,y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1:l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)}</a:t>
            </a:r>
            <a:endParaRPr b="0" i="1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no etiquetados 			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l+1:n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disponibles durante entrenamiento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normalmente: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 &lt;&lt; n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test					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= {x</a:t>
            </a:r>
            <a:r>
              <a:rPr b="0" baseline="-2500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n+1: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 	NO disponibles durante entrenamiento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Modelos disjuntos vs. conjuntos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Aprender conjuntamente vs. concatenar módulos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