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5143500" cx="9144000"/>
  <p:notesSz cx="6858000" cy="9144000"/>
  <p:embeddedFontLst>
    <p:embeddedFont>
      <p:font typeface="Proxima Nova"/>
      <p:regular r:id="rId66"/>
      <p:bold r:id="rId67"/>
      <p:italic r:id="rId68"/>
      <p:boldItalic r:id="rId69"/>
    </p:embeddedFont>
    <p:embeddedFont>
      <p:font typeface="Alfa Slab One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C8CA5C-EAED-4CAF-8E27-34771829042F}">
  <a:tblStyle styleId="{5AC8CA5C-EAED-4CAF-8E27-3477182904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AlfaSlabOne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ProximaNova-regular.fntdata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ProximaNova-italic.fntdata"/><Relationship Id="rId23" Type="http://schemas.openxmlformats.org/officeDocument/2006/relationships/slide" Target="slides/slide16.xml"/><Relationship Id="rId67" Type="http://schemas.openxmlformats.org/officeDocument/2006/relationships/font" Target="fonts/ProximaNova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ProximaNova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25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jcai13.org/files/tutorial_slides/td3.pdf" TargetMode="External"/><Relationship Id="rId4" Type="http://schemas.openxmlformats.org/officeDocument/2006/relationships/hyperlink" Target="https://github.com/khanhnamle1994/movielens/blob/master/README.md" TargetMode="External"/><Relationship Id="rId5" Type="http://schemas.openxmlformats.org/officeDocument/2006/relationships/hyperlink" Target="http://en.wikipedia.org/wiki/Recommender_syste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nakulcr7/recommender-system-instacar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Sistemas de Recomendación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Georgina Flesia,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Agosto 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este área se llama… matrix factorization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este área se llama… matrix factorization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 del túnel: hay que explorar o buscar serendipia: recomendar items fuera del espacio de interés conocido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400" y="1905120"/>
            <a:ext cx="4960440" cy="266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Aproximaciones a 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52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53" name="Google Shape;25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52"/>
          <p:cNvSpPr/>
          <p:nvPr/>
        </p:nvSpPr>
        <p:spPr>
          <a:xfrm>
            <a:off x="3736080" y="2328840"/>
            <a:ext cx="5121720" cy="101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Reducir la información estimando relevancia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Aproximaciones a 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53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64" name="Google Shape;264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53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268" name="Google Shape;268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53"/>
          <p:cNvSpPr/>
          <p:nvPr/>
        </p:nvSpPr>
        <p:spPr>
          <a:xfrm>
            <a:off x="4286160" y="1500120"/>
            <a:ext cx="45716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Recomendaciones personalizadas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 </a:t>
            </a:r>
            <a:r>
              <a:rPr b="0" i="1" lang="en-US" sz="24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(collaborative filtering)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54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78" name="Google Shape;278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54"/>
          <p:cNvSpPr/>
          <p:nvPr/>
        </p:nvSpPr>
        <p:spPr>
          <a:xfrm>
            <a:off x="4357800" y="157176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Colaborativo: “Qué es popular entre mis pares”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54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283" name="Google Shape;283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54"/>
          <p:cNvGrpSpPr/>
          <p:nvPr/>
        </p:nvGrpSpPr>
        <p:grpSpPr>
          <a:xfrm>
            <a:off x="745200" y="2594880"/>
            <a:ext cx="3097800" cy="877320"/>
            <a:chOff x="745200" y="2594880"/>
            <a:chExt cx="3097800" cy="877320"/>
          </a:xfrm>
        </p:grpSpPr>
        <p:pic>
          <p:nvPicPr>
            <p:cNvPr id="286" name="Google Shape;286;p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69920" y="2996280"/>
              <a:ext cx="1873080" cy="47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5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5200" y="2594880"/>
              <a:ext cx="1360440" cy="809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55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95" name="Google Shape;29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55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299" name="Google Shape;299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55"/>
          <p:cNvSpPr/>
          <p:nvPr/>
        </p:nvSpPr>
        <p:spPr>
          <a:xfrm>
            <a:off x="4286160" y="142884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contenido: “mostrame más cosas parecidas a las que me gustan”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55"/>
          <p:cNvGrpSpPr/>
          <p:nvPr/>
        </p:nvGrpSpPr>
        <p:grpSpPr>
          <a:xfrm>
            <a:off x="680400" y="3670560"/>
            <a:ext cx="2993400" cy="703440"/>
            <a:chOff x="680400" y="3670560"/>
            <a:chExt cx="2993400" cy="703440"/>
          </a:xfrm>
        </p:grpSpPr>
        <p:pic>
          <p:nvPicPr>
            <p:cNvPr id="303" name="Google Shape;303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0400" y="367056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85520" y="373860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conocimiento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56"/>
          <p:cNvGrpSpPr/>
          <p:nvPr/>
        </p:nvGrpSpPr>
        <p:grpSpPr>
          <a:xfrm>
            <a:off x="4073040" y="2168640"/>
            <a:ext cx="3982680" cy="1473840"/>
            <a:chOff x="4073040" y="2168640"/>
            <a:chExt cx="3982680" cy="1473840"/>
          </a:xfrm>
        </p:grpSpPr>
        <p:pic>
          <p:nvPicPr>
            <p:cNvPr id="311" name="Google Shape;311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73040" y="23047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4200" y="25768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2840" y="21686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56"/>
          <p:cNvGrpSpPr/>
          <p:nvPr/>
        </p:nvGrpSpPr>
        <p:grpSpPr>
          <a:xfrm>
            <a:off x="893880" y="1031760"/>
            <a:ext cx="3484080" cy="1235160"/>
            <a:chOff x="893880" y="1031760"/>
            <a:chExt cx="3484080" cy="1235160"/>
          </a:xfrm>
        </p:grpSpPr>
        <p:pic>
          <p:nvPicPr>
            <p:cNvPr id="315" name="Google Shape;315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3880" y="103176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5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7320" y="144000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56"/>
          <p:cNvGrpSpPr/>
          <p:nvPr/>
        </p:nvGrpSpPr>
        <p:grpSpPr>
          <a:xfrm>
            <a:off x="909000" y="2984760"/>
            <a:ext cx="2993400" cy="703440"/>
            <a:chOff x="909000" y="2984760"/>
            <a:chExt cx="2993400" cy="703440"/>
          </a:xfrm>
        </p:grpSpPr>
        <p:pic>
          <p:nvPicPr>
            <p:cNvPr id="318" name="Google Shape;318;p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9000" y="298476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5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4120" y="305280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56"/>
          <p:cNvSpPr/>
          <p:nvPr/>
        </p:nvSpPr>
        <p:spPr>
          <a:xfrm>
            <a:off x="4657680" y="95724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conocimiento: “qué se ajusta a mis necesidades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56"/>
          <p:cNvGrpSpPr/>
          <p:nvPr/>
        </p:nvGrpSpPr>
        <p:grpSpPr>
          <a:xfrm>
            <a:off x="943560" y="3601080"/>
            <a:ext cx="3189240" cy="1292400"/>
            <a:chOff x="943560" y="3601080"/>
            <a:chExt cx="3189240" cy="1292400"/>
          </a:xfrm>
        </p:grpSpPr>
        <p:pic>
          <p:nvPicPr>
            <p:cNvPr id="322" name="Google Shape;322;p5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43560" y="4077360"/>
              <a:ext cx="1597320" cy="816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541240" y="3601080"/>
              <a:ext cx="1591560" cy="997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Híbrido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9975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57"/>
          <p:cNvGrpSpPr/>
          <p:nvPr/>
        </p:nvGrpSpPr>
        <p:grpSpPr>
          <a:xfrm>
            <a:off x="4225680" y="2016360"/>
            <a:ext cx="3982320" cy="1473840"/>
            <a:chOff x="4225680" y="2016360"/>
            <a:chExt cx="3982320" cy="1473840"/>
          </a:xfrm>
        </p:grpSpPr>
        <p:pic>
          <p:nvPicPr>
            <p:cNvPr id="331" name="Google Shape;331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5680" y="215244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86480" y="242460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75120" y="201636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57"/>
          <p:cNvGrpSpPr/>
          <p:nvPr/>
        </p:nvGrpSpPr>
        <p:grpSpPr>
          <a:xfrm>
            <a:off x="1046160" y="1031760"/>
            <a:ext cx="3484440" cy="1235160"/>
            <a:chOff x="1046160" y="1031760"/>
            <a:chExt cx="3484440" cy="1235160"/>
          </a:xfrm>
        </p:grpSpPr>
        <p:pic>
          <p:nvPicPr>
            <p:cNvPr id="335" name="Google Shape;335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6160" y="103176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9960" y="144000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57"/>
          <p:cNvGrpSpPr/>
          <p:nvPr/>
        </p:nvGrpSpPr>
        <p:grpSpPr>
          <a:xfrm>
            <a:off x="1126080" y="2061360"/>
            <a:ext cx="3097800" cy="877320"/>
            <a:chOff x="1126080" y="2061360"/>
            <a:chExt cx="3097800" cy="877320"/>
          </a:xfrm>
        </p:grpSpPr>
        <p:pic>
          <p:nvPicPr>
            <p:cNvPr id="338" name="Google Shape;338;p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50800" y="2462760"/>
              <a:ext cx="1873080" cy="47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5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26080" y="2061360"/>
              <a:ext cx="1360440" cy="8092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57"/>
          <p:cNvGrpSpPr/>
          <p:nvPr/>
        </p:nvGrpSpPr>
        <p:grpSpPr>
          <a:xfrm>
            <a:off x="1061280" y="3137040"/>
            <a:ext cx="2993760" cy="703440"/>
            <a:chOff x="1061280" y="3137040"/>
            <a:chExt cx="2993760" cy="703440"/>
          </a:xfrm>
        </p:grpSpPr>
        <p:pic>
          <p:nvPicPr>
            <p:cNvPr id="341" name="Google Shape;341;p5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61280" y="313704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5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66760" y="320508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57"/>
          <p:cNvGrpSpPr/>
          <p:nvPr/>
        </p:nvGrpSpPr>
        <p:grpSpPr>
          <a:xfrm>
            <a:off x="1095840" y="3448440"/>
            <a:ext cx="3189240" cy="1292760"/>
            <a:chOff x="1095840" y="3448440"/>
            <a:chExt cx="3189240" cy="1292760"/>
          </a:xfrm>
        </p:grpSpPr>
        <p:pic>
          <p:nvPicPr>
            <p:cNvPr id="344" name="Google Shape;344;p5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95840" y="3925080"/>
              <a:ext cx="1597320" cy="816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93520" y="3448440"/>
              <a:ext cx="1591560" cy="99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57"/>
          <p:cNvSpPr/>
          <p:nvPr/>
        </p:nvSpPr>
        <p:spPr>
          <a:xfrm>
            <a:off x="5724360" y="905040"/>
            <a:ext cx="4333320" cy="101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Híbrido: compuesto de varios mecanismos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/>
        </p:nvSpPr>
        <p:spPr>
          <a:xfrm>
            <a:off x="43884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3">
            <a:alphaModFix/>
          </a:blip>
          <a:srcRect b="592" l="0" r="410" t="0"/>
          <a:stretch/>
        </p:blipFill>
        <p:spPr>
          <a:xfrm>
            <a:off x="1018800" y="215640"/>
            <a:ext cx="7343280" cy="506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 </a:t>
            </a:r>
            <a:r>
              <a:rPr b="0" i="1" lang="en-US" sz="24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(collaborative filtering)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59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359" name="Google Shape;359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59"/>
          <p:cNvSpPr/>
          <p:nvPr/>
        </p:nvSpPr>
        <p:spPr>
          <a:xfrm>
            <a:off x="4357800" y="157176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Colaborativo: “Qué es popular entre mis pares”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59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364" name="Google Shape;364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59"/>
          <p:cNvGrpSpPr/>
          <p:nvPr/>
        </p:nvGrpSpPr>
        <p:grpSpPr>
          <a:xfrm>
            <a:off x="745200" y="2594880"/>
            <a:ext cx="3097800" cy="877320"/>
            <a:chOff x="745200" y="2594880"/>
            <a:chExt cx="3097800" cy="877320"/>
          </a:xfrm>
        </p:grpSpPr>
        <p:pic>
          <p:nvPicPr>
            <p:cNvPr id="367" name="Google Shape;367;p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69920" y="2996280"/>
              <a:ext cx="1873080" cy="47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5200" y="2594880"/>
              <a:ext cx="1360440" cy="809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aproximación más usada para generar recomendaciones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Bien conocida, con muchos algoritmos implementados y variantes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Aplicable a muchos dominios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usa la “sabiduría de las masas”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"wisdom of the crowd"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asume que los usuarios con gustos parecidos en el pasado tendrán usos parecidos en el futuro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Entrada - Salida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matriz de relaciones usuario - item (valoraciones, compras, usos…)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predicción de cuánto le gustará un determinado item a un usuario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lista de los items más recomendados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Entrada - Salida: ejemplo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Le gustará el item 5 a Alice?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62"/>
          <p:cNvGraphicFramePr/>
          <p:nvPr/>
        </p:nvGraphicFramePr>
        <p:xfrm>
          <a:off x="1789200" y="17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1015925"/>
                <a:gridCol w="1015925"/>
                <a:gridCol w="1015925"/>
                <a:gridCol w="1015925"/>
                <a:gridCol w="1015925"/>
                <a:gridCol w="1015925"/>
              </a:tblGrid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/>
        </p:nvSpPr>
        <p:spPr>
          <a:xfrm>
            <a:off x="311760" y="444960"/>
            <a:ext cx="87170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 por vecinos más cercanos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Dada una matriz usuarios - items, un usuario U y un item I que U no ha visto todavía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Encontrar los k usuarios más semejantes a U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k-nearest-neighbors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Encontrar el valor que esos k usuarios han asignado a 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Darle a I un valor obtenido del valor asignado por los k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Parámetros: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determinar semejanza?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número k de usuarios?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determinar el valor asignado a I? ¿Promedio? ¿Promedio pesado por distancia? ¿Heurística?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es correlación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Correlación de Pearson para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filtering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a, b: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0" baseline="-2500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a,p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 valoración del usuario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el item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P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: conjunto de items valorados por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 por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4"/>
          <p:cNvSpPr/>
          <p:nvPr/>
        </p:nvSpPr>
        <p:spPr>
          <a:xfrm>
            <a:off x="817920" y="3494520"/>
            <a:ext cx="5436720" cy="99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es correlación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65"/>
          <p:cNvGraphicFramePr/>
          <p:nvPr/>
        </p:nvGraphicFramePr>
        <p:xfrm>
          <a:off x="571680" y="20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1015925"/>
                <a:gridCol w="1015925"/>
                <a:gridCol w="1015925"/>
                <a:gridCol w="1015925"/>
                <a:gridCol w="1015925"/>
                <a:gridCol w="1015925"/>
              </a:tblGrid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pSp>
        <p:nvGrpSpPr>
          <p:cNvPr id="408" name="Google Shape;408;p65"/>
          <p:cNvGrpSpPr/>
          <p:nvPr/>
        </p:nvGrpSpPr>
        <p:grpSpPr>
          <a:xfrm>
            <a:off x="6643080" y="2606040"/>
            <a:ext cx="2024641" cy="531360"/>
            <a:chOff x="6643080" y="2606040"/>
            <a:chExt cx="2024641" cy="531360"/>
          </a:xfrm>
        </p:grpSpPr>
        <p:sp>
          <p:nvSpPr>
            <p:cNvPr id="409" name="Google Shape;409;p65"/>
            <p:cNvSpPr/>
            <p:nvPr/>
          </p:nvSpPr>
          <p:spPr>
            <a:xfrm>
              <a:off x="7310520" y="2786040"/>
              <a:ext cx="135720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0,85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6643080" y="2606040"/>
              <a:ext cx="226440" cy="450000"/>
            </a:xfrm>
            <a:prstGeom prst="curvedLeftArrow">
              <a:avLst>
                <a:gd fmla="val 16156" name="adj1"/>
                <a:gd fmla="val 20239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65"/>
          <p:cNvGrpSpPr/>
          <p:nvPr/>
        </p:nvGrpSpPr>
        <p:grpSpPr>
          <a:xfrm>
            <a:off x="6633360" y="2584800"/>
            <a:ext cx="2103480" cy="900000"/>
            <a:chOff x="6633360" y="2584800"/>
            <a:chExt cx="2103480" cy="900000"/>
          </a:xfrm>
        </p:grpSpPr>
        <p:sp>
          <p:nvSpPr>
            <p:cNvPr id="412" name="Google Shape;412;p65"/>
            <p:cNvSpPr/>
            <p:nvPr/>
          </p:nvSpPr>
          <p:spPr>
            <a:xfrm>
              <a:off x="6633360" y="2584800"/>
              <a:ext cx="365400" cy="822600"/>
            </a:xfrm>
            <a:prstGeom prst="curvedLeftArrow">
              <a:avLst>
                <a:gd fmla="val 18000" name="adj1"/>
                <a:gd fmla="val 20700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7287120" y="3133440"/>
              <a:ext cx="144972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0,00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65"/>
          <p:cNvGrpSpPr/>
          <p:nvPr/>
        </p:nvGrpSpPr>
        <p:grpSpPr>
          <a:xfrm>
            <a:off x="6633360" y="2582640"/>
            <a:ext cx="2103480" cy="1243080"/>
            <a:chOff x="6633360" y="2582640"/>
            <a:chExt cx="2103480" cy="1243080"/>
          </a:xfrm>
        </p:grpSpPr>
        <p:sp>
          <p:nvSpPr>
            <p:cNvPr id="415" name="Google Shape;415;p65"/>
            <p:cNvSpPr/>
            <p:nvPr/>
          </p:nvSpPr>
          <p:spPr>
            <a:xfrm>
              <a:off x="7287120" y="3474360"/>
              <a:ext cx="144972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0,70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6633360" y="2582640"/>
              <a:ext cx="456840" cy="1135800"/>
            </a:xfrm>
            <a:prstGeom prst="curvedLeftArrow">
              <a:avLst>
                <a:gd fmla="val 18340" name="adj1"/>
                <a:gd fmla="val 20785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65"/>
          <p:cNvGrpSpPr/>
          <p:nvPr/>
        </p:nvGrpSpPr>
        <p:grpSpPr>
          <a:xfrm>
            <a:off x="6636240" y="2658240"/>
            <a:ext cx="2194560" cy="1577160"/>
            <a:chOff x="6636240" y="2658240"/>
            <a:chExt cx="2194560" cy="1577160"/>
          </a:xfrm>
        </p:grpSpPr>
        <p:sp>
          <p:nvSpPr>
            <p:cNvPr id="418" name="Google Shape;418;p65"/>
            <p:cNvSpPr/>
            <p:nvPr/>
          </p:nvSpPr>
          <p:spPr>
            <a:xfrm>
              <a:off x="7291800" y="3884040"/>
              <a:ext cx="153900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-0,79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6636240" y="2658240"/>
              <a:ext cx="548280" cy="1547280"/>
            </a:xfrm>
            <a:prstGeom prst="curvedLeftArrow">
              <a:avLst>
                <a:gd fmla="val 18728" name="adj1"/>
                <a:gd fmla="val 20882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es correlación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mejor que el coseno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Registra las diferencias en comportamiento de valoración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920" y="1984320"/>
            <a:ext cx="5301720" cy="299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Recomendar a partir de la semejanza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función de predicción común: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 si la valoración de los vecinos para el item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son más altas o más bajas que su promedio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 las diferencias de valoración con el promedio, pesándolas por su semejanza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Sumar o restar el sesgo del vecino del promedio del usuario objetivo, y usar eso como una predicción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7"/>
          <p:cNvSpPr/>
          <p:nvPr/>
        </p:nvSpPr>
        <p:spPr>
          <a:xfrm>
            <a:off x="899280" y="1657080"/>
            <a:ext cx="5028840" cy="7250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Mejorar la 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todas las valoraciones valen lo mismo: estar de acuerdo en items controvertidos es más informativo que estar de acuerdo en items con acuerdo general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Solución: dar más peso a items con mayor varianza en sus 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Valorar el número de items co-valorados, usando "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significance weighting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", por ejemplo, reduciendo el peso cuando el número de items co-valorados es bajo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Aumentar el peso de los vecinos más cercanos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case amplification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vecinos no por número sino por umbral de semejanza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el tutorial de Dietmar Jannach, Markus Zanker and Gerhard Friedrich en IJCAI 2013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http://ijcai13.org/files/tutorial_slides/td3.pdf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excelente notebook de James 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https://github.com/khanhnamle1994/movielens/blob/master/README.md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 para ver, el artículo de la Wikipedia sobre sistemas de recomendación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http://en.wikipedia.org/wiki/Recommender_system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Memoria vs. Modelo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filtering basado en usuarios es "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memory-based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usa la matriz de valoraciones directamente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Entrenamiento poco costoso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Predicción muy costosa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escala para la mayor parte de escenarios del mundo real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Aproximaciones basadas en modelos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aprende un modelo off-line, se reentrena periódicamente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tiempo de predicción se usa el modelo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 podría entrar clustering aquí?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 basado en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aproximación basada en modelos, con la idea básica de usar la semejanza entre items (y no entre usuarios)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items semejantes a Item5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Extrapolar la valoración de Alice para esos items para predecir la valoración para Item5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2" name="Google Shape;452;p70"/>
          <p:cNvGraphicFramePr/>
          <p:nvPr/>
        </p:nvGraphicFramePr>
        <p:xfrm>
          <a:off x="2166840" y="2719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1015925"/>
                <a:gridCol w="1015925"/>
                <a:gridCol w="1015925"/>
                <a:gridCol w="1015925"/>
                <a:gridCol w="1015925"/>
                <a:gridCol w="1015925"/>
              </a:tblGrid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53" name="Google Shape;453;p70"/>
          <p:cNvSpPr/>
          <p:nvPr/>
        </p:nvSpPr>
        <p:spPr>
          <a:xfrm>
            <a:off x="7238880" y="3433680"/>
            <a:ext cx="1071360" cy="1571400"/>
          </a:xfrm>
          <a:prstGeom prst="roundRect">
            <a:avLst>
              <a:gd fmla="val 16667" name="adj"/>
            </a:avLst>
          </a:prstGeom>
          <a:solidFill>
            <a:srgbClr val="FFC000">
              <a:alpha val="28627"/>
            </a:srgbClr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70"/>
          <p:cNvGrpSpPr/>
          <p:nvPr/>
        </p:nvGrpSpPr>
        <p:grpSpPr>
          <a:xfrm>
            <a:off x="3021120" y="3417840"/>
            <a:ext cx="3945960" cy="1564560"/>
            <a:chOff x="3021120" y="3417840"/>
            <a:chExt cx="3945960" cy="1564560"/>
          </a:xfrm>
        </p:grpSpPr>
        <p:sp>
          <p:nvSpPr>
            <p:cNvPr id="455" name="Google Shape;455;p70"/>
            <p:cNvSpPr/>
            <p:nvPr/>
          </p:nvSpPr>
          <p:spPr>
            <a:xfrm>
              <a:off x="3021120" y="3417840"/>
              <a:ext cx="1020240" cy="1564560"/>
            </a:xfrm>
            <a:prstGeom prst="roundRect">
              <a:avLst>
                <a:gd fmla="val 16667" name="adj"/>
              </a:avLst>
            </a:prstGeom>
            <a:solidFill>
              <a:srgbClr val="222268">
                <a:alpha val="28627"/>
              </a:srgbClr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0"/>
            <p:cNvSpPr/>
            <p:nvPr/>
          </p:nvSpPr>
          <p:spPr>
            <a:xfrm>
              <a:off x="5946840" y="3417840"/>
              <a:ext cx="1020240" cy="1564560"/>
            </a:xfrm>
            <a:prstGeom prst="roundRect">
              <a:avLst>
                <a:gd fmla="val 16667" name="adj"/>
              </a:avLst>
            </a:prstGeom>
            <a:solidFill>
              <a:srgbClr val="222268">
                <a:alpha val="28627"/>
              </a:srgbClr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70"/>
          <p:cNvGrpSpPr/>
          <p:nvPr/>
        </p:nvGrpSpPr>
        <p:grpSpPr>
          <a:xfrm>
            <a:off x="3492360" y="2954880"/>
            <a:ext cx="3391200" cy="486720"/>
            <a:chOff x="3492360" y="2954880"/>
            <a:chExt cx="3391200" cy="486720"/>
          </a:xfrm>
        </p:grpSpPr>
        <p:sp>
          <p:nvSpPr>
            <p:cNvPr id="458" name="Google Shape;458;p70"/>
            <p:cNvSpPr/>
            <p:nvPr/>
          </p:nvSpPr>
          <p:spPr>
            <a:xfrm>
              <a:off x="3492360" y="2965680"/>
              <a:ext cx="475920" cy="475920"/>
            </a:xfrm>
            <a:prstGeom prst="ellipse">
              <a:avLst/>
            </a:prstGeom>
            <a:noFill/>
            <a:ln cap="flat" cmpd="sng" w="349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0"/>
            <p:cNvSpPr/>
            <p:nvPr/>
          </p:nvSpPr>
          <p:spPr>
            <a:xfrm>
              <a:off x="6407640" y="2954880"/>
              <a:ext cx="475920" cy="475920"/>
            </a:xfrm>
            <a:prstGeom prst="ellipse">
              <a:avLst/>
            </a:prstGeom>
            <a:noFill/>
            <a:ln cap="flat" cmpd="sng" w="349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para items: coseno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Mejores resultados para filtrado item-a-item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coseno normalizado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cosine similarity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 el promedio de valoraciones del usuario y transforma con eso las valoraciones originales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U: conjunto de usuarios que han valorado los items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1"/>
          <p:cNvSpPr/>
          <p:nvPr/>
        </p:nvSpPr>
        <p:spPr>
          <a:xfrm>
            <a:off x="984960" y="1679760"/>
            <a:ext cx="2347560" cy="785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1"/>
          <p:cNvSpPr/>
          <p:nvPr/>
        </p:nvSpPr>
        <p:spPr>
          <a:xfrm>
            <a:off x="834840" y="4065840"/>
            <a:ext cx="5535360" cy="974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Recomendar de semejanza entre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función de predicción común: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2"/>
          <p:cNvSpPr/>
          <p:nvPr/>
        </p:nvSpPr>
        <p:spPr>
          <a:xfrm>
            <a:off x="768240" y="2050920"/>
            <a:ext cx="4632120" cy="7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hacemos escalar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7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Basarse en items solamente no garantiza escalabilidad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Pre-procesar todas las semejanzas entre items off-line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estables que las semejanzas entre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densas, aunque sigue habiendo muchos items sin co-valoraciones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vecindad activa en tiempo de predicción es bastante chica, porque sólo se usan items que el usuario haya valorado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puede poner un umbral de número mínimo de co-valoraciones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clustering?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Valoraciones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usuarios no quieren dejar valoraciones: cómo estimularlos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valoraciones implícitas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Compras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Clicks, vistas de página, tiempo de permanencia en la pantalla, descargas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Visitas al médico, siniestros, pulsaciones por minuto, interacciones en redes sociales…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Pero ¿estamos interpretando correctamente el comportamiento del usuario?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Compra no es lo mismo que satisfacción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comprar para otra persona (un regalo, un encargo)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Escasez de datos (data sparsity)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200" y="1452960"/>
            <a:ext cx="5802480" cy="311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Escasez de datos (data sparsity)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recomendar items nuevos? ¿Cómo recomendar a usuarios nuevos?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Forzar a los usuarios a valorar un conjunto de items (con aprendizaje activo!)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con otro método en el principio: basado en contenido, demográfico, no personalizado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Aumentar la potencia de vecinos más cercanos, porque el conjunto de vecinos más cercanos puede ser demasiado chico: asumir transitividad de vecindades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métodos basados en modelos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Factorización de matrices (PCA)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probabilísticos (bayesianos)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reduce el espacio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hace más denso → menos escasez de datos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start, long tail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Emergen las causas latentes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pierde información → podemos sacrificar más información cuanto más redundante sea la información, depende del dominio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Factorización de matrices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78"/>
          <p:cNvGraphicFramePr/>
          <p:nvPr/>
        </p:nvGraphicFramePr>
        <p:xfrm>
          <a:off x="4140360" y="1770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03150"/>
                <a:gridCol w="804600"/>
                <a:gridCol w="803150"/>
                <a:gridCol w="804600"/>
                <a:gridCol w="803150"/>
                <a:gridCol w="805325"/>
              </a:tblGrid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b="1" baseline="-2500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b="1" baseline="3000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49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-0.44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-0.57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78"/>
          <p:cNvGraphicFramePr/>
          <p:nvPr/>
        </p:nvGraphicFramePr>
        <p:xfrm>
          <a:off x="395280" y="16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04600"/>
                <a:gridCol w="850675"/>
                <a:gridCol w="792350"/>
              </a:tblGrid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baseline="-2500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-0.44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78"/>
          <p:cNvGraphicFramePr/>
          <p:nvPr/>
        </p:nvGraphicFramePr>
        <p:xfrm>
          <a:off x="6588000" y="35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04600"/>
                <a:gridCol w="803150"/>
                <a:gridCol w="804950"/>
              </a:tblGrid>
              <a:tr h="3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pic>
        <p:nvPicPr>
          <p:cNvPr id="514" name="Google Shape;51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930240"/>
            <a:ext cx="2734920" cy="64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160" y="3498840"/>
            <a:ext cx="591840" cy="53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8"/>
          <p:cNvSpPr/>
          <p:nvPr/>
        </p:nvSpPr>
        <p:spPr>
          <a:xfrm>
            <a:off x="324000" y="1074600"/>
            <a:ext cx="4965120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SVD: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8"/>
          <p:cNvSpPr/>
          <p:nvPr/>
        </p:nvSpPr>
        <p:spPr>
          <a:xfrm>
            <a:off x="452520" y="4269600"/>
            <a:ext cx="4730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Predicción: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17146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= 3 + 0.84 = </a:t>
            </a:r>
            <a:r>
              <a:rPr b="1" lang="en-US" sz="180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3.84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8"/>
          <p:cNvSpPr/>
          <p:nvPr/>
        </p:nvSpPr>
        <p:spPr>
          <a:xfrm>
            <a:off x="452520" y="2143080"/>
            <a:ext cx="2331720" cy="411120"/>
          </a:xfrm>
          <a:prstGeom prst="rect">
            <a:avLst/>
          </a:prstGeom>
          <a:noFill/>
          <a:ln cap="flat" cmpd="sng" w="316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2080" y="4181040"/>
            <a:ext cx="4302720" cy="45108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8"/>
          <p:cNvSpPr/>
          <p:nvPr/>
        </p:nvSpPr>
        <p:spPr>
          <a:xfrm rot="3539400">
            <a:off x="4453920" y="1323000"/>
            <a:ext cx="12157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6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Terminator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8"/>
          <p:cNvSpPr/>
          <p:nvPr/>
        </p:nvSpPr>
        <p:spPr>
          <a:xfrm rot="3540000">
            <a:off x="531684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Die Hard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8"/>
          <p:cNvSpPr/>
          <p:nvPr/>
        </p:nvSpPr>
        <p:spPr>
          <a:xfrm rot="3540000">
            <a:off x="610884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Twins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8"/>
          <p:cNvSpPr/>
          <p:nvPr/>
        </p:nvSpPr>
        <p:spPr>
          <a:xfrm rot="3540000">
            <a:off x="690120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Eat Pray Love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8"/>
          <p:cNvSpPr/>
          <p:nvPr/>
        </p:nvSpPr>
        <p:spPr>
          <a:xfrm rot="3540000">
            <a:off x="772164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Pretty Woman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solución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762120" y="1295280"/>
            <a:ext cx="1752120" cy="144756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5486400" y="1295280"/>
            <a:ext cx="2058120" cy="144756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items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2743200" y="1905120"/>
            <a:ext cx="23619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stealth"/>
            <a:tailEnd len="med" w="med" type="stealth"/>
          </a:ln>
        </p:spPr>
      </p:sp>
      <p:sp>
        <p:nvSpPr>
          <p:cNvPr id="192" name="Google Shape;192;p43"/>
          <p:cNvSpPr/>
          <p:nvPr/>
        </p:nvSpPr>
        <p:spPr>
          <a:xfrm>
            <a:off x="3200400" y="1981080"/>
            <a:ext cx="17521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3"/>
          <p:cNvSpPr/>
          <p:nvPr/>
        </p:nvSpPr>
        <p:spPr>
          <a:xfrm>
            <a:off x="3733920" y="2590920"/>
            <a:ext cx="360" cy="106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194" name="Google Shape;194;p43"/>
          <p:cNvSpPr/>
          <p:nvPr/>
        </p:nvSpPr>
        <p:spPr>
          <a:xfrm>
            <a:off x="2803680" y="3774960"/>
            <a:ext cx="245700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Recomendar items que le van a gustar al usuario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3"/>
          <p:cNvSpPr/>
          <p:nvPr/>
        </p:nvSpPr>
        <p:spPr>
          <a:xfrm>
            <a:off x="6080040" y="2708280"/>
            <a:ext cx="272232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Artículos de noticias, libros, remedios,...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457200" y="1523880"/>
            <a:ext cx="2437920" cy="13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de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usuario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490680"/>
            <a:ext cx="7668720" cy="446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490680"/>
            <a:ext cx="7668720" cy="446832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9"/>
          <p:cNvSpPr/>
          <p:nvPr/>
        </p:nvSpPr>
        <p:spPr>
          <a:xfrm>
            <a:off x="2340000" y="2151000"/>
            <a:ext cx="6044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9"/>
          <p:cNvSpPr/>
          <p:nvPr/>
        </p:nvSpPr>
        <p:spPr>
          <a:xfrm>
            <a:off x="6659640" y="2278080"/>
            <a:ext cx="75672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9"/>
          <p:cNvSpPr/>
          <p:nvPr/>
        </p:nvSpPr>
        <p:spPr>
          <a:xfrm>
            <a:off x="5452920" y="3230640"/>
            <a:ext cx="82332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9"/>
          <p:cNvSpPr/>
          <p:nvPr/>
        </p:nvSpPr>
        <p:spPr>
          <a:xfrm>
            <a:off x="5003640" y="638280"/>
            <a:ext cx="57456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9"/>
          <p:cNvSpPr/>
          <p:nvPr/>
        </p:nvSpPr>
        <p:spPr>
          <a:xfrm>
            <a:off x="5494320" y="2143080"/>
            <a:ext cx="12157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Eat Pray Love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9"/>
          <p:cNvSpPr/>
          <p:nvPr/>
        </p:nvSpPr>
        <p:spPr>
          <a:xfrm>
            <a:off x="6149880" y="3406680"/>
            <a:ext cx="12175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Pretty Woman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9"/>
          <p:cNvSpPr/>
          <p:nvPr/>
        </p:nvSpPr>
        <p:spPr>
          <a:xfrm>
            <a:off x="4237200" y="1967040"/>
            <a:ext cx="12157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Twins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9"/>
          <p:cNvSpPr/>
          <p:nvPr/>
        </p:nvSpPr>
        <p:spPr>
          <a:xfrm>
            <a:off x="1765440" y="3807000"/>
            <a:ext cx="12175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Die Hard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9"/>
          <p:cNvSpPr/>
          <p:nvPr/>
        </p:nvSpPr>
        <p:spPr>
          <a:xfrm>
            <a:off x="2268360" y="1353960"/>
            <a:ext cx="1215720" cy="25380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Terminator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Transformar valoraciones a binario (1 = por encima del promedio)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Minar reglas de la forma Item1 → Item5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relevantes para Alice: si Alice valoró el antecedente pero no el consecuente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Ordenar por confianza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8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6" name="Google Shape;546;p80"/>
          <p:cNvGraphicFramePr/>
          <p:nvPr/>
        </p:nvGraphicFramePr>
        <p:xfrm>
          <a:off x="2424240" y="16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612725"/>
                <a:gridCol w="612725"/>
                <a:gridCol w="612725"/>
                <a:gridCol w="612725"/>
                <a:gridCol w="612725"/>
                <a:gridCol w="612725"/>
              </a:tblGrid>
              <a:tr h="2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5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probabilísticos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la matriz de valoraciones, determinar la probabilidad de que un usuario valore positivamente un item, usando el Teorema de Bayes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Naïve Bayes: asumimos que las valoraciones son independientes!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1"/>
          <p:cNvSpPr/>
          <p:nvPr/>
        </p:nvSpPr>
        <p:spPr>
          <a:xfrm>
            <a:off x="1085040" y="2599560"/>
            <a:ext cx="2792160" cy="67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1"/>
          <p:cNvSpPr/>
          <p:nvPr/>
        </p:nvSpPr>
        <p:spPr>
          <a:xfrm>
            <a:off x="4163400" y="2561400"/>
            <a:ext cx="3371760" cy="7138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probabilísticos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1" name="Google Shape;561;p82"/>
          <p:cNvGraphicFramePr/>
          <p:nvPr/>
        </p:nvGraphicFramePr>
        <p:xfrm>
          <a:off x="571680" y="126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761750"/>
                <a:gridCol w="761750"/>
                <a:gridCol w="761750"/>
                <a:gridCol w="761750"/>
                <a:gridCol w="761750"/>
                <a:gridCol w="762850"/>
              </a:tblGrid>
              <a:tr h="2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62" name="Google Shape;562;p82"/>
          <p:cNvSpPr/>
          <p:nvPr/>
        </p:nvSpPr>
        <p:spPr>
          <a:xfrm>
            <a:off x="249120" y="2925720"/>
            <a:ext cx="6194160" cy="237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2"/>
          <p:cNvSpPr/>
          <p:nvPr/>
        </p:nvSpPr>
        <p:spPr>
          <a:xfrm>
            <a:off x="4338720" y="2082960"/>
            <a:ext cx="404928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(Item1 =1, Item2=3, Item3= … 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Slope One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Diferencial de popularidad entre items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p(Alice, Item5) = 2 + (2-1) = 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el promedio de estas diferencias en co-valoraciones para hacer la predicción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83"/>
          <p:cNvGraphicFramePr/>
          <p:nvPr/>
        </p:nvGraphicFramePr>
        <p:xfrm>
          <a:off x="865080" y="167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761750"/>
                <a:gridCol w="761750"/>
                <a:gridCol w="762125"/>
              </a:tblGrid>
              <a:tr h="2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9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71" name="Google Shape;571;p83"/>
          <p:cNvSpPr/>
          <p:nvPr/>
        </p:nvSpPr>
        <p:spPr>
          <a:xfrm>
            <a:off x="1692360" y="1943280"/>
            <a:ext cx="576000" cy="286920"/>
          </a:xfrm>
          <a:prstGeom prst="ellipse">
            <a:avLst/>
          </a:prstGeom>
          <a:noFill/>
          <a:ln cap="flat" cmpd="sng" w="2555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83"/>
          <p:cNvGrpSpPr/>
          <p:nvPr/>
        </p:nvGrpSpPr>
        <p:grpSpPr>
          <a:xfrm>
            <a:off x="1689840" y="2236680"/>
            <a:ext cx="1302480" cy="754200"/>
            <a:chOff x="1689840" y="2236680"/>
            <a:chExt cx="1302480" cy="754200"/>
          </a:xfrm>
        </p:grpSpPr>
        <p:sp>
          <p:nvSpPr>
            <p:cNvPr id="573" name="Google Shape;573;p83"/>
            <p:cNvSpPr/>
            <p:nvPr/>
          </p:nvSpPr>
          <p:spPr>
            <a:xfrm>
              <a:off x="1689840" y="2236680"/>
              <a:ext cx="548280" cy="267120"/>
            </a:xfrm>
            <a:prstGeom prst="ellipse">
              <a:avLst/>
            </a:prstGeom>
            <a:noFill/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3"/>
            <p:cNvSpPr/>
            <p:nvPr/>
          </p:nvSpPr>
          <p:spPr>
            <a:xfrm>
              <a:off x="2444040" y="2241000"/>
              <a:ext cx="548280" cy="262800"/>
            </a:xfrm>
            <a:prstGeom prst="ellipse">
              <a:avLst/>
            </a:prstGeom>
            <a:noFill/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3"/>
            <p:cNvSpPr/>
            <p:nvPr/>
          </p:nvSpPr>
          <p:spPr>
            <a:xfrm>
              <a:off x="2132280" y="2648160"/>
              <a:ext cx="380160" cy="342720"/>
            </a:xfrm>
            <a:prstGeom prst="ellipse">
              <a:avLst/>
            </a:prstGeom>
            <a:solidFill>
              <a:srgbClr val="FFFFFF"/>
            </a:solidFill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-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3"/>
            <p:cNvSpPr/>
            <p:nvPr/>
          </p:nvSpPr>
          <p:spPr>
            <a:xfrm flipH="1">
              <a:off x="2132280" y="2370600"/>
              <a:ext cx="105840" cy="448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BBE0E3"/>
            </a:solidFill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77" name="Google Shape;577;p83"/>
            <p:cNvSpPr/>
            <p:nvPr/>
          </p:nvSpPr>
          <p:spPr>
            <a:xfrm rot="10800000">
              <a:off x="2444400" y="2373120"/>
              <a:ext cx="68400" cy="446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BBE0E3"/>
            </a:solidFill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Error cuadrado (RMSE)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Fortalezas y limitaciones de collaborative filtering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supervisado, poco costoso: no requiere introducir información manualmente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Bien conocido, con buenos resultados en muchos dominios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pero...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Requiere valoraciones de los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Sufre en los puntos de escasez de datos → aplicar generalización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integrado con otras fuentes de conocimiento, sin explicación de resultados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 fenómeno complejo que estamos reduciendo, hay que ver cómo incorporar otros factores como tiempo, costo, sorpresa,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6"/>
          <p:cNvSpPr txBox="1"/>
          <p:nvPr/>
        </p:nvSpPr>
        <p:spPr>
          <a:xfrm>
            <a:off x="43884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Contenido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87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602" name="Google Shape;602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5" name="Google Shape;605;p87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606" name="Google Shape;606;p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8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p87"/>
          <p:cNvSpPr/>
          <p:nvPr/>
        </p:nvSpPr>
        <p:spPr>
          <a:xfrm>
            <a:off x="4286160" y="142884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contenido: “mostrame más cosas parecidas a las que me gustan”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87"/>
          <p:cNvGrpSpPr/>
          <p:nvPr/>
        </p:nvGrpSpPr>
        <p:grpSpPr>
          <a:xfrm>
            <a:off x="680400" y="3670560"/>
            <a:ext cx="2993400" cy="703440"/>
            <a:chOff x="680400" y="3670560"/>
            <a:chExt cx="2993400" cy="703440"/>
          </a:xfrm>
        </p:grpSpPr>
        <p:pic>
          <p:nvPicPr>
            <p:cNvPr id="610" name="Google Shape;610;p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0400" y="367056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8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85520" y="373860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Items con pocas valoraciones, usuarios con pocas 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buscan items / usuarios semejantes basándose en características, no en comportamiento (contenido, género, características demográficas)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información sobre los items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Contenido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Proyectar el perfil del usuario en esa nueva información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Fortalezas de 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solución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Dado un usuario, recomendarle productos que pueden interesarle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Recomendar tratamientos de salud preventivos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Personalizar cursos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Recomendar películas, libros en la biblioteca, restaurantes, amigos, amores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Contenido de los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documentos textuales son una buena metáfora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" y="1976400"/>
            <a:ext cx="791640" cy="791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89"/>
          <p:cNvGraphicFramePr/>
          <p:nvPr/>
        </p:nvGraphicFramePr>
        <p:xfrm>
          <a:off x="1042920" y="19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1130050"/>
                <a:gridCol w="1130050"/>
                <a:gridCol w="1130050"/>
                <a:gridCol w="1130050"/>
                <a:gridCol w="1130050"/>
                <a:gridCol w="1982150"/>
              </a:tblGrid>
              <a:tr h="2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Night of the Gun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Memoir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David Carr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29.90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Press and journalism, drug addiction, personal memoirs, New York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60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Lace Reader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Fiction, Mystery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 Barry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49.90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contemporary fiction, detective, historical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Into the Fire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Romance, Suspense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Suzanne Brockmann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45.90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fiction, murder, neo-Nazism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Representación de contenido, semejanza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0"/>
          <p:cNvSpPr/>
          <p:nvPr/>
        </p:nvSpPr>
        <p:spPr>
          <a:xfrm>
            <a:off x="252360" y="1017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Representación de los 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2" name="Google Shape;632;p90"/>
          <p:cNvGraphicFramePr/>
          <p:nvPr/>
        </p:nvGraphicFramePr>
        <p:xfrm>
          <a:off x="811080" y="149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4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Night of the Gun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Memoir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David Carr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Press and journalism, drug addiction, personal memoirs, 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4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Lace Reader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Fiction, Mystery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 Barry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contemporary fiction, detective, historical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Into the Fire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Romance, Suspense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Suzanne Brockmann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fiction, murder, neo-Nazism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p90"/>
          <p:cNvSpPr/>
          <p:nvPr/>
        </p:nvSpPr>
        <p:spPr>
          <a:xfrm>
            <a:off x="298440" y="3276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Perfil del usuario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4" name="Google Shape;634;p90"/>
          <p:cNvGraphicFramePr/>
          <p:nvPr/>
        </p:nvGraphicFramePr>
        <p:xfrm>
          <a:off x="811080" y="370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5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Brunonia, Barry, Ken Follett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25.65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Detective, murder, </a:t>
                      </a:r>
                      <a:br>
                        <a:rPr lang="en-US" sz="1800" u="none" cap="none" strike="noStrike"/>
                      </a:b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Representación de contenido, semejanza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1"/>
          <p:cNvSpPr/>
          <p:nvPr/>
        </p:nvSpPr>
        <p:spPr>
          <a:xfrm>
            <a:off x="252360" y="1017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Representación de los 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1" name="Google Shape;641;p91"/>
          <p:cNvGraphicFramePr/>
          <p:nvPr/>
        </p:nvGraphicFramePr>
        <p:xfrm>
          <a:off x="811080" y="149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4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Night of the Gun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Memoir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David Carr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Press and journalism, drug addiction, personal memoirs, 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4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Lace Reader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Fiction, Mystery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 Barry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contemporary fiction, detective, historical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Into the Fire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Romance, Suspense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Suzanne Brockmann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fiction, murder, neo-Nazism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91"/>
          <p:cNvSpPr/>
          <p:nvPr/>
        </p:nvSpPr>
        <p:spPr>
          <a:xfrm>
            <a:off x="298440" y="3276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Perfil del usuario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3" name="Google Shape;643;p91"/>
          <p:cNvGraphicFramePr/>
          <p:nvPr/>
        </p:nvGraphicFramePr>
        <p:xfrm>
          <a:off x="811080" y="370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{5AC8CA5C-EAED-4CAF-8E27-34771829042F}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5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Brunonia, Barry, Ken Follett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25.65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Detective, murder, </a:t>
                      </a:r>
                      <a:br>
                        <a:rPr lang="en-US" sz="1800" u="none" cap="none" strike="noStrike"/>
                      </a:b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44" name="Google Shape;644;p91"/>
          <p:cNvSpPr/>
          <p:nvPr/>
        </p:nvSpPr>
        <p:spPr>
          <a:xfrm>
            <a:off x="2366640" y="2571840"/>
            <a:ext cx="3686400" cy="97884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Semejanza item - usuario: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Solapamiento de palabras clave (Dice coefficient, coseno)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91"/>
          <p:cNvSpPr/>
          <p:nvPr/>
        </p:nvSpPr>
        <p:spPr>
          <a:xfrm>
            <a:off x="6012360" y="3168360"/>
            <a:ext cx="3169800" cy="621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Recomendar items por semejanza entre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un item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valorado por el usuario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Encontrar items semejantes a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(por contenido, por categoría) ya valorados por el usuario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las valoraciones de esos items para valorar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 explicativa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Tomar los items valorados como ejemplos etiquetados y aplicarles un algoritmo de aprendizaje automático interpretable (árbol de decisión, reglas de decisión (RIPPER))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bien para pocas características, bien generales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Las reglas que se infieren se pueden integrar con conocimiento del dominio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Fortalezas y limitaciones de 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Útil para escasez de datos de comportamiento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se requiere comunidad, sino solamente al propio usuario → privacidad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 algunos datos de partida (no sirve en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absoluto)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Sobreajuste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Las características pueden no representar bien el problema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5"/>
          <p:cNvSpPr txBox="1"/>
          <p:nvPr/>
        </p:nvSpPr>
        <p:spPr>
          <a:xfrm>
            <a:off x="43884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Sistemas Híbridos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Combinar estrategias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9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Atacar el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elicitación de restricciones → basado en active learning?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recomendación basada en contenido cuando tenemos poca información de comportamiento (item nuevo, usuario nuevo), o cuando no se quiere compartir la información de comportamiento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¿en qué momento cambiar de estrategia?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PCA para atacar la escasez de datos y evitar overfitting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clustering para escalabilidad y alcanzar serendipia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Veamos algunos ejemplos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https://github.com/nakulcr7/recommender-system-instacart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datos de comportamientos de las personas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” asociadas a esos comportamientos: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Likes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Buenos resultados al final de una secuencia (reinforcement learning!)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Contenido (palabras, etiquetas)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