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384" y="-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12" name="Texte niveau 1…"/>
          <p:cNvSpPr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13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« Saisissez une citation ici. »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 Saisissez une citation ici. »</a:t>
            </a:r>
          </a:p>
        </p:txBody>
      </p:sp>
      <p:sp>
        <p:nvSpPr>
          <p:cNvPr id="94" name="-Gilles Allain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-Gilles Allain</a:t>
            </a:r>
          </a:p>
        </p:txBody>
      </p:sp>
      <p:sp>
        <p:nvSpPr>
          <p:cNvPr id="95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e du titre"/>
          <p:cNvSpPr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22" name="Texte niveau 1…"/>
          <p:cNvSpPr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23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31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e du titre"/>
          <p:cNvSpPr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Texte du titre</a:t>
            </a:r>
          </a:p>
        </p:txBody>
      </p:sp>
      <p:sp>
        <p:nvSpPr>
          <p:cNvPr id="40" name="Texte niveau 1…"/>
          <p:cNvSpPr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1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49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57" name="Texte niveau 1…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58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e du tit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67" name="Texte niveau 1…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68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76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/>
          <p:cNvSpPr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3" name="Texte du titre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4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 Asperges…"/>
          <p:cNvSpPr>
            <a:spLocks noGrp="1"/>
          </p:cNvSpPr>
          <p:nvPr>
            <p:ph type="ctrTitle"/>
          </p:nvPr>
        </p:nvSpPr>
        <p:spPr>
          <a:xfrm>
            <a:off x="1270000" y="3143249"/>
            <a:ext cx="10464801" cy="3467101"/>
          </a:xfrm>
          <a:prstGeom prst="rect">
            <a:avLst/>
          </a:prstGeom>
        </p:spPr>
        <p:txBody>
          <a:bodyPr/>
          <a:lstStyle/>
          <a:p>
            <a:pPr defTabSz="461518">
              <a:defRPr sz="5688"/>
            </a:pPr>
            <a:r>
              <a:t>Les Asperges</a:t>
            </a:r>
          </a:p>
          <a:p>
            <a:pPr defTabSz="461518">
              <a:defRPr sz="5688"/>
            </a:pPr>
            <a:r>
              <a:t>Riz vénéré</a:t>
            </a:r>
          </a:p>
          <a:p>
            <a:pPr defTabSz="461518">
              <a:defRPr sz="5688"/>
            </a:pPr>
            <a:r>
              <a:t>Suprême de Caille</a:t>
            </a:r>
          </a:p>
        </p:txBody>
      </p:sp>
      <p:sp>
        <p:nvSpPr>
          <p:cNvPr id="120" name="Corps"/>
          <p:cNvSpPr>
            <a:spLocks noGrp="1"/>
          </p:cNvSpPr>
          <p:nvPr>
            <p:ph type="subTitle" sz="quarter" idx="1"/>
          </p:nvPr>
        </p:nvSpPr>
        <p:spPr>
          <a:xfrm>
            <a:off x="1270000" y="7390583"/>
            <a:ext cx="10464801" cy="14605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49EEA1A1-FDF2-4F5B-B69C-8487100FE005-L0-001.jpeg" descr="49EEA1A1-FDF2-4F5B-B69C-8487100FE005-L0-001.jpeg"/>
          <p:cNvPicPr>
            <a:picLocks noGrp="1"/>
          </p:cNvPicPr>
          <p:nvPr>
            <p:ph type="pic" idx="13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45740" y="762118"/>
            <a:ext cx="4775201" cy="3098801"/>
          </a:xfrm>
          <a:prstGeom prst="rect">
            <a:avLst/>
          </a:prstGeom>
        </p:spPr>
      </p:pic>
      <p:pic>
        <p:nvPicPr>
          <p:cNvPr id="123" name="F7543FD3-5337-45EA-89FB-D4C1599BE2D2-L0-001.jpeg" descr="F7543FD3-5337-45EA-89FB-D4C1599BE2D2-L0-001.jpeg"/>
          <p:cNvPicPr>
            <a:picLocks noGrp="1"/>
          </p:cNvPicPr>
          <p:nvPr>
            <p:ph type="pic" idx="14"/>
          </p:nvPr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345740" y="3987918"/>
            <a:ext cx="4775201" cy="4978401"/>
          </a:xfrm>
          <a:prstGeom prst="rect">
            <a:avLst/>
          </a:prstGeom>
        </p:spPr>
      </p:pic>
      <p:pic>
        <p:nvPicPr>
          <p:cNvPr id="124" name="6C3F2DFF-527D-40FB-B261-3E869BBCA16D-L0-001.jpeg" descr="6C3F2DFF-527D-40FB-B261-3E869BBCA16D-L0-001.jpeg"/>
          <p:cNvPicPr>
            <a:picLocks noGrp="1"/>
          </p:cNvPicPr>
          <p:nvPr>
            <p:ph type="pic" idx="15"/>
          </p:nvPr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01700" y="774700"/>
            <a:ext cx="6311900" cy="8204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sperges"/>
          <p:cNvSpPr>
            <a:spLocks noGrp="1"/>
          </p:cNvSpPr>
          <p:nvPr>
            <p:ph type="title"/>
          </p:nvPr>
        </p:nvSpPr>
        <p:spPr>
          <a:xfrm>
            <a:off x="1454082" y="665680"/>
            <a:ext cx="10464801" cy="2108201"/>
          </a:xfrm>
          <a:prstGeom prst="rect">
            <a:avLst/>
          </a:prstGeom>
        </p:spPr>
        <p:txBody>
          <a:bodyPr/>
          <a:lstStyle/>
          <a:p>
            <a:r>
              <a:t>Asperges</a:t>
            </a:r>
          </a:p>
        </p:txBody>
      </p:sp>
      <p:sp>
        <p:nvSpPr>
          <p:cNvPr id="127" name="Groupes/sous-groupe : tige alimentaire…"/>
          <p:cNvSpPr>
            <a:spLocks noGrp="1"/>
          </p:cNvSpPr>
          <p:nvPr>
            <p:ph type="body" idx="1"/>
          </p:nvPr>
        </p:nvSpPr>
        <p:spPr>
          <a:xfrm>
            <a:off x="1576804" y="2819400"/>
            <a:ext cx="10464801" cy="5842001"/>
          </a:xfrm>
          <a:prstGeom prst="rect">
            <a:avLst/>
          </a:prstGeom>
        </p:spPr>
        <p:txBody>
          <a:bodyPr/>
          <a:lstStyle/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/>
            </a:pPr>
            <a:r>
              <a:rPr u="sng"/>
              <a:t>Groupes</a:t>
            </a:r>
            <a:r>
              <a:t>/</a:t>
            </a:r>
            <a:r>
              <a:rPr u="sng"/>
              <a:t>sous-groupe</a:t>
            </a:r>
            <a:r>
              <a:t> : tige alimentaire</a:t>
            </a:r>
          </a:p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 u="sng"/>
            </a:pPr>
            <a:r>
              <a:t>Production : </a:t>
            </a:r>
            <a:r>
              <a:rPr u="none"/>
              <a:t>Pousse</a:t>
            </a:r>
            <a:r>
              <a:t> </a:t>
            </a:r>
            <a:r>
              <a:rPr u="none"/>
              <a:t>dans</a:t>
            </a:r>
            <a:r>
              <a:t> </a:t>
            </a:r>
            <a:r>
              <a:rPr u="none"/>
              <a:t>la</a:t>
            </a:r>
            <a:r>
              <a:t> </a:t>
            </a:r>
            <a:r>
              <a:rPr u="none"/>
              <a:t>terre</a:t>
            </a:r>
          </a:p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 u="sng"/>
            </a:pPr>
            <a:r>
              <a:t>Critères de qualité : </a:t>
            </a:r>
            <a:r>
              <a:rPr u="none"/>
              <a:t>Propre,</a:t>
            </a:r>
            <a:r>
              <a:t> </a:t>
            </a:r>
            <a:r>
              <a:rPr u="none"/>
              <a:t>Tige</a:t>
            </a:r>
            <a:r>
              <a:t> </a:t>
            </a:r>
            <a:r>
              <a:rPr u="none"/>
              <a:t>régulière,</a:t>
            </a:r>
            <a:r>
              <a:t> </a:t>
            </a:r>
            <a:r>
              <a:rPr u="none"/>
              <a:t>la</a:t>
            </a:r>
            <a:r>
              <a:t> </a:t>
            </a:r>
            <a:r>
              <a:rPr u="none"/>
              <a:t>surface</a:t>
            </a:r>
            <a:r>
              <a:t> </a:t>
            </a:r>
            <a:r>
              <a:rPr u="none"/>
              <a:t>coupe</a:t>
            </a:r>
            <a:r>
              <a:t> </a:t>
            </a:r>
            <a:r>
              <a:rPr u="none"/>
              <a:t>fraîche</a:t>
            </a:r>
            <a:r>
              <a:t> </a:t>
            </a:r>
          </a:p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 u="sng"/>
            </a:pPr>
            <a:r>
              <a:t>Forme de commercialisation : </a:t>
            </a:r>
            <a:r>
              <a:rPr u="none"/>
              <a:t>Frais, en Bocaux, visent la consommation humaine</a:t>
            </a:r>
          </a:p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 u="sng"/>
            </a:pPr>
            <a:r>
              <a:t>Composant: </a:t>
            </a:r>
            <a:r>
              <a:rPr u="none"/>
              <a:t>fibre alimentaire, protéine, peu calorique 100gr -&gt; 20 kcal </a:t>
            </a:r>
          </a:p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 u="sng"/>
            </a:pPr>
            <a:r>
              <a:t>Utilisation: </a:t>
            </a:r>
            <a:r>
              <a:rPr u="none"/>
              <a:t>laver, éplucher, fagot d'asperge</a:t>
            </a:r>
          </a:p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 u="sng"/>
            </a:pPr>
            <a:r>
              <a:t>Préparation: </a:t>
            </a:r>
            <a:r>
              <a:rPr u="none"/>
              <a:t>laver et éplucher</a:t>
            </a:r>
            <a:r>
              <a:t> </a:t>
            </a:r>
          </a:p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 u="sng"/>
            </a:pPr>
            <a:r>
              <a:t>But et objectif: </a:t>
            </a:r>
            <a:r>
              <a:rPr u="none"/>
              <a:t>Apporte des protéines, fibres alimentaires et un peu calorique. </a:t>
            </a:r>
          </a:p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 u="sng"/>
            </a:pPr>
            <a:r>
              <a:t>Différenciation : </a:t>
            </a:r>
            <a:r>
              <a:rPr u="none"/>
              <a:t>3 essentiels-&gt; la blanche, la verte, la violette</a:t>
            </a:r>
          </a:p>
          <a:p>
            <a:pPr marL="244347" indent="-244347" defTabSz="303783">
              <a:spcBef>
                <a:spcPts val="1500"/>
              </a:spcBef>
              <a:buBlip>
                <a:blip r:embed="rId2"/>
              </a:buBlip>
              <a:defRPr sz="1975" u="sng"/>
            </a:pPr>
            <a:r>
              <a:t>Classique - moderne: </a:t>
            </a:r>
            <a:r>
              <a:rPr u="none"/>
              <a:t>sous-vide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iz vénéré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Riz vénéré</a:t>
            </a:r>
          </a:p>
        </p:txBody>
      </p:sp>
      <p:sp>
        <p:nvSpPr>
          <p:cNvPr id="130" name="Groupe/sous-groupe : Riz spéciaux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u="sng"/>
            </a:pPr>
            <a:r>
              <a:t>Groupe/sous-groupe : </a:t>
            </a:r>
            <a:r>
              <a:rPr u="none"/>
              <a:t>Riz spéciaux </a:t>
            </a:r>
          </a:p>
          <a:p>
            <a:pPr>
              <a:buBlip>
                <a:blip r:embed="rId2"/>
              </a:buBlip>
              <a:defRPr u="sng"/>
            </a:pPr>
            <a:r>
              <a:t>Production : originaire de Chine, pousse sous les rizières </a:t>
            </a:r>
          </a:p>
          <a:p>
            <a:pPr>
              <a:buBlip>
                <a:blip r:embed="rId2"/>
              </a:buBlip>
              <a:defRPr u="sng"/>
            </a:pPr>
            <a:r>
              <a:t>Critères de qualité : Graine propre, pas cassé, forme normale, sans parasites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uprême de Cail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Suprême de Caille</a:t>
            </a:r>
          </a:p>
        </p:txBody>
      </p:sp>
      <p:sp>
        <p:nvSpPr>
          <p:cNvPr id="133" name="Groupe/sous-groupe 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u="sng"/>
            </a:pPr>
            <a:r>
              <a:t>Groupe/sous-groupe :</a:t>
            </a:r>
          </a:p>
          <a:p>
            <a:pPr>
              <a:buBlip>
                <a:blip r:embed="rId2"/>
              </a:buBlip>
              <a:defRPr u="sng"/>
            </a:pPr>
            <a:r>
              <a:t>Production :</a:t>
            </a:r>
          </a:p>
          <a:p>
            <a:pPr>
              <a:buBlip>
                <a:blip r:embed="rId2"/>
              </a:buBlip>
              <a:defRPr u="sng"/>
            </a:pPr>
            <a:r>
              <a:t>Critères de qualité 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s apprenti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 apprentis</a:t>
            </a:r>
          </a:p>
        </p:txBody>
      </p:sp>
      <p:graphicFrame>
        <p:nvGraphicFramePr>
          <p:cNvPr id="136" name="Tableau"/>
          <p:cNvGraphicFramePr/>
          <p:nvPr/>
        </p:nvGraphicFramePr>
        <p:xfrm>
          <a:off x="1270000" y="2819400"/>
          <a:ext cx="10452100" cy="58293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226050"/>
                <a:gridCol w="5226050"/>
              </a:tblGrid>
              <a:tr h="116586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Les 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Les -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65860"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165860"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165860"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165860"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'enseignan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l'enseignant</a:t>
            </a:r>
          </a:p>
        </p:txBody>
      </p:sp>
      <p:graphicFrame>
        <p:nvGraphicFramePr>
          <p:cNvPr id="139" name="Tableau"/>
          <p:cNvGraphicFramePr/>
          <p:nvPr/>
        </p:nvGraphicFramePr>
        <p:xfrm>
          <a:off x="1270000" y="2819400"/>
          <a:ext cx="10452100" cy="58293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226050"/>
                <a:gridCol w="5226050"/>
              </a:tblGrid>
              <a:tr h="116586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Les 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3E231A"/>
                          </a:solidFill>
                        </a:rPr>
                        <a:t>Les -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65860"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165860"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165860"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1165860"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3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ravo pour votre implication 👍👍👌 !🍽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Bravo pour votre implication 👍👍👌 !🍽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Personnalisé</PresentationFormat>
  <Paragraphs>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Parchment</vt:lpstr>
      <vt:lpstr>Les Asperges Riz vénéré Suprême de Caille</vt:lpstr>
      <vt:lpstr>Diapositive 2</vt:lpstr>
      <vt:lpstr>Asperges</vt:lpstr>
      <vt:lpstr>Riz vénéré</vt:lpstr>
      <vt:lpstr>Suprême de Caille</vt:lpstr>
      <vt:lpstr>Les apprentis</vt:lpstr>
      <vt:lpstr>l'enseignant</vt:lpstr>
      <vt:lpstr>Bravo pour votre implication 👍👍👌 !🍽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Asperges Riz vénéré Suprême de Caille</dc:title>
  <dc:creator>Stoky</dc:creator>
  <cp:lastModifiedBy>Stoky</cp:lastModifiedBy>
  <cp:revision>1</cp:revision>
  <dcterms:modified xsi:type="dcterms:W3CDTF">2017-06-07T19:11:35Z</dcterms:modified>
</cp:coreProperties>
</file>