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1"/>
  </p:notesMasterIdLst>
  <p:sldIdLst>
    <p:sldId id="264" r:id="rId2"/>
    <p:sldId id="347" r:id="rId3"/>
    <p:sldId id="338" r:id="rId4"/>
    <p:sldId id="301" r:id="rId5"/>
    <p:sldId id="261" r:id="rId6"/>
    <p:sldId id="302" r:id="rId7"/>
    <p:sldId id="300" r:id="rId8"/>
    <p:sldId id="259" r:id="rId9"/>
    <p:sldId id="260" r:id="rId10"/>
    <p:sldId id="262" r:id="rId11"/>
    <p:sldId id="263" r:id="rId12"/>
    <p:sldId id="266" r:id="rId13"/>
    <p:sldId id="30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04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05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35" r:id="rId40"/>
    <p:sldId id="290" r:id="rId41"/>
    <p:sldId id="291" r:id="rId42"/>
    <p:sldId id="292" r:id="rId43"/>
    <p:sldId id="293" r:id="rId44"/>
    <p:sldId id="294" r:id="rId45"/>
    <p:sldId id="337" r:id="rId46"/>
    <p:sldId id="336" r:id="rId47"/>
    <p:sldId id="295" r:id="rId48"/>
    <p:sldId id="296" r:id="rId49"/>
    <p:sldId id="297" r:id="rId50"/>
    <p:sldId id="298" r:id="rId51"/>
    <p:sldId id="299" r:id="rId52"/>
    <p:sldId id="342" r:id="rId53"/>
    <p:sldId id="339" r:id="rId54"/>
    <p:sldId id="343" r:id="rId55"/>
    <p:sldId id="340" r:id="rId56"/>
    <p:sldId id="344" r:id="rId57"/>
    <p:sldId id="341" r:id="rId58"/>
    <p:sldId id="345" r:id="rId59"/>
    <p:sldId id="34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A6F"/>
    <a:srgbClr val="14FFDC"/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544" y="17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8A2AB-3DBB-A948-83C9-629A6DE7BD6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00049-E285-E446-A2CE-C0D6C886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0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Area"/>
          <p:cNvSpPr/>
          <p:nvPr userDrawn="1"/>
        </p:nvSpPr>
        <p:spPr>
          <a:xfrm>
            <a:off x="393405" y="457200"/>
            <a:ext cx="11430000" cy="5943600"/>
          </a:xfrm>
          <a:prstGeom prst="rect">
            <a:avLst/>
          </a:prstGeom>
          <a:solidFill>
            <a:srgbClr val="14FF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5400" b="0" i="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Title 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5046" y="2977812"/>
            <a:ext cx="11206717" cy="902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name</a:t>
            </a:r>
          </a:p>
        </p:txBody>
      </p:sp>
    </p:spTree>
    <p:extLst>
      <p:ext uri="{BB962C8B-B14F-4D97-AF65-F5344CB8AC3E}">
        <p14:creationId xmlns:p14="http://schemas.microsoft.com/office/powerpoint/2010/main" val="270112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Area"/>
          <p:cNvSpPr/>
          <p:nvPr userDrawn="1"/>
        </p:nvSpPr>
        <p:spPr>
          <a:xfrm>
            <a:off x="393405" y="457200"/>
            <a:ext cx="11430000" cy="5943600"/>
          </a:xfrm>
          <a:prstGeom prst="rect">
            <a:avLst/>
          </a:prstGeom>
          <a:solidFill>
            <a:srgbClr val="14FF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5400" b="0" i="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Title 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99730" y="563526"/>
            <a:ext cx="11206717" cy="902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Content Text Placeholder"/>
          <p:cNvSpPr>
            <a:spLocks noGrp="1"/>
          </p:cNvSpPr>
          <p:nvPr>
            <p:ph sz="quarter" idx="11" hasCustomPrompt="1"/>
          </p:nvPr>
        </p:nvSpPr>
        <p:spPr>
          <a:xfrm>
            <a:off x="499730" y="1591974"/>
            <a:ext cx="11206717" cy="4691868"/>
          </a:xfrm>
          <a:prstGeom prst="rect">
            <a:avLst/>
          </a:prstGeom>
        </p:spPr>
        <p:txBody>
          <a:bodyPr/>
          <a:lstStyle>
            <a:lvl1pPr>
              <a:defRPr sz="44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30130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Area"/>
          <p:cNvSpPr/>
          <p:nvPr userDrawn="1"/>
        </p:nvSpPr>
        <p:spPr>
          <a:xfrm>
            <a:off x="393406" y="457200"/>
            <a:ext cx="11429999" cy="5943600"/>
          </a:xfrm>
          <a:prstGeom prst="rect">
            <a:avLst/>
          </a:prstGeom>
          <a:solidFill>
            <a:srgbClr val="14FF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5400" b="0" i="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Title 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99731" y="563526"/>
            <a:ext cx="11206716" cy="902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Content Text Placeholder"/>
          <p:cNvSpPr>
            <a:spLocks noGrp="1"/>
          </p:cNvSpPr>
          <p:nvPr>
            <p:ph sz="quarter" idx="11" hasCustomPrompt="1"/>
          </p:nvPr>
        </p:nvSpPr>
        <p:spPr>
          <a:xfrm>
            <a:off x="6090557" y="1572228"/>
            <a:ext cx="5615890" cy="4700981"/>
          </a:xfrm>
          <a:prstGeom prst="rect">
            <a:avLst/>
          </a:prstGeom>
        </p:spPr>
        <p:txBody>
          <a:bodyPr/>
          <a:lstStyle>
            <a:lvl1pPr>
              <a:defRPr sz="44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87811-918C-F448-AD22-87D2072AD5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9731" y="1588167"/>
            <a:ext cx="5590826" cy="46744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Area"/>
          <p:cNvSpPr/>
          <p:nvPr userDrawn="1"/>
        </p:nvSpPr>
        <p:spPr>
          <a:xfrm>
            <a:off x="393406" y="457200"/>
            <a:ext cx="11429999" cy="5943600"/>
          </a:xfrm>
          <a:prstGeom prst="rect">
            <a:avLst/>
          </a:prstGeom>
          <a:solidFill>
            <a:srgbClr val="14FF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5400" b="0" i="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Content Text Placeholder"/>
          <p:cNvSpPr>
            <a:spLocks noGrp="1"/>
          </p:cNvSpPr>
          <p:nvPr>
            <p:ph sz="quarter" idx="11" hasCustomPrompt="1"/>
          </p:nvPr>
        </p:nvSpPr>
        <p:spPr>
          <a:xfrm>
            <a:off x="6090557" y="553454"/>
            <a:ext cx="5615890" cy="5719756"/>
          </a:xfrm>
          <a:prstGeom prst="rect">
            <a:avLst/>
          </a:prstGeom>
        </p:spPr>
        <p:txBody>
          <a:bodyPr/>
          <a:lstStyle>
            <a:lvl1pPr>
              <a:defRPr sz="44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</a:t>
            </a:r>
          </a:p>
        </p:txBody>
      </p:sp>
      <p:sp>
        <p:nvSpPr>
          <p:cNvPr id="7" name="Content Text Placeholder"/>
          <p:cNvSpPr>
            <a:spLocks noGrp="1"/>
          </p:cNvSpPr>
          <p:nvPr>
            <p:ph sz="quarter" idx="12" hasCustomPrompt="1"/>
          </p:nvPr>
        </p:nvSpPr>
        <p:spPr>
          <a:xfrm>
            <a:off x="474667" y="569122"/>
            <a:ext cx="5615890" cy="5719756"/>
          </a:xfrm>
          <a:prstGeom prst="rect">
            <a:avLst/>
          </a:prstGeom>
        </p:spPr>
        <p:txBody>
          <a:bodyPr/>
          <a:lstStyle>
            <a:lvl1pPr>
              <a:defRPr sz="44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3996" y="581154"/>
            <a:ext cx="0" cy="567125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0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Area"/>
          <p:cNvSpPr/>
          <p:nvPr userDrawn="1"/>
        </p:nvSpPr>
        <p:spPr>
          <a:xfrm>
            <a:off x="393405" y="457200"/>
            <a:ext cx="11430000" cy="5954233"/>
          </a:xfrm>
          <a:prstGeom prst="rect">
            <a:avLst/>
          </a:prstGeom>
          <a:solidFill>
            <a:srgbClr val="14FF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5400" b="0" i="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Title 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99730" y="563526"/>
            <a:ext cx="11196084" cy="8570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Content Text Placeholder"/>
          <p:cNvSpPr>
            <a:spLocks noGrp="1"/>
          </p:cNvSpPr>
          <p:nvPr>
            <p:ph sz="quarter" idx="11" hasCustomPrompt="1"/>
          </p:nvPr>
        </p:nvSpPr>
        <p:spPr>
          <a:xfrm>
            <a:off x="6091309" y="1526911"/>
            <a:ext cx="5604505" cy="4802044"/>
          </a:xfrm>
          <a:prstGeom prst="rect">
            <a:avLst/>
          </a:prstGeom>
        </p:spPr>
        <p:txBody>
          <a:bodyPr/>
          <a:lstStyle>
            <a:lvl1pPr>
              <a:defRPr sz="44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99730" y="1526911"/>
            <a:ext cx="5591579" cy="480204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0D145-BF3A-0246-9D93-BCF8D161CAB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5" r:id="rId3"/>
    <p:sldLayoutId id="2147483678" r:id="rId4"/>
    <p:sldLayoutId id="2147483673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First_steps/How_CSS_wor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oxmodel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First_steps/How_CSS_work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First_steps/How_CSS_works" TargetMode="External"/><Relationship Id="rId2" Type="http://schemas.openxmlformats.org/officeDocument/2006/relationships/hyperlink" Target="https://developer.mozilla.org/en-US/docs/Web/Progressive_web_apps/Responsive/responsive_design_building_block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JavaScript/Building_blocks" TargetMode="External"/><Relationship Id="rId2" Type="http://schemas.openxmlformats.org/officeDocument/2006/relationships/hyperlink" Target="https://developer.mozilla.org/en-US/docs/Web/JavaScript/A_re-introduction_to_JavaScript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apui5.hana.ondemand.com/#/topic/3da5f4be63264db99f2e5b04c5e853db" TargetMode="External"/><Relationship Id="rId2" Type="http://schemas.openxmlformats.org/officeDocument/2006/relationships/hyperlink" Target="https://sapui5.hana.ondemand.com/#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pui5.hana.ondemand.com/#/topic/91f233476f4d1014b6dd926db0e91070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apui5.hana.ondemand.com/1.36.6/docs/guide/13ced9493472408999143bc99bbb73b9.html" TargetMode="External"/><Relationship Id="rId2" Type="http://schemas.openxmlformats.org/officeDocument/2006/relationships/hyperlink" Target="https://developers.sap.com/topics/sap-web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gScBj_AEGo_mI5accM4XhA/featured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ata.org/getting-started/basic-tutorial/" TargetMode="External"/><Relationship Id="rId2" Type="http://schemas.openxmlformats.org/officeDocument/2006/relationships/hyperlink" Target="https://www.odata.org/odata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pui5.hana.ondemand.com/#/topic/bcdbde6911bd4fc68fd435cf8e306ed0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viewer/a7b390faab1140c087b8926571e942b7/7.4.19/en-US" TargetMode="External"/><Relationship Id="rId2" Type="http://schemas.openxmlformats.org/officeDocument/2006/relationships/hyperlink" Target="https://experience.sap.com/fiori-design-web/launchp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cn.sap.com/wiki/pages/viewpage.action?pageId=448471273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ors-anywhere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Attribu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SAP UI5 Development Re-Introduction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2C778-AEB7-5743-A330-A25E23A8509D}"/>
              </a:ext>
            </a:extLst>
          </p:cNvPr>
          <p:cNvSpPr txBox="1"/>
          <p:nvPr/>
        </p:nvSpPr>
        <p:spPr>
          <a:xfrm>
            <a:off x="669701" y="4225804"/>
            <a:ext cx="4481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2019.11</a:t>
            </a:r>
          </a:p>
          <a:p>
            <a:endParaRPr lang="en-US" sz="2800" b="1" dirty="0"/>
          </a:p>
          <a:p>
            <a:r>
              <a:rPr lang="en-US" sz="2800" b="1" dirty="0"/>
              <a:t>Michael Hu</a:t>
            </a:r>
          </a:p>
          <a:p>
            <a:r>
              <a:rPr lang="en-US" sz="2800" b="1" dirty="0" err="1"/>
              <a:t>michaelnny@gmail.com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728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b" anchorCtr="0"/>
          <a:lstStyle/>
          <a:p>
            <a:pPr marL="0" indent="0">
              <a:buNone/>
            </a:pPr>
            <a:r>
              <a:rPr lang="en-US" sz="3200" dirty="0"/>
              <a:t>Browser convert HTML into  a DOM (Document Object Model) tree model.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https://developer.mozilla.org/en-US/docs/Learn/CSS/First_steps/How_CSS_works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18459" y="2195562"/>
            <a:ext cx="1802674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Load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9760" y="2195562"/>
            <a:ext cx="1802674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Parse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1061" y="2195562"/>
            <a:ext cx="1802674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Create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DOM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Tree</a:t>
            </a:r>
          </a:p>
        </p:txBody>
      </p:sp>
      <p:sp>
        <p:nvSpPr>
          <p:cNvPr id="8" name="Rectangle 7"/>
          <p:cNvSpPr/>
          <p:nvPr/>
        </p:nvSpPr>
        <p:spPr>
          <a:xfrm>
            <a:off x="9212362" y="2195562"/>
            <a:ext cx="1802674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Display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521133" y="2972802"/>
            <a:ext cx="1028627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52434" y="2972802"/>
            <a:ext cx="1028627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83735" y="2972802"/>
            <a:ext cx="1028627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28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Some Links about HTML by MDN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1" y="1494891"/>
            <a:ext cx="11206716" cy="479762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HTML</a:t>
            </a:r>
          </a:p>
          <a:p>
            <a:pPr marL="0" indent="0">
              <a:buNone/>
            </a:pPr>
            <a:r>
              <a:rPr lang="en-US" sz="2800" dirty="0"/>
              <a:t>https://developer.mozilla.org/en-US/docs/Web/HTML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HTML Reference</a:t>
            </a:r>
          </a:p>
          <a:p>
            <a:pPr marL="0" indent="0">
              <a:buNone/>
            </a:pPr>
            <a:r>
              <a:rPr lang="en-US" sz="2800" dirty="0"/>
              <a:t>https://developer.mozilla.org/en-US/docs/Web/HTML/Reference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HTML Elements</a:t>
            </a:r>
          </a:p>
          <a:p>
            <a:pPr marL="0" indent="0">
              <a:buNone/>
            </a:pPr>
            <a:r>
              <a:rPr lang="en-US" sz="2800" dirty="0"/>
              <a:t>https://developer.mozilla.org/en-US/docs/Web/HTML/Element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HTML Attributes</a:t>
            </a:r>
          </a:p>
          <a:p>
            <a:pPr marL="0" indent="0">
              <a:buNone/>
            </a:pPr>
            <a:r>
              <a:rPr lang="en-US" sz="2800" dirty="0"/>
              <a:t>https://developer.mozilla.org/en-US/docs/Web/HTML/Attributes</a:t>
            </a:r>
          </a:p>
        </p:txBody>
      </p:sp>
    </p:spTree>
    <p:extLst>
      <p:ext uri="{BB962C8B-B14F-4D97-AF65-F5344CB8AC3E}">
        <p14:creationId xmlns:p14="http://schemas.microsoft.com/office/powerpoint/2010/main" val="106022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 CSS</a:t>
            </a:r>
          </a:p>
        </p:txBody>
      </p:sp>
    </p:spTree>
    <p:extLst>
      <p:ext uri="{BB962C8B-B14F-4D97-AF65-F5344CB8AC3E}">
        <p14:creationId xmlns:p14="http://schemas.microsoft.com/office/powerpoint/2010/main" val="121537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- Cascading Style Sheets.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 CSS to style and lay out web pages.</a:t>
            </a:r>
          </a:p>
          <a:p>
            <a:pPr marL="0" indent="0">
              <a:buNone/>
            </a:pPr>
            <a:r>
              <a:rPr lang="en-US" dirty="0"/>
              <a:t>For example: font, color, size, and spacing …</a:t>
            </a:r>
          </a:p>
        </p:txBody>
      </p:sp>
    </p:spTree>
    <p:extLst>
      <p:ext uri="{BB962C8B-B14F-4D97-AF65-F5344CB8AC3E}">
        <p14:creationId xmlns:p14="http://schemas.microsoft.com/office/powerpoint/2010/main" val="286294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What’s CSS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p {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rgbClr val="EF3A6F"/>
                </a:solidFill>
                <a:latin typeface="Arial Narrow" panose="020B0606020202030204" pitchFamily="34" charset="0"/>
              </a:rPr>
              <a:t>font-size: 64px;						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rgbClr val="EF3A6F"/>
                </a:solidFill>
                <a:latin typeface="Arial Narrow" panose="020B0606020202030204" pitchFamily="34" charset="0"/>
              </a:rPr>
              <a:t>color: red;						  	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rgbClr val="EF3A6F"/>
                </a:solidFill>
                <a:latin typeface="Arial Narrow" panose="020B0606020202030204" pitchFamily="34" charset="0"/>
              </a:rPr>
              <a:t>border: 1px solid green;		  	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rgbClr val="EF3A6F"/>
                </a:solidFill>
                <a:latin typeface="Arial Narrow" panose="020B0606020202030204" pitchFamily="34" charset="0"/>
              </a:rPr>
              <a:t>padding: 10px;							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rgbClr val="EF3A6F"/>
                </a:solidFill>
                <a:latin typeface="Arial Narrow" panose="020B0606020202030204" pitchFamily="34" charset="0"/>
              </a:rPr>
              <a:t>margin: 20px;	</a:t>
            </a:r>
            <a:r>
              <a:rPr lang="en-US" sz="4400" dirty="0">
                <a:latin typeface="Arial Narrow" panose="020B0606020202030204" pitchFamily="34" charset="0"/>
              </a:rPr>
              <a:t>					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5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Color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p{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rgbClr val="EF3A6F"/>
                </a:solidFill>
                <a:latin typeface="Arial Narrow" panose="020B0606020202030204" pitchFamily="34" charset="0"/>
              </a:rPr>
              <a:t>color: green;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rgbClr val="EF3A6F"/>
                </a:solidFill>
                <a:latin typeface="Arial Narrow" panose="020B0606020202030204" pitchFamily="34" charset="0"/>
              </a:rPr>
              <a:t>color: </a:t>
            </a:r>
            <a:r>
              <a:rPr lang="en-US" sz="4000" dirty="0" err="1">
                <a:solidFill>
                  <a:srgbClr val="EF3A6F"/>
                </a:solidFill>
                <a:latin typeface="Arial Narrow" panose="020B0606020202030204" pitchFamily="34" charset="0"/>
              </a:rPr>
              <a:t>rbg</a:t>
            </a:r>
            <a:r>
              <a:rPr lang="en-US" sz="4000" dirty="0">
                <a:solidFill>
                  <a:srgbClr val="EF3A6F"/>
                </a:solidFill>
                <a:latin typeface="Arial Narrow" panose="020B0606020202030204" pitchFamily="34" charset="0"/>
              </a:rPr>
              <a:t>(0,128,0);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rgbClr val="EF3A6F"/>
                </a:solidFill>
                <a:latin typeface="Arial Narrow" panose="020B0606020202030204" pitchFamily="34" charset="0"/>
              </a:rPr>
              <a:t>color: #008000;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1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Length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EF3A6F"/>
                </a:solidFill>
              </a:rPr>
              <a:t>px</a:t>
            </a:r>
            <a:r>
              <a:rPr lang="en-US" dirty="0">
                <a:solidFill>
                  <a:srgbClr val="EF3A6F"/>
                </a:solidFill>
              </a:rPr>
              <a:t> </a:t>
            </a:r>
            <a:r>
              <a:rPr lang="en-US" dirty="0"/>
              <a:t>pixels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EF3A6F"/>
                </a:solidFill>
              </a:rPr>
              <a:t>em</a:t>
            </a:r>
            <a:r>
              <a:rPr lang="en-US" dirty="0">
                <a:solidFill>
                  <a:srgbClr val="EF3A6F"/>
                </a:solidFill>
              </a:rPr>
              <a:t> </a:t>
            </a:r>
            <a:r>
              <a:rPr lang="en-US" dirty="0"/>
              <a:t>factor of the </a:t>
            </a:r>
            <a:r>
              <a:rPr lang="en-US" dirty="0">
                <a:solidFill>
                  <a:schemeClr val="bg1"/>
                </a:solidFill>
              </a:rPr>
              <a:t>parent</a:t>
            </a:r>
            <a:r>
              <a:rPr lang="en-US" dirty="0"/>
              <a:t> element’s font size(1em = 1x parent)</a:t>
            </a:r>
          </a:p>
          <a:p>
            <a:pPr marL="0" indent="0">
              <a:buNone/>
            </a:pPr>
            <a:r>
              <a:rPr lang="en-US" dirty="0">
                <a:solidFill>
                  <a:srgbClr val="EF3A6F"/>
                </a:solidFill>
              </a:rPr>
              <a:t>rem </a:t>
            </a:r>
            <a:r>
              <a:rPr lang="en-US" dirty="0"/>
              <a:t>factor of the </a:t>
            </a:r>
            <a:r>
              <a:rPr lang="en-US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element’s font size&lt;html&gt;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4000" dirty="0"/>
              <a:t>For </a:t>
            </a:r>
            <a:r>
              <a:rPr lang="en-US" sz="4000" dirty="0" err="1">
                <a:solidFill>
                  <a:srgbClr val="EF3A6F"/>
                </a:solidFill>
              </a:rPr>
              <a:t>em</a:t>
            </a:r>
            <a:r>
              <a:rPr lang="en-US" sz="4000" dirty="0">
                <a:solidFill>
                  <a:srgbClr val="EF3A6F"/>
                </a:solidFill>
              </a:rPr>
              <a:t>, </a:t>
            </a:r>
            <a:r>
              <a:rPr lang="en-US" sz="4000" dirty="0"/>
              <a:t>if the direct parent has no font-size defined, it’ll look to upper-level parents until it reaches to root element</a:t>
            </a:r>
          </a:p>
        </p:txBody>
      </p:sp>
    </p:spTree>
    <p:extLst>
      <p:ext uri="{BB962C8B-B14F-4D97-AF65-F5344CB8AC3E}">
        <p14:creationId xmlns:p14="http://schemas.microsoft.com/office/powerpoint/2010/main" val="43527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CSS in HTML - Inline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&lt;head&gt;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&lt;/head&gt;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&lt;body&gt;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&lt;p style=</a:t>
            </a:r>
            <a:r>
              <a:rPr lang="en-US" sz="3200" dirty="0">
                <a:solidFill>
                  <a:srgbClr val="EF3A6F"/>
                </a:solidFill>
              </a:rPr>
              <a:t>"</a:t>
            </a:r>
            <a:r>
              <a:rPr lang="en-US" sz="3200" dirty="0" err="1">
                <a:solidFill>
                  <a:srgbClr val="EF3A6F"/>
                </a:solidFill>
              </a:rPr>
              <a:t>color:green</a:t>
            </a:r>
            <a:r>
              <a:rPr lang="en-US" sz="3200" dirty="0">
                <a:solidFill>
                  <a:srgbClr val="EF3A6F"/>
                </a:solidFill>
              </a:rPr>
              <a:t>; font-size:32px;"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&gt;This is a text&lt;/p&gt;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&lt;/body&gt;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CSS in HTML - Embedded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&lt;head&gt;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3200" dirty="0">
                <a:solidFill>
                  <a:srgbClr val="EF3A6F"/>
                </a:solidFill>
              </a:rPr>
              <a:t>&lt;style&gt;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			p{…}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		&lt;/style&gt;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&lt;/head&gt;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CSS in HTML – External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>
                <a:solidFill>
                  <a:srgbClr val="EF3A6F"/>
                </a:solidFill>
              </a:rPr>
              <a:t>&lt;link </a:t>
            </a:r>
            <a:r>
              <a:rPr lang="en-US" dirty="0" err="1">
                <a:solidFill>
                  <a:srgbClr val="EF3A6F"/>
                </a:solidFill>
              </a:rPr>
              <a:t>rel</a:t>
            </a:r>
            <a:r>
              <a:rPr lang="en-US" dirty="0">
                <a:solidFill>
                  <a:srgbClr val="EF3A6F"/>
                </a:solidFill>
              </a:rPr>
              <a:t>="stylesheet" </a:t>
            </a:r>
            <a:r>
              <a:rPr lang="en-US" dirty="0" err="1">
                <a:solidFill>
                  <a:srgbClr val="EF3A6F"/>
                </a:solidFill>
              </a:rPr>
              <a:t>href</a:t>
            </a:r>
            <a:r>
              <a:rPr lang="en-US" dirty="0">
                <a:solidFill>
                  <a:srgbClr val="EF3A6F"/>
                </a:solidFill>
              </a:rPr>
              <a:t>="styles.css"&gt;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7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 </a:t>
            </a:r>
          </a:p>
          <a:p>
            <a:r>
              <a:rPr lang="en-US" dirty="0"/>
              <a:t>Web Development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1068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ctr" anchorCtr="0"/>
          <a:lstStyle/>
          <a:p>
            <a:r>
              <a:rPr lang="en-US" dirty="0"/>
              <a:t>By Id Name ( </a:t>
            </a:r>
            <a:r>
              <a:rPr lang="en-US" dirty="0">
                <a:solidFill>
                  <a:srgbClr val="EF3A6F"/>
                </a:solidFill>
              </a:rPr>
              <a:t>#</a:t>
            </a:r>
            <a:r>
              <a:rPr lang="en-US" dirty="0" err="1">
                <a:solidFill>
                  <a:srgbClr val="EF3A6F"/>
                </a:solidFill>
              </a:rPr>
              <a:t>idName</a:t>
            </a:r>
            <a:r>
              <a:rPr lang="en-US" dirty="0">
                <a:solidFill>
                  <a:srgbClr val="EF3A6F"/>
                </a:solidFill>
              </a:rPr>
              <a:t>{ } </a:t>
            </a:r>
            <a:r>
              <a:rPr lang="en-US" dirty="0"/>
              <a:t>)</a:t>
            </a:r>
          </a:p>
          <a:p>
            <a:r>
              <a:rPr lang="en-US" dirty="0"/>
              <a:t>By Class Name ( </a:t>
            </a:r>
            <a:r>
              <a:rPr lang="en-US" dirty="0">
                <a:solidFill>
                  <a:srgbClr val="EF3A6F"/>
                </a:solidFill>
              </a:rPr>
              <a:t>.</a:t>
            </a:r>
            <a:r>
              <a:rPr lang="en-US" dirty="0" err="1">
                <a:solidFill>
                  <a:srgbClr val="EF3A6F"/>
                </a:solidFill>
              </a:rPr>
              <a:t>className</a:t>
            </a:r>
            <a:r>
              <a:rPr lang="en-US" dirty="0">
                <a:solidFill>
                  <a:srgbClr val="EF3A6F"/>
                </a:solidFill>
              </a:rPr>
              <a:t>{ } </a:t>
            </a:r>
            <a:r>
              <a:rPr lang="en-US" dirty="0"/>
              <a:t>)</a:t>
            </a:r>
          </a:p>
          <a:p>
            <a:r>
              <a:rPr lang="en-US" dirty="0"/>
              <a:t>By Element Type ( </a:t>
            </a:r>
            <a:r>
              <a:rPr lang="en-US" dirty="0">
                <a:solidFill>
                  <a:srgbClr val="EF3A6F"/>
                </a:solidFill>
              </a:rPr>
              <a:t>p{ }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0BD375-B1E8-B940-BC11-2065837871D8}"/>
              </a:ext>
            </a:extLst>
          </p:cNvPr>
          <p:cNvCxnSpPr>
            <a:cxnSpLocks/>
          </p:cNvCxnSpPr>
          <p:nvPr/>
        </p:nvCxnSpPr>
        <p:spPr>
          <a:xfrm flipV="1">
            <a:off x="8187397" y="2602524"/>
            <a:ext cx="14068" cy="1828799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A14E4F-4097-B54D-9FF3-73DA1EDC1FDB}"/>
              </a:ext>
            </a:extLst>
          </p:cNvPr>
          <p:cNvSpPr txBox="1"/>
          <p:nvPr/>
        </p:nvSpPr>
        <p:spPr>
          <a:xfrm>
            <a:off x="8628703" y="2460844"/>
            <a:ext cx="87876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F3A6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High</a:t>
            </a:r>
          </a:p>
          <a:p>
            <a:endParaRPr lang="en-US" sz="3200" dirty="0">
              <a:solidFill>
                <a:srgbClr val="EF3A6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en-US" sz="4000" dirty="0">
              <a:solidFill>
                <a:srgbClr val="EF3A6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sz="3200" dirty="0">
                <a:solidFill>
                  <a:srgbClr val="EF3A6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2406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D13459-D424-AC47-90FE-A80FD0A04C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33D9-6C07-8B4D-A5B0-45E9A9CE2F0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element is an rectangular box.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https://www.w3schools.com/css/css_boxmodel.asp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0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39223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#id{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padding: 50px;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width: 200px;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height: 200px;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background-color: red;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border: 1px solid black;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7772" y="4670718"/>
            <a:ext cx="555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Add 50px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space inside border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39712" y="1799471"/>
            <a:ext cx="42772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78591" y="2029186"/>
            <a:ext cx="1645920" cy="16459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84567" y="2041218"/>
            <a:ext cx="914400" cy="91440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19050">
            <a:solidFill>
              <a:schemeClr val="tx1">
                <a:lumMod val="85000"/>
                <a:lumOff val="15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child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71649" y="2022245"/>
            <a:ext cx="2273079" cy="216533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62049" y="2348361"/>
            <a:ext cx="914400" cy="91440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19050">
            <a:solidFill>
              <a:schemeClr val="tx1">
                <a:lumMod val="85000"/>
                <a:lumOff val="15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34313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39223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#id{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margin: 50px;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width: 200px;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height: 200px;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background-color: red;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border: 1px solid black;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7772" y="4670718"/>
            <a:ext cx="555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Add 50px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space outside border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39712" y="1799471"/>
            <a:ext cx="42772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78591" y="2029186"/>
            <a:ext cx="1645920" cy="16459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84567" y="2041218"/>
            <a:ext cx="914400" cy="91440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19050">
            <a:solidFill>
              <a:schemeClr val="tx1">
                <a:lumMod val="85000"/>
                <a:lumOff val="15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child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04674 0.0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04636 0.074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margin: 50px;</a:t>
            </a:r>
          </a:p>
          <a:p>
            <a:r>
              <a:rPr lang="en-US" sz="3600" dirty="0">
                <a:solidFill>
                  <a:schemeClr val="bg1"/>
                </a:solidFill>
              </a:rPr>
              <a:t>margin: 50px </a:t>
            </a:r>
            <a:r>
              <a:rPr lang="en-US" sz="3600" dirty="0" err="1">
                <a:solidFill>
                  <a:schemeClr val="bg1"/>
                </a:solidFill>
              </a:rPr>
              <a:t>50px</a:t>
            </a:r>
            <a:r>
              <a:rPr lang="en-US" sz="3600" dirty="0">
                <a:solidFill>
                  <a:schemeClr val="bg1"/>
                </a:solidFill>
              </a:rPr>
              <a:t>;</a:t>
            </a:r>
          </a:p>
          <a:p>
            <a:r>
              <a:rPr lang="en-US" sz="3600" dirty="0">
                <a:solidFill>
                  <a:srgbClr val="EF3A6F"/>
                </a:solidFill>
              </a:rPr>
              <a:t>margin: 50px </a:t>
            </a:r>
            <a:r>
              <a:rPr lang="en-US" sz="3600" dirty="0" err="1">
                <a:solidFill>
                  <a:srgbClr val="EF3A6F"/>
                </a:solidFill>
              </a:rPr>
              <a:t>50px</a:t>
            </a:r>
            <a:r>
              <a:rPr lang="en-US" sz="3600" dirty="0">
                <a:solidFill>
                  <a:srgbClr val="EF3A6F"/>
                </a:solidFill>
              </a:rPr>
              <a:t> </a:t>
            </a:r>
            <a:r>
              <a:rPr lang="en-US" sz="3600" dirty="0" err="1">
                <a:solidFill>
                  <a:srgbClr val="EF3A6F"/>
                </a:solidFill>
              </a:rPr>
              <a:t>50px</a:t>
            </a:r>
            <a:r>
              <a:rPr lang="en-US" sz="3600" dirty="0">
                <a:solidFill>
                  <a:srgbClr val="EF3A6F"/>
                </a:solidFill>
              </a:rPr>
              <a:t> </a:t>
            </a:r>
            <a:r>
              <a:rPr lang="en-US" sz="3600" dirty="0" err="1">
                <a:solidFill>
                  <a:srgbClr val="EF3A6F"/>
                </a:solidFill>
              </a:rPr>
              <a:t>50px</a:t>
            </a:r>
            <a:r>
              <a:rPr lang="en-US" sz="3600" dirty="0">
                <a:solidFill>
                  <a:srgbClr val="EF3A6F"/>
                </a:solidFill>
              </a:rPr>
              <a:t>;</a:t>
            </a:r>
          </a:p>
          <a:p>
            <a:r>
              <a:rPr lang="en-US" sz="3600" dirty="0">
                <a:solidFill>
                  <a:srgbClr val="002060"/>
                </a:solidFill>
              </a:rPr>
              <a:t>margin-top: 50px;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  margin-right: 50px;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  margin-bottom: 50px;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  margin-left: 50px;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558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The four have the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same effect</a:t>
            </a:r>
            <a:r>
              <a:rPr lang="en-US" sz="3200" dirty="0">
                <a:latin typeface="Arial Narrow" panose="020B0606020202030204" pitchFamily="34" charset="0"/>
              </a:rPr>
              <a:t>: add 50px space outside border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Same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rules apply to padding </a:t>
            </a:r>
            <a:r>
              <a:rPr lang="en-US" sz="3200" dirty="0">
                <a:latin typeface="Arial Narrow" panose="020B0606020202030204" pitchFamily="34" charset="0"/>
              </a:rPr>
              <a:t>too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40909" y="1799471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1215" y="2160223"/>
            <a:ext cx="1160122" cy="1255435"/>
          </a:xfrm>
          <a:prstGeom prst="rect">
            <a:avLst/>
          </a:prstGeom>
          <a:solidFill>
            <a:srgbClr val="FF0000">
              <a:alpha val="30000"/>
            </a:srgbClr>
          </a:solidFill>
          <a:ln w="19050">
            <a:solidFill>
              <a:schemeClr val="tx1">
                <a:lumMod val="85000"/>
                <a:lumOff val="15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24247" y="2454308"/>
            <a:ext cx="1160122" cy="1255435"/>
          </a:xfrm>
          <a:prstGeom prst="rect">
            <a:avLst/>
          </a:prstGeom>
          <a:solidFill>
            <a:srgbClr val="FF0000">
              <a:alpha val="90000"/>
            </a:srgbClr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6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Position 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#id{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position: relative;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	top: 10px;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	left: 50px;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Move down 10px, right 50px </a:t>
            </a:r>
          </a:p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relative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to</a:t>
            </a:r>
            <a:r>
              <a:rPr lang="en-US" sz="3200" dirty="0">
                <a:latin typeface="Arial Narrow" panose="020B0606020202030204" pitchFamily="34" charset="0"/>
              </a:rPr>
              <a:t> its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original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position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40909" y="1799471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1215" y="2160223"/>
            <a:ext cx="1160122" cy="1255435"/>
          </a:xfrm>
          <a:prstGeom prst="rect">
            <a:avLst/>
          </a:prstGeom>
          <a:solidFill>
            <a:srgbClr val="FF0000">
              <a:alpha val="30000"/>
            </a:srgbClr>
          </a:solidFill>
          <a:ln w="19050">
            <a:solidFill>
              <a:schemeClr val="tx1">
                <a:lumMod val="85000"/>
                <a:lumOff val="15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31215" y="2160223"/>
            <a:ext cx="1160122" cy="1255435"/>
          </a:xfrm>
          <a:prstGeom prst="rect">
            <a:avLst/>
          </a:prstGeom>
          <a:solidFill>
            <a:srgbClr val="FF0000">
              <a:alpha val="90000"/>
            </a:srgbClr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3385 0.0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Position 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#id{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position: absolute;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	top: 10px;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	left: 50px;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Move down 10px, right 50px from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parent element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40909" y="1799471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1215" y="2160223"/>
            <a:ext cx="1160122" cy="1255435"/>
          </a:xfrm>
          <a:prstGeom prst="rect">
            <a:avLst/>
          </a:prstGeom>
          <a:solidFill>
            <a:srgbClr val="FF0000">
              <a:alpha val="30000"/>
            </a:srgbClr>
          </a:solidFill>
          <a:ln w="19050">
            <a:solidFill>
              <a:schemeClr val="tx1">
                <a:lumMod val="85000"/>
                <a:lumOff val="15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97817" y="1888825"/>
            <a:ext cx="1160122" cy="1255435"/>
          </a:xfrm>
          <a:prstGeom prst="rect">
            <a:avLst/>
          </a:prstGeom>
          <a:solidFill>
            <a:srgbClr val="FF0000">
              <a:alpha val="90000"/>
            </a:srgbClr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10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Position 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#parent{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rgbClr val="EF3A6F"/>
                </a:solidFill>
              </a:rPr>
              <a:t>position: relative;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#id{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position: absolute;</a:t>
            </a: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Move down 10px, right 50px from parent element (gray box)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712" y="1801368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20469" y="2175314"/>
            <a:ext cx="2850609" cy="186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43551" y="2260151"/>
            <a:ext cx="1371600" cy="1371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Position Fixed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#parent{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rgbClr val="EF3A6F"/>
                </a:solidFill>
              </a:rPr>
              <a:t>position: relative;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#id{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position: fixed;</a:t>
            </a: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Move down 10px, right 50px from root element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712" y="1801368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84373" y="2175314"/>
            <a:ext cx="2850609" cy="186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66036" y="1911230"/>
            <a:ext cx="1371600" cy="1371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0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</a:t>
            </a:r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8889" y="2214146"/>
            <a:ext cx="5077753" cy="2676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8485" y="2502735"/>
            <a:ext cx="4241468" cy="1851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dirty="0">
                <a:latin typeface="Arial Narrow" panose="020B0606020202030204" pitchFamily="34" charset="0"/>
              </a:rPr>
              <a:t>flex container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9229" y="3023004"/>
            <a:ext cx="914400" cy="914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flex 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1165" y="3035850"/>
            <a:ext cx="914400" cy="914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flex item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6309" y="3041212"/>
            <a:ext cx="914400" cy="914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flex item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68484" y="4422354"/>
            <a:ext cx="424146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01914" y="2512093"/>
            <a:ext cx="0" cy="1841898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1520919"/>
            <a:ext cx="55998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>
                <a:solidFill>
                  <a:srgbClr val="EF3A6F"/>
                </a:solidFill>
                <a:latin typeface="Arial Narrow" panose="020B0606020202030204" pitchFamily="34" charset="0"/>
              </a:rPr>
              <a:t>display:flex</a:t>
            </a:r>
            <a:r>
              <a:rPr lang="en-US" sz="3400" dirty="0">
                <a:latin typeface="Arial Narrow" panose="020B0606020202030204" pitchFamily="34" charset="0"/>
              </a:rPr>
              <a:t> on </a:t>
            </a:r>
            <a:r>
              <a:rPr lang="en-US" sz="3400" dirty="0">
                <a:solidFill>
                  <a:schemeClr val="bg1"/>
                </a:solidFill>
                <a:latin typeface="Arial Narrow" panose="020B0606020202030204" pitchFamily="34" charset="0"/>
              </a:rPr>
              <a:t>parent</a:t>
            </a:r>
            <a:r>
              <a:rPr lang="en-US" sz="3400" dirty="0">
                <a:latin typeface="Arial Narrow" panose="020B0606020202030204" pitchFamily="34" charset="0"/>
              </a:rPr>
              <a:t> element to enable flex</a:t>
            </a:r>
          </a:p>
          <a:p>
            <a:r>
              <a:rPr lang="en-US" sz="3400" dirty="0">
                <a:solidFill>
                  <a:srgbClr val="EF3A6F"/>
                </a:solidFill>
                <a:latin typeface="Arial Narrow" panose="020B0606020202030204" pitchFamily="34" charset="0"/>
              </a:rPr>
              <a:t>flex-direction</a:t>
            </a:r>
            <a:r>
              <a:rPr lang="en-US" sz="3400" dirty="0">
                <a:latin typeface="Arial Narrow" panose="020B0606020202030204" pitchFamily="34" charset="0"/>
              </a:rPr>
              <a:t> to control how to laying the items:</a:t>
            </a:r>
          </a:p>
          <a:p>
            <a:r>
              <a:rPr lang="en-US" sz="3400" dirty="0">
                <a:solidFill>
                  <a:schemeClr val="bg1"/>
                </a:solidFill>
                <a:latin typeface="Arial Narrow" panose="020B0606020202030204" pitchFamily="34" charset="0"/>
              </a:rPr>
              <a:t>   row</a:t>
            </a:r>
            <a:r>
              <a:rPr lang="en-US" sz="3400" dirty="0">
                <a:latin typeface="Arial Narrow" panose="020B0606020202030204" pitchFamily="34" charset="0"/>
              </a:rPr>
              <a:t> (left-right) </a:t>
            </a:r>
          </a:p>
          <a:p>
            <a:r>
              <a:rPr lang="en-US" sz="3400" dirty="0">
                <a:solidFill>
                  <a:schemeClr val="bg1"/>
                </a:solidFill>
                <a:latin typeface="Arial Narrow" panose="020B0606020202030204" pitchFamily="34" charset="0"/>
              </a:rPr>
              <a:t>   column</a:t>
            </a:r>
            <a:r>
              <a:rPr lang="en-US" sz="3400" dirty="0">
                <a:latin typeface="Arial Narrow" panose="020B0606020202030204" pitchFamily="34" charset="0"/>
              </a:rPr>
              <a:t> (top-down)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78935" y="2568744"/>
            <a:ext cx="677108" cy="1697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column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3629" y="4353991"/>
            <a:ext cx="1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269632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 HTML</a:t>
            </a:r>
          </a:p>
        </p:txBody>
      </p:sp>
    </p:spTree>
    <p:extLst>
      <p:ext uri="{BB962C8B-B14F-4D97-AF65-F5344CB8AC3E}">
        <p14:creationId xmlns:p14="http://schemas.microsoft.com/office/powerpoint/2010/main" val="1531462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</a:t>
            </a:r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8889" y="2214146"/>
            <a:ext cx="5077753" cy="2676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8485" y="2502735"/>
            <a:ext cx="4241468" cy="1851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dirty="0">
                <a:latin typeface="Arial Narrow" panose="020B0606020202030204" pitchFamily="34" charset="0"/>
              </a:rPr>
              <a:t>flex container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9229" y="3023004"/>
            <a:ext cx="914400" cy="914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flex 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1165" y="3035850"/>
            <a:ext cx="914400" cy="914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flex item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6309" y="3041212"/>
            <a:ext cx="914400" cy="914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flex item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68484" y="4422354"/>
            <a:ext cx="424146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01914" y="2512093"/>
            <a:ext cx="0" cy="1841898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1520919"/>
            <a:ext cx="55998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EF3A6F"/>
                </a:solidFill>
                <a:latin typeface="Arial Narrow" panose="020B0606020202030204" pitchFamily="34" charset="0"/>
              </a:rPr>
              <a:t>main axis </a:t>
            </a:r>
            <a:r>
              <a:rPr lang="en-US" sz="3400" dirty="0">
                <a:latin typeface="Arial Narrow" panose="020B0606020202030204" pitchFamily="34" charset="0"/>
              </a:rPr>
              <a:t>is the </a:t>
            </a:r>
            <a:r>
              <a:rPr lang="en-US" sz="3400" dirty="0">
                <a:solidFill>
                  <a:schemeClr val="bg1"/>
                </a:solidFill>
                <a:latin typeface="Arial Narrow" panose="020B0606020202030204" pitchFamily="34" charset="0"/>
              </a:rPr>
              <a:t>flex-direction</a:t>
            </a:r>
            <a:r>
              <a:rPr lang="en-US" sz="3400" dirty="0">
                <a:latin typeface="Arial Narrow" panose="020B0606020202030204" pitchFamily="34" charset="0"/>
              </a:rPr>
              <a:t> of flex container </a:t>
            </a:r>
          </a:p>
          <a:p>
            <a:r>
              <a:rPr lang="en-US" sz="3400" dirty="0">
                <a:solidFill>
                  <a:srgbClr val="EF3A6F"/>
                </a:solidFill>
                <a:latin typeface="Arial Narrow" panose="020B0606020202030204" pitchFamily="34" charset="0"/>
              </a:rPr>
              <a:t>cross axis </a:t>
            </a:r>
            <a:r>
              <a:rPr lang="en-US" sz="3400" dirty="0">
                <a:latin typeface="Arial Narrow" panose="020B0606020202030204" pitchFamily="34" charset="0"/>
              </a:rPr>
              <a:t>is the flip side of main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78935" y="2568744"/>
            <a:ext cx="677108" cy="1697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cross axis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3629" y="4353991"/>
            <a:ext cx="1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main axis</a:t>
            </a:r>
          </a:p>
        </p:txBody>
      </p:sp>
    </p:spTree>
    <p:extLst>
      <p:ext uri="{BB962C8B-B14F-4D97-AF65-F5344CB8AC3E}">
        <p14:creationId xmlns:p14="http://schemas.microsoft.com/office/powerpoint/2010/main" val="1112462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Flex direction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#parent{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display: flex;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</a:rPr>
              <a:t>	</a:t>
            </a:r>
            <a:r>
              <a:rPr lang="en-US" sz="4000" dirty="0">
                <a:solidFill>
                  <a:srgbClr val="EF3A6F"/>
                </a:solidFill>
              </a:rPr>
              <a:t>flex-direction: row;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#child{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background-color: red;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Flow flex item from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left to right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712" y="1801368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2028" y="1960021"/>
            <a:ext cx="2850609" cy="186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2028" y="1968455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05155" y="1968455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64873" y="1968455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52028" y="3901823"/>
            <a:ext cx="28506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0711" y="3888747"/>
            <a:ext cx="1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main axis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186795" y="1960021"/>
            <a:ext cx="0" cy="187378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86795" y="2047919"/>
            <a:ext cx="677108" cy="1697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cross axis</a:t>
            </a:r>
          </a:p>
        </p:txBody>
      </p:sp>
    </p:spTree>
    <p:extLst>
      <p:ext uri="{BB962C8B-B14F-4D97-AF65-F5344CB8AC3E}">
        <p14:creationId xmlns:p14="http://schemas.microsoft.com/office/powerpoint/2010/main" val="443262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Flex direction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#parent{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display: flex;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</a:rPr>
              <a:t>	</a:t>
            </a:r>
            <a:r>
              <a:rPr lang="en-US" sz="4000" dirty="0">
                <a:solidFill>
                  <a:srgbClr val="EF3A6F"/>
                </a:solidFill>
              </a:rPr>
              <a:t>flex-direction: column;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#child{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background-color: red;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Flow flex item from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top to bottom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712" y="1801368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2028" y="1960021"/>
            <a:ext cx="2850609" cy="186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2028" y="1968455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59166" y="2418920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52027" y="2880845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52028" y="3901823"/>
            <a:ext cx="28506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0711" y="3888747"/>
            <a:ext cx="1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cross axis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186795" y="1960021"/>
            <a:ext cx="0" cy="187378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86795" y="2047919"/>
            <a:ext cx="677108" cy="1697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main axis</a:t>
            </a:r>
          </a:p>
        </p:txBody>
      </p:sp>
    </p:spTree>
    <p:extLst>
      <p:ext uri="{BB962C8B-B14F-4D97-AF65-F5344CB8AC3E}">
        <p14:creationId xmlns:p14="http://schemas.microsoft.com/office/powerpoint/2010/main" val="4117254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Flex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#parent{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display: flex;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flex-direction: row;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align-items: center;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	justify-content: space-around;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F3A6F"/>
                </a:solidFill>
                <a:latin typeface="Arial Narrow" panose="020B0606020202030204" pitchFamily="34" charset="0"/>
              </a:rPr>
              <a:t>align-items</a:t>
            </a:r>
            <a:r>
              <a:rPr lang="en-US" sz="3200" dirty="0">
                <a:latin typeface="Arial Narrow" panose="020B0606020202030204" pitchFamily="34" charset="0"/>
              </a:rPr>
              <a:t> controls the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cross axis</a:t>
            </a:r>
          </a:p>
          <a:p>
            <a:r>
              <a:rPr lang="en-US" sz="3200" dirty="0">
                <a:solidFill>
                  <a:srgbClr val="EF3A6F"/>
                </a:solidFill>
                <a:latin typeface="Arial Narrow" panose="020B0606020202030204" pitchFamily="34" charset="0"/>
              </a:rPr>
              <a:t>justify-content</a:t>
            </a:r>
            <a:r>
              <a:rPr lang="en-US" sz="3200" dirty="0">
                <a:latin typeface="Arial Narrow" panose="020B0606020202030204" pitchFamily="34" charset="0"/>
              </a:rPr>
              <a:t> controls the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main axis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712" y="1801368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2028" y="1960021"/>
            <a:ext cx="2850609" cy="186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08945" y="2708625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83985" y="2694931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44706" y="2694931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52028" y="3901823"/>
            <a:ext cx="28506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0711" y="3888747"/>
            <a:ext cx="1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main axis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186795" y="1960021"/>
            <a:ext cx="0" cy="187378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86795" y="2047919"/>
            <a:ext cx="677108" cy="1697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cross axis</a:t>
            </a:r>
          </a:p>
        </p:txBody>
      </p:sp>
    </p:spTree>
    <p:extLst>
      <p:ext uri="{BB962C8B-B14F-4D97-AF65-F5344CB8AC3E}">
        <p14:creationId xmlns:p14="http://schemas.microsoft.com/office/powerpoint/2010/main" val="2099228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Flex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#parent{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display: flex;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flex-direction: column;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align-items: center;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	justify-content: space-around;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F3A6F"/>
                </a:solidFill>
                <a:latin typeface="Arial Narrow" panose="020B0606020202030204" pitchFamily="34" charset="0"/>
              </a:rPr>
              <a:t>align-items</a:t>
            </a:r>
            <a:r>
              <a:rPr lang="en-US" sz="3200" dirty="0">
                <a:latin typeface="Arial Narrow" panose="020B0606020202030204" pitchFamily="34" charset="0"/>
              </a:rPr>
              <a:t> controls the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cross axis</a:t>
            </a:r>
          </a:p>
          <a:p>
            <a:r>
              <a:rPr lang="en-US" sz="3200" dirty="0">
                <a:solidFill>
                  <a:srgbClr val="EF3A6F"/>
                </a:solidFill>
                <a:latin typeface="Arial Narrow" panose="020B0606020202030204" pitchFamily="34" charset="0"/>
              </a:rPr>
              <a:t>justify-content</a:t>
            </a:r>
            <a:r>
              <a:rPr lang="en-US" sz="3200" dirty="0">
                <a:latin typeface="Arial Narrow" panose="020B0606020202030204" pitchFamily="34" charset="0"/>
              </a:rPr>
              <a:t> controls the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main axis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712" y="1801368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2028" y="1960021"/>
            <a:ext cx="2850609" cy="186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83985" y="2098876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83985" y="2694931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83985" y="3294869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52028" y="3901823"/>
            <a:ext cx="28506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0711" y="3888747"/>
            <a:ext cx="1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cross axis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186795" y="1960021"/>
            <a:ext cx="0" cy="187378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86795" y="2047919"/>
            <a:ext cx="677108" cy="1697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main axis</a:t>
            </a:r>
          </a:p>
        </p:txBody>
      </p:sp>
    </p:spTree>
    <p:extLst>
      <p:ext uri="{BB962C8B-B14F-4D97-AF65-F5344CB8AC3E}">
        <p14:creationId xmlns:p14="http://schemas.microsoft.com/office/powerpoint/2010/main" val="40194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29" y="1436915"/>
            <a:ext cx="11196085" cy="486763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@media (max-width:599px)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p{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font-size: 32px; </a:t>
            </a: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@media (min-width:600px) and (max-width:1023px)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p{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font-size: 48px; </a:t>
            </a: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@media (min-width:1024px)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p{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font-size: 64px; </a:t>
            </a: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2539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How CSS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b" anchorCtr="0"/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https://developer.mozilla.org/en-US/docs/Learn/CSS/First_steps/How_CSS_works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18458" y="2159389"/>
            <a:ext cx="1901115" cy="126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Load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9759" y="2159389"/>
            <a:ext cx="1901115" cy="126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Parse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1060" y="2159389"/>
            <a:ext cx="1901115" cy="126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Create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DOM Tree</a:t>
            </a:r>
          </a:p>
        </p:txBody>
      </p:sp>
      <p:sp>
        <p:nvSpPr>
          <p:cNvPr id="8" name="Rectangle 7"/>
          <p:cNvSpPr/>
          <p:nvPr/>
        </p:nvSpPr>
        <p:spPr>
          <a:xfrm>
            <a:off x="9212361" y="2159389"/>
            <a:ext cx="1901115" cy="126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Display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619573" y="2791935"/>
            <a:ext cx="930186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450874" y="2791935"/>
            <a:ext cx="930186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8282175" y="2791935"/>
            <a:ext cx="930186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40320" y="4057027"/>
            <a:ext cx="1294387" cy="102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Load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CSS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98349" y="4057027"/>
            <a:ext cx="1294387" cy="102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Parse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CSS</a:t>
            </a:r>
          </a:p>
        </p:txBody>
      </p:sp>
      <p:cxnSp>
        <p:nvCxnSpPr>
          <p:cNvPr id="26" name="Straight Arrow Connector 25"/>
          <p:cNvCxnSpPr>
            <a:stCxn id="5" idx="2"/>
            <a:endCxn id="13" idx="0"/>
          </p:cNvCxnSpPr>
          <p:nvPr/>
        </p:nvCxnSpPr>
        <p:spPr>
          <a:xfrm flipH="1">
            <a:off x="4487514" y="3424481"/>
            <a:ext cx="12803" cy="632546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5134707" y="4570748"/>
            <a:ext cx="863642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4" idx="3"/>
          </p:cNvCxnSpPr>
          <p:nvPr/>
        </p:nvCxnSpPr>
        <p:spPr>
          <a:xfrm flipV="1">
            <a:off x="7292736" y="3424481"/>
            <a:ext cx="458562" cy="1146267"/>
          </a:xfrm>
          <a:prstGeom prst="curvedConnector2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57007" y="3932906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Attach to DOM</a:t>
            </a:r>
          </a:p>
        </p:txBody>
      </p:sp>
    </p:spTree>
    <p:extLst>
      <p:ext uri="{BB962C8B-B14F-4D97-AF65-F5344CB8AC3E}">
        <p14:creationId xmlns:p14="http://schemas.microsoft.com/office/powerpoint/2010/main" val="3356194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Learn More about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1" y="1491917"/>
            <a:ext cx="11206716" cy="485989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EF3A6F"/>
                </a:solidFill>
              </a:rPr>
              <a:t>CSS building blocks</a:t>
            </a:r>
          </a:p>
          <a:p>
            <a:pPr marL="0" indent="0">
              <a:buNone/>
            </a:pPr>
            <a:r>
              <a:rPr lang="en-US" sz="2400" dirty="0"/>
              <a:t>https://developer.mozilla.org/en-US/docs/Learn/CSS/Building_blocks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EF3A6F"/>
                </a:solidFill>
              </a:rPr>
              <a:t>CSS selectors</a:t>
            </a:r>
          </a:p>
          <a:p>
            <a:pPr marL="0" indent="0">
              <a:buNone/>
            </a:pPr>
            <a:r>
              <a:rPr lang="en-US" sz="2400" dirty="0"/>
              <a:t>https://developer.mozilla.org/en-US/docs/Learn/CSS/Building_blocks/Selectors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EF3A6F"/>
                </a:solidFill>
              </a:rPr>
              <a:t>CSS values and units</a:t>
            </a:r>
          </a:p>
          <a:p>
            <a:pPr marL="0" indent="0">
              <a:buNone/>
            </a:pPr>
            <a:r>
              <a:rPr lang="en-US" sz="2400" dirty="0"/>
              <a:t>https://developer.mozilla.org/en-US/docs/Learn/CSS/Building_blocks/Values_and_units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EF3A6F"/>
                </a:solidFill>
              </a:rPr>
              <a:t>CSS @media</a:t>
            </a:r>
          </a:p>
          <a:p>
            <a:pPr marL="0" indent="0">
              <a:buNone/>
            </a:pPr>
            <a:r>
              <a:rPr lang="en-US" sz="2400" dirty="0"/>
              <a:t>https://developer.mozilla.org/en-US/docs/Web/CSS/@media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EF3A6F"/>
                </a:solidFill>
              </a:rPr>
              <a:t>Responsive design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https://developer.mozilla.org/en-US/docs/Web/Progressive_web_apps/Responsive/responsive_design_building_blocks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EF3A6F"/>
                </a:solidFill>
              </a:rPr>
              <a:t>How CSS Works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https://developer.mozilla.org/en-US/docs/Learn/CSS/First_steps/How_CSS_works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10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 JavaScript</a:t>
            </a:r>
          </a:p>
        </p:txBody>
      </p:sp>
    </p:spTree>
    <p:extLst>
      <p:ext uri="{BB962C8B-B14F-4D97-AF65-F5344CB8AC3E}">
        <p14:creationId xmlns:p14="http://schemas.microsoft.com/office/powerpoint/2010/main" val="3845748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F3A6F"/>
                </a:solidFill>
              </a:rPr>
              <a:t>HTML </a:t>
            </a:r>
            <a:r>
              <a:rPr lang="en-US" dirty="0"/>
              <a:t>describe and define the </a:t>
            </a:r>
            <a:r>
              <a:rPr lang="en-US" dirty="0">
                <a:solidFill>
                  <a:schemeClr val="bg1"/>
                </a:solidFill>
              </a:rPr>
              <a:t>content </a:t>
            </a:r>
            <a:r>
              <a:rPr lang="en-US" dirty="0"/>
              <a:t>of a webpage</a:t>
            </a:r>
          </a:p>
          <a:p>
            <a:pPr marL="0" indent="0">
              <a:buNone/>
            </a:pPr>
            <a:r>
              <a:rPr lang="en-US" dirty="0">
                <a:solidFill>
                  <a:srgbClr val="EF3A6F"/>
                </a:solidFill>
              </a:rPr>
              <a:t>CSS </a:t>
            </a:r>
            <a:r>
              <a:rPr lang="en-US" dirty="0"/>
              <a:t>change the </a:t>
            </a:r>
            <a:r>
              <a:rPr lang="en-US" dirty="0">
                <a:solidFill>
                  <a:schemeClr val="bg1"/>
                </a:solidFill>
              </a:rPr>
              <a:t>appearance </a:t>
            </a:r>
            <a:r>
              <a:rPr lang="en-US" dirty="0"/>
              <a:t>or </a:t>
            </a:r>
            <a:r>
              <a:rPr lang="en-US" dirty="0">
                <a:solidFill>
                  <a:schemeClr val="bg1"/>
                </a:solidFill>
              </a:rPr>
              <a:t>presentation </a:t>
            </a:r>
            <a:r>
              <a:rPr lang="en-US" dirty="0"/>
              <a:t>of content on a webpage</a:t>
            </a:r>
          </a:p>
          <a:p>
            <a:pPr marL="0" indent="0">
              <a:buNone/>
            </a:pPr>
            <a:r>
              <a:rPr lang="en-US" dirty="0">
                <a:solidFill>
                  <a:srgbClr val="EF3A6F"/>
                </a:solidFill>
              </a:rPr>
              <a:t>JavaScript </a:t>
            </a:r>
            <a:r>
              <a:rPr lang="en-US" dirty="0"/>
              <a:t>handle </a:t>
            </a:r>
            <a:r>
              <a:rPr lang="en-US" dirty="0">
                <a:solidFill>
                  <a:schemeClr val="bg1"/>
                </a:solidFill>
              </a:rPr>
              <a:t>behavior </a:t>
            </a:r>
            <a:r>
              <a:rPr lang="en-US" dirty="0"/>
              <a:t>and </a:t>
            </a:r>
            <a:r>
              <a:rPr lang="en-US" dirty="0">
                <a:solidFill>
                  <a:schemeClr val="bg1"/>
                </a:solidFill>
              </a:rPr>
              <a:t>functionality </a:t>
            </a:r>
            <a:r>
              <a:rPr lang="en-US" dirty="0"/>
              <a:t>of a webpage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4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 is the most basic building block of the Web. It defines the meaning and structure of web content.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https://developer.mozilla.org/en-US/docs/Web/HTML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3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 Types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1" y="1645718"/>
            <a:ext cx="5596269" cy="4627490"/>
          </a:xfrm>
        </p:spPr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5999" y="1687921"/>
            <a:ext cx="5610448" cy="4585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</a:t>
            </a:r>
          </a:p>
          <a:p>
            <a:pPr lvl="1"/>
            <a:r>
              <a:rPr lang="en-US" sz="4400" dirty="0"/>
              <a:t>Date</a:t>
            </a:r>
          </a:p>
          <a:p>
            <a:pPr lvl="1"/>
            <a:r>
              <a:rPr lang="en-US" sz="4400" dirty="0"/>
              <a:t>Array</a:t>
            </a:r>
          </a:p>
          <a:p>
            <a:pPr lvl="1"/>
            <a:r>
              <a:rPr lang="en-US" sz="4400" dirty="0"/>
              <a:t>Function</a:t>
            </a:r>
          </a:p>
          <a:p>
            <a:pPr lvl="1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2649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Declare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1" y="1645718"/>
            <a:ext cx="11206715" cy="4627490"/>
          </a:xfrm>
        </p:spPr>
        <p:txBody>
          <a:bodyPr anchor="ctr" anchorCtr="0"/>
          <a:lstStyle/>
          <a:p>
            <a:r>
              <a:rPr lang="en-US" sz="4800" dirty="0" err="1"/>
              <a:t>var</a:t>
            </a:r>
            <a:endParaRPr lang="en-US" sz="4800" dirty="0"/>
          </a:p>
          <a:p>
            <a:r>
              <a:rPr lang="en-US" sz="4800" dirty="0" err="1"/>
              <a:t>const</a:t>
            </a:r>
            <a:endParaRPr lang="en-US" sz="4800" dirty="0"/>
          </a:p>
          <a:p>
            <a:r>
              <a:rPr lang="en-US" sz="4800" dirty="0"/>
              <a:t>let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2455817" y="3971110"/>
            <a:ext cx="600892" cy="875211"/>
          </a:xfrm>
          <a:prstGeom prst="rightBrace">
            <a:avLst/>
          </a:prstGeom>
          <a:ln w="38100">
            <a:solidFill>
              <a:srgbClr val="EF3A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51847" y="4054772"/>
            <a:ext cx="4883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Narrow" panose="020B0606020202030204" pitchFamily="34" charset="0"/>
              </a:rPr>
              <a:t>UI5 not support right now</a:t>
            </a:r>
          </a:p>
        </p:txBody>
      </p:sp>
    </p:spTree>
    <p:extLst>
      <p:ext uri="{BB962C8B-B14F-4D97-AF65-F5344CB8AC3E}">
        <p14:creationId xmlns:p14="http://schemas.microsoft.com/office/powerpoint/2010/main" val="3914372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		lesser than</a:t>
            </a:r>
          </a:p>
          <a:p>
            <a:pPr marL="0" indent="0">
              <a:buNone/>
            </a:pPr>
            <a:r>
              <a:rPr lang="en-US" dirty="0"/>
              <a:t>&gt;		greater than</a:t>
            </a:r>
          </a:p>
          <a:p>
            <a:pPr marL="0" indent="0">
              <a:buNone/>
            </a:pPr>
            <a:r>
              <a:rPr lang="en-US" dirty="0"/>
              <a:t>&lt;=		equal or lesser than</a:t>
            </a:r>
          </a:p>
          <a:p>
            <a:pPr marL="0" indent="0">
              <a:buNone/>
            </a:pPr>
            <a:r>
              <a:rPr lang="en-US" dirty="0"/>
              <a:t>&gt;=		equal or greater than</a:t>
            </a:r>
          </a:p>
        </p:txBody>
      </p:sp>
    </p:spTree>
    <p:extLst>
      <p:ext uri="{BB962C8B-B14F-4D97-AF65-F5344CB8AC3E}">
        <p14:creationId xmlns:p14="http://schemas.microsoft.com/office/powerpoint/2010/main" val="16505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Equals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==		equal</a:t>
            </a:r>
          </a:p>
          <a:p>
            <a:pPr marL="0" indent="0">
              <a:buNone/>
            </a:pPr>
            <a:r>
              <a:rPr lang="en-US" dirty="0"/>
              <a:t>!=		not equal</a:t>
            </a:r>
          </a:p>
          <a:p>
            <a:pPr marL="0" indent="0">
              <a:buNone/>
            </a:pPr>
            <a:r>
              <a:rPr lang="en-US" dirty="0"/>
              <a:t>===		strict equal</a:t>
            </a:r>
          </a:p>
          <a:p>
            <a:pPr marL="0" indent="0">
              <a:buNone/>
            </a:pPr>
            <a:r>
              <a:rPr lang="en-US" dirty="0"/>
              <a:t>!==		strict not equal</a:t>
            </a:r>
          </a:p>
        </p:txBody>
      </p:sp>
    </p:spTree>
    <p:extLst>
      <p:ext uri="{BB962C8B-B14F-4D97-AF65-F5344CB8AC3E}">
        <p14:creationId xmlns:p14="http://schemas.microsoft.com/office/powerpoint/2010/main" val="2755463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/>
              <a:t>A </a:t>
            </a:r>
            <a:r>
              <a:rPr lang="en-US" sz="4000" dirty="0"/>
              <a:t>f</a:t>
            </a:r>
            <a:r>
              <a:rPr lang="en-US" sz="4000"/>
              <a:t>unction </a:t>
            </a:r>
            <a:r>
              <a:rPr lang="en-US" sz="4000" dirty="0"/>
              <a:t>is a block of code that we put together to perform some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1717304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Define function</a:t>
            </a:r>
          </a:p>
          <a:p>
            <a:pPr marL="0" indent="0">
              <a:buNone/>
            </a:pPr>
            <a:r>
              <a:rPr lang="en-US" sz="4000" dirty="0"/>
              <a:t>function </a:t>
            </a:r>
            <a:r>
              <a:rPr lang="en-US" sz="4000" dirty="0" err="1"/>
              <a:t>myFunction</a:t>
            </a:r>
            <a:r>
              <a:rPr lang="en-US" sz="4000" dirty="0"/>
              <a:t>(parameter1, parameter2, …){</a:t>
            </a:r>
          </a:p>
          <a:p>
            <a:pPr marL="457200" lvl="1" indent="0">
              <a:buNone/>
            </a:pPr>
            <a:r>
              <a:rPr lang="en-US" sz="4000" dirty="0">
                <a:latin typeface="Arial Narrow" panose="020B0604020202020204" pitchFamily="34" charset="0"/>
                <a:cs typeface="Arial Narrow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Execute function</a:t>
            </a:r>
          </a:p>
          <a:p>
            <a:pPr marL="0" indent="0">
              <a:buNone/>
            </a:pPr>
            <a:r>
              <a:rPr lang="en-US" sz="4000" dirty="0" err="1"/>
              <a:t>myFunction</a:t>
            </a:r>
            <a:r>
              <a:rPr lang="en-US" sz="4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0604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if-else		?  :</a:t>
            </a:r>
          </a:p>
          <a:p>
            <a:pPr marL="0" indent="0">
              <a:buNone/>
            </a:pPr>
            <a:r>
              <a:rPr lang="en-US" dirty="0"/>
              <a:t>if-else </a:t>
            </a:r>
            <a:r>
              <a:rPr lang="en-US" dirty="0" err="1"/>
              <a:t>if-else</a:t>
            </a:r>
            <a:r>
              <a:rPr lang="en-US" dirty="0"/>
              <a:t> if…else</a:t>
            </a:r>
          </a:p>
          <a:p>
            <a:pPr marL="0" indent="0">
              <a:buNone/>
            </a:pPr>
            <a:r>
              <a:rPr lang="en-US" dirty="0"/>
              <a:t>switch</a:t>
            </a:r>
          </a:p>
          <a:p>
            <a:pPr marL="0" indent="0">
              <a:buNone/>
            </a:pPr>
            <a:r>
              <a:rPr lang="en-US" dirty="0"/>
              <a:t>&amp;&amp; (and)</a:t>
            </a:r>
          </a:p>
          <a:p>
            <a:pPr marL="0" indent="0">
              <a:buNone/>
            </a:pPr>
            <a:r>
              <a:rPr lang="en-US" dirty="0"/>
              <a:t>|| (or)</a:t>
            </a:r>
          </a:p>
        </p:txBody>
      </p:sp>
    </p:spTree>
    <p:extLst>
      <p:ext uri="{BB962C8B-B14F-4D97-AF65-F5344CB8AC3E}">
        <p14:creationId xmlns:p14="http://schemas.microsoft.com/office/powerpoint/2010/main" val="2569174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</a:t>
            </a:r>
          </a:p>
          <a:p>
            <a:pPr marL="0" indent="0">
              <a:buNone/>
            </a:pPr>
            <a:r>
              <a:rPr lang="en-US" dirty="0"/>
              <a:t>do-while</a:t>
            </a:r>
          </a:p>
          <a:p>
            <a:pPr marL="0" indent="0">
              <a:buNone/>
            </a:pPr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728560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function(){</a:t>
            </a:r>
          </a:p>
          <a:p>
            <a:pPr marL="0" indent="0">
              <a:buNone/>
            </a:pPr>
            <a:r>
              <a:rPr lang="en-US" dirty="0"/>
              <a:t>	await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345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https://developer.mozilla.org/en-US/docs/Web/Events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7937" y="1873806"/>
            <a:ext cx="10716126" cy="3354274"/>
            <a:chOff x="737937" y="2377147"/>
            <a:chExt cx="10716126" cy="2524082"/>
          </a:xfrm>
        </p:grpSpPr>
        <p:sp>
          <p:nvSpPr>
            <p:cNvPr id="5" name="Rectangle 4"/>
            <p:cNvSpPr/>
            <p:nvPr/>
          </p:nvSpPr>
          <p:spPr>
            <a:xfrm>
              <a:off x="737937" y="3197666"/>
              <a:ext cx="10716126" cy="1016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EF3A6F"/>
                  </a:solidFill>
                </a:rPr>
                <a:t>&lt;p</a:t>
              </a: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id="name"</a:t>
              </a:r>
              <a:r>
                <a:rPr lang="en-US" sz="4400" dirty="0">
                  <a:solidFill>
                    <a:srgbClr val="EF3A6F"/>
                  </a:solidFill>
                </a:rPr>
                <a:t>&gt;</a:t>
              </a: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paragraph</a:t>
              </a:r>
              <a:r>
                <a:rPr lang="en-US" sz="4400" dirty="0">
                  <a:solidFill>
                    <a:srgbClr val="EF3A6F"/>
                  </a:solidFill>
                </a:rPr>
                <a:t>&lt;/p&gt;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76547" y="3334298"/>
              <a:ext cx="583474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8" idx="2"/>
            </p:cNvCxnSpPr>
            <p:nvPr/>
          </p:nvCxnSpPr>
          <p:spPr>
            <a:xfrm>
              <a:off x="2106281" y="2817189"/>
              <a:ext cx="0" cy="51266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79067" y="2377147"/>
              <a:ext cx="1654427" cy="440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open tag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9427259" y="3329372"/>
              <a:ext cx="93586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810549" y="2971266"/>
              <a:ext cx="0" cy="35645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001294" y="2465207"/>
              <a:ext cx="1649619" cy="440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close tag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208185" y="3331021"/>
              <a:ext cx="4017123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53945" y="2964242"/>
              <a:ext cx="0" cy="35645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17654" y="2473651"/>
              <a:ext cx="1470915" cy="440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content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801483" y="4086610"/>
              <a:ext cx="8545675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95999" y="4086608"/>
              <a:ext cx="0" cy="35645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08303" y="4461187"/>
              <a:ext cx="1569084" cy="440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element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485661" y="3339622"/>
              <a:ext cx="224676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541954" y="3121902"/>
              <a:ext cx="0" cy="2028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03555" y="2681859"/>
              <a:ext cx="1655005" cy="440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890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learn more about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JavaScript Introduction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https://developer.mozilla.org/en-US/docs/Web/JavaScript/A_re-introduction_to_JavaScript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Building Blocks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https://developer.mozilla.org/en-US/docs/Learn/JavaScript/Building_blocks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0176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  <a:p>
            <a:r>
              <a:rPr lang="en-US" dirty="0"/>
              <a:t>UI5 Development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0077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learn more UI5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API Reference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https://sapui5.hana.ondemand.com/#/api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Quick Walkthrough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https://sapui5.hana.ondemand.com/#/topic/3da5f4be63264db99f2e5b04c5e853db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MVC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https://sapui5.hana.ondemand.com/#/topic/91f233476f4d1014b6dd926db0e91070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9335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  <a:p>
            <a:r>
              <a:rPr lang="en-US" dirty="0"/>
              <a:t>Develop UI5 Applications with SAP Web IDE</a:t>
            </a:r>
          </a:p>
        </p:txBody>
      </p:sp>
    </p:spTree>
    <p:extLst>
      <p:ext uri="{BB962C8B-B14F-4D97-AF65-F5344CB8AC3E}">
        <p14:creationId xmlns:p14="http://schemas.microsoft.com/office/powerpoint/2010/main" val="3186363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learn more about SAP Web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SAP Web IDE Tutorials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https://developers.sap.com/topics/sap-webide.html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App Development with SAP Web IDE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https://sapui5.hana.ondemand.com/1.36.6/docs/guide/13ced9493472408999143bc99bbb73b9.html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Official SAP Web IDE YouTube Channel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https://www.youtube.com/channel/UCgScBj_AEGo_mI5accM4XhA/featured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7649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5</a:t>
            </a:r>
          </a:p>
          <a:p>
            <a:r>
              <a:rPr lang="en-US" dirty="0"/>
              <a:t>Use Real Data</a:t>
            </a:r>
          </a:p>
        </p:txBody>
      </p:sp>
    </p:spTree>
    <p:extLst>
      <p:ext uri="{BB962C8B-B14F-4D97-AF65-F5344CB8AC3E}">
        <p14:creationId xmlns:p14="http://schemas.microsoft.com/office/powerpoint/2010/main" val="1285977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learn more ODATA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Sample service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https://www.odata.org/odata-services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Query Reference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https://www.odata.org/getting-started/basic-tutorial/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UI5 ODATA V4 model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https://sapui5.hana.ondemand.com/#/topic/bcdbde6911bd4fc68fd435cf8e306ed0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11392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6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8328919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learn more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SAP Fiori Launchpad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https://experience.sap.com/fiori-design-web/launchpad/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Setup SAP Fiori Launchpad on SAP NetWeaver AS ABAP System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https://help.sap.com/viewer/a7b390faab1140c087b8926571e942b7/7.4.19/en-US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SAP Fiori Launchpad on SAP Cloud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https://wiki.scn.sap.com/wiki/pages/viewpage.action?pageId=448471273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41866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/>
              <a:t>Cors</a:t>
            </a:r>
            <a:r>
              <a:rPr lang="en-US" sz="3200" dirty="0"/>
              <a:t> anywhere (resource from Internet)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https://cors-anywhere.herokuapp.com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570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Attributes are additional values that we us to configure the elements or adjust their behavior.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https://developer.mozilla.org/en-US/docs/Web/HTML/Attributes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8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HTML syntax and structure</a:t>
            </a:r>
          </a:p>
          <a:p>
            <a:r>
              <a:rPr lang="en-US" dirty="0"/>
              <a:t>Common elements</a:t>
            </a:r>
          </a:p>
          <a:p>
            <a:r>
              <a:rPr lang="en-US" dirty="0"/>
              <a:t>Element attributes</a:t>
            </a:r>
          </a:p>
          <a:p>
            <a:r>
              <a:rPr lang="en-US" dirty="0"/>
              <a:t>DOM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8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HTML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1" y="1573620"/>
            <a:ext cx="11206716" cy="4699590"/>
          </a:xfrm>
        </p:spPr>
        <p:txBody>
          <a:bodyPr/>
          <a:lstStyle/>
          <a:p>
            <a:r>
              <a:rPr lang="en-US" dirty="0"/>
              <a:t>It </a:t>
            </a:r>
            <a:r>
              <a:rPr lang="en-US" dirty="0">
                <a:solidFill>
                  <a:srgbClr val="EF3A6F"/>
                </a:solidFill>
              </a:rPr>
              <a:t>defines</a:t>
            </a:r>
            <a:r>
              <a:rPr lang="en-US" dirty="0"/>
              <a:t> the content of a webpage</a:t>
            </a:r>
          </a:p>
          <a:p>
            <a:r>
              <a:rPr lang="en-US" dirty="0"/>
              <a:t>The latest version is </a:t>
            </a:r>
            <a:r>
              <a:rPr lang="en-US" dirty="0">
                <a:solidFill>
                  <a:srgbClr val="EF3A6F"/>
                </a:solidFill>
              </a:rPr>
              <a:t>HTML5</a:t>
            </a:r>
          </a:p>
          <a:p>
            <a:r>
              <a:rPr lang="en-US" dirty="0">
                <a:solidFill>
                  <a:srgbClr val="EF3A6F"/>
                </a:solidFill>
              </a:rPr>
              <a:t>Elements</a:t>
            </a:r>
            <a:r>
              <a:rPr lang="en-US" dirty="0"/>
              <a:t> are the building block of HTML</a:t>
            </a:r>
          </a:p>
          <a:p>
            <a:r>
              <a:rPr lang="en-US" dirty="0"/>
              <a:t>Surround element by </a:t>
            </a:r>
            <a:r>
              <a:rPr lang="en-US" dirty="0">
                <a:solidFill>
                  <a:srgbClr val="EF3A6F"/>
                </a:solidFill>
              </a:rPr>
              <a:t>&lt;</a:t>
            </a:r>
            <a:r>
              <a:rPr lang="en-US" dirty="0"/>
              <a:t> and </a:t>
            </a:r>
            <a:r>
              <a:rPr lang="en-US" dirty="0">
                <a:solidFill>
                  <a:srgbClr val="EF3A6F"/>
                </a:solidFill>
              </a:rPr>
              <a:t>&gt;</a:t>
            </a:r>
          </a:p>
          <a:p>
            <a:r>
              <a:rPr lang="en-US" dirty="0">
                <a:solidFill>
                  <a:srgbClr val="EF3A6F"/>
                </a:solidFill>
              </a:rPr>
              <a:t>Close</a:t>
            </a:r>
            <a:r>
              <a:rPr lang="en-US" dirty="0"/>
              <a:t> element with </a:t>
            </a:r>
            <a:r>
              <a:rPr lang="en-US" dirty="0">
                <a:solidFill>
                  <a:srgbClr val="EF3A6F"/>
                </a:solidFill>
              </a:rPr>
              <a:t>&lt;/&gt;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EF3A6F"/>
                </a:solidFill>
              </a:rPr>
              <a:t>attributes</a:t>
            </a:r>
            <a:r>
              <a:rPr lang="en-US" dirty="0"/>
              <a:t> to add additional information to element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2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HTML Syntax 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090557" y="1645717"/>
            <a:ext cx="5605257" cy="465882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EF3A6F"/>
                </a:solidFill>
              </a:rPr>
              <a:t>&lt;!DOCTYPE html&gt; </a:t>
            </a:r>
            <a:r>
              <a:rPr lang="en-US" sz="3600" dirty="0"/>
              <a:t>tells browser this is a HTML5 document.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EF3A6F"/>
                </a:solidFill>
              </a:rPr>
              <a:t>&lt;html&gt; </a:t>
            </a:r>
            <a:r>
              <a:rPr lang="en-US" sz="3600" dirty="0"/>
              <a:t>beginning of the document.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EF3A6F"/>
                </a:solidFill>
              </a:rPr>
              <a:t>&lt;head&gt; </a:t>
            </a:r>
            <a:r>
              <a:rPr lang="en-US" sz="3600" dirty="0"/>
              <a:t>contains metadata about the document (title, scripts, and style sheets).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EF3A6F"/>
                </a:solidFill>
              </a:rPr>
              <a:t>&lt;body&gt; </a:t>
            </a:r>
            <a:r>
              <a:rPr lang="en-US" sz="3600" dirty="0"/>
              <a:t>content of the document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42C41BA-F453-F14F-9505-688F7DB0642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6" y="2351318"/>
            <a:ext cx="5094515" cy="3038568"/>
          </a:xfrm>
        </p:spPr>
      </p:pic>
    </p:spTree>
    <p:extLst>
      <p:ext uri="{BB962C8B-B14F-4D97-AF65-F5344CB8AC3E}">
        <p14:creationId xmlns:p14="http://schemas.microsoft.com/office/powerpoint/2010/main" val="4241440229"/>
      </p:ext>
    </p:extLst>
  </p:cSld>
  <p:clrMapOvr>
    <a:masterClrMapping/>
  </p:clrMapOvr>
</p:sld>
</file>

<file path=ppt/theme/theme1.xml><?xml version="1.0" encoding="utf-8"?>
<a:theme xmlns:a="http://schemas.openxmlformats.org/drawingml/2006/main" name="My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1970</Words>
  <Application>Microsoft Macintosh PowerPoint</Application>
  <PresentationFormat>Widescreen</PresentationFormat>
  <Paragraphs>405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Arial Narrow</vt:lpstr>
      <vt:lpstr>Calibri</vt:lpstr>
      <vt:lpstr>My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Chao, BBF-44(capgemini)</dc:creator>
  <cp:lastModifiedBy>Michael Hu</cp:lastModifiedBy>
  <cp:revision>829</cp:revision>
  <dcterms:created xsi:type="dcterms:W3CDTF">2019-09-17T05:20:26Z</dcterms:created>
  <dcterms:modified xsi:type="dcterms:W3CDTF">2020-05-31T12:11:04Z</dcterms:modified>
</cp:coreProperties>
</file>