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11"/>
  </p:notesMasterIdLst>
  <p:sldIdLst>
    <p:sldId id="257" r:id="rId5"/>
    <p:sldId id="258"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604" autoAdjust="0"/>
  </p:normalViewPr>
  <p:slideViewPr>
    <p:cSldViewPr snapToGrid="0">
      <p:cViewPr varScale="1">
        <p:scale>
          <a:sx n="99" d="100"/>
          <a:sy n="99" d="100"/>
        </p:scale>
        <p:origin x="9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D5F571-1608-4D62-A949-65F65A524B10}" type="datetimeFigureOut">
              <a:rPr lang="en-US" smtClean="0"/>
              <a:t>2/20/2021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32140D-4B92-4FB1-850D-15D0309A0716}" type="slidenum">
              <a:rPr lang="en-US" smtClean="0"/>
              <a:t>‹#›</a:t>
            </a:fld>
            <a:endParaRPr lang="en-US"/>
          </a:p>
        </p:txBody>
      </p:sp>
    </p:spTree>
    <p:extLst>
      <p:ext uri="{BB962C8B-B14F-4D97-AF65-F5344CB8AC3E}">
        <p14:creationId xmlns:p14="http://schemas.microsoft.com/office/powerpoint/2010/main" val="2640526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using an agile approach, the scrum team consists of a project owner, scrum master, the developers, and the testers. The project owner is responsible for developing the framework, or user stories, for the product. They also aid in keeping the process transparent to everyone involved in the project, including the client and stakeholders. They that voice the client’s wants and needs to the developers. The scrum master is responsible for guiding the developers through the project. They promote teamwork and team-building by mediating the sprint meetings, daily standups, and the retrospective. If the developers have any issues or concerns through out the project, they will tell the scrum master. The developers are a self-organizing team that creates the product. They are responsible for developing a plan of attack to finish the product. Lastly, the testers are responsible for testing the product to make sure that everything runs as it should.</a:t>
            </a:r>
          </a:p>
        </p:txBody>
      </p:sp>
      <p:sp>
        <p:nvSpPr>
          <p:cNvPr id="4" name="Slide Number Placeholder 3"/>
          <p:cNvSpPr>
            <a:spLocks noGrp="1"/>
          </p:cNvSpPr>
          <p:nvPr>
            <p:ph type="sldNum" sz="quarter" idx="5"/>
          </p:nvPr>
        </p:nvSpPr>
        <p:spPr/>
        <p:txBody>
          <a:bodyPr/>
          <a:lstStyle/>
          <a:p>
            <a:fld id="{A732140D-4B92-4FB1-850D-15D0309A0716}" type="slidenum">
              <a:rPr lang="en-US" smtClean="0"/>
              <a:t>2</a:t>
            </a:fld>
            <a:endParaRPr lang="en-US"/>
          </a:p>
        </p:txBody>
      </p:sp>
    </p:spTree>
    <p:extLst>
      <p:ext uri="{BB962C8B-B14F-4D97-AF65-F5344CB8AC3E}">
        <p14:creationId xmlns:p14="http://schemas.microsoft.com/office/powerpoint/2010/main" val="1337602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SDLC phases are requirement analysis, design, development, testing, deployment, and maintenance (Software Testing Help, 2021). When using an agile approach, these phases will be looped though every sprint until the product is deployed. At the beginning of the project, the project owner will talk to the client about their requirements. Then, in the design phase, the project owner will create a backlog of user stories and the developers will create a project schedule. The developers split the backlog into sprints. Once the design is complete, the development team gets started on coding the product for that sprint. After that sprint’s code is done, the testers will test the user stories to make sure they work properly. If the testers pass the development, then those user stories get shown to the product owner. If the product owner wants to change or add something, then the developers and project owner will refine the backlog. The backlog refinement allows the developers to work on the change in a future sprint. Then the process gets repeated until the product is fully finished. After the product is done, the final deployment is made. Once the product is live, the team can perform any maintenance to patch bugs or update it.</a:t>
            </a:r>
          </a:p>
        </p:txBody>
      </p:sp>
      <p:sp>
        <p:nvSpPr>
          <p:cNvPr id="4" name="Slide Number Placeholder 3"/>
          <p:cNvSpPr>
            <a:spLocks noGrp="1"/>
          </p:cNvSpPr>
          <p:nvPr>
            <p:ph type="sldNum" sz="quarter" idx="5"/>
          </p:nvPr>
        </p:nvSpPr>
        <p:spPr/>
        <p:txBody>
          <a:bodyPr/>
          <a:lstStyle/>
          <a:p>
            <a:fld id="{A732140D-4B92-4FB1-850D-15D0309A0716}" type="slidenum">
              <a:rPr lang="en-US" smtClean="0"/>
              <a:t>3</a:t>
            </a:fld>
            <a:endParaRPr lang="en-US"/>
          </a:p>
        </p:txBody>
      </p:sp>
    </p:spTree>
    <p:extLst>
      <p:ext uri="{BB962C8B-B14F-4D97-AF65-F5344CB8AC3E}">
        <p14:creationId xmlns:p14="http://schemas.microsoft.com/office/powerpoint/2010/main" val="4172462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team used a waterfall method, the production would run very different. While using the waterfall method, according to </a:t>
            </a:r>
            <a:r>
              <a:rPr lang="en-US" dirty="0" err="1"/>
              <a:t>Echoua</a:t>
            </a:r>
            <a:r>
              <a:rPr lang="en-US" dirty="0"/>
              <a:t>, all the SDLC phases are done once and only once (2019). The project owner would talk to the client about what they want for their product. Once the client’s needs and wants are established, the project owner would create a backlog. The team would design how they would create the product. After the project design, the development process is started. The coding for the whole product would be done in one phase, start to finish. During this process, the client can not change their mind about the product or add any ideas. For example, we would not have been able to change the destination list for SNHU Travel. Once the coding is done, the testers work on testing the final product. Once the product passes, then it gets deployed. Once the product is live, the team can fix any bugs or update it.</a:t>
            </a:r>
          </a:p>
        </p:txBody>
      </p:sp>
      <p:sp>
        <p:nvSpPr>
          <p:cNvPr id="4" name="Slide Number Placeholder 3"/>
          <p:cNvSpPr>
            <a:spLocks noGrp="1"/>
          </p:cNvSpPr>
          <p:nvPr>
            <p:ph type="sldNum" sz="quarter" idx="5"/>
          </p:nvPr>
        </p:nvSpPr>
        <p:spPr/>
        <p:txBody>
          <a:bodyPr/>
          <a:lstStyle/>
          <a:p>
            <a:fld id="{A732140D-4B92-4FB1-850D-15D0309A0716}" type="slidenum">
              <a:rPr lang="en-US" smtClean="0"/>
              <a:t>4</a:t>
            </a:fld>
            <a:endParaRPr lang="en-US"/>
          </a:p>
        </p:txBody>
      </p:sp>
    </p:spTree>
    <p:extLst>
      <p:ext uri="{BB962C8B-B14F-4D97-AF65-F5344CB8AC3E}">
        <p14:creationId xmlns:p14="http://schemas.microsoft.com/office/powerpoint/2010/main" val="3651475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a:t>
            </a:r>
            <a:r>
              <a:rPr lang="en-US" dirty="0" err="1"/>
              <a:t>Dharmalingam</a:t>
            </a:r>
            <a:r>
              <a:rPr lang="en-US" dirty="0"/>
              <a:t> from </a:t>
            </a:r>
            <a:r>
              <a:rPr lang="en-US" dirty="0" err="1"/>
              <a:t>Whizlabs</a:t>
            </a:r>
            <a:r>
              <a:rPr lang="en-US" dirty="0"/>
              <a:t>, there are certain factors to consider when thinking about what method to use for a project. One consideration is how big the project is going to be. If it is a bigger project, and the final product is uncertain, then an agile approach would be best. On the other hand, if the project is small and the client knows exact what they want in the final product, then a waterfall approach would work.</a:t>
            </a:r>
            <a:r>
              <a:rPr lang="en-US" sz="1200" b="1"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A</a:t>
            </a:r>
            <a:r>
              <a:rPr lang="en-US" dirty="0"/>
              <a:t>nother factor to consider is time and budget. If the client’s budget or deadline is tight, using an agile method might be the best choice for faster product delivery. Then, he also stated that another consideration is if the client wants to be involved in the production. With agile, the client is allowed and encouraged to be involved in the development. In comparison, the waterfall method does not allow the client to be involved at all (2018). These would be the main factors that I would consider when deciding what method to use for a project.</a:t>
            </a:r>
          </a:p>
        </p:txBody>
      </p:sp>
      <p:sp>
        <p:nvSpPr>
          <p:cNvPr id="4" name="Slide Number Placeholder 3"/>
          <p:cNvSpPr>
            <a:spLocks noGrp="1"/>
          </p:cNvSpPr>
          <p:nvPr>
            <p:ph type="sldNum" sz="quarter" idx="5"/>
          </p:nvPr>
        </p:nvSpPr>
        <p:spPr/>
        <p:txBody>
          <a:bodyPr/>
          <a:lstStyle/>
          <a:p>
            <a:fld id="{A732140D-4B92-4FB1-850D-15D0309A0716}" type="slidenum">
              <a:rPr lang="en-US" smtClean="0"/>
              <a:t>5</a:t>
            </a:fld>
            <a:endParaRPr lang="en-US"/>
          </a:p>
        </p:txBody>
      </p:sp>
    </p:spTree>
    <p:extLst>
      <p:ext uri="{BB962C8B-B14F-4D97-AF65-F5344CB8AC3E}">
        <p14:creationId xmlns:p14="http://schemas.microsoft.com/office/powerpoint/2010/main" val="4252169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2/20/2021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2/20/2021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2/20/2021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2/20/2021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2/20/2021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softwaretestinghelp.com/software-development-life-cycle-sdlc/" TargetMode="External"/><Relationship Id="rId2" Type="http://schemas.openxmlformats.org/officeDocument/2006/relationships/hyperlink" Target="https://www.scrumalliance.org/about-scrum/overview" TargetMode="External"/><Relationship Id="rId1" Type="http://schemas.openxmlformats.org/officeDocument/2006/relationships/slideLayout" Target="../slideLayouts/slideLayout2.xml"/><Relationship Id="rId6" Type="http://schemas.openxmlformats.org/officeDocument/2006/relationships/hyperlink" Target="https://www.whizlabs.com/blog/agile-development-method/" TargetMode="External"/><Relationship Id="rId5" Type="http://schemas.openxmlformats.org/officeDocument/2006/relationships/hyperlink" Target="https://echoua.com/sdlc-models-full-guide/" TargetMode="External"/><Relationship Id="rId4" Type="http://schemas.openxmlformats.org/officeDocument/2006/relationships/hyperlink" Target="https://www.visual-paradigm.com/guide/software-development-process/what-is-a-software-development-lifecyc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Choosing the right approach</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By: Elizabeth Hodgman</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FDFE8-09C9-4844-885E-321592194C37}"/>
              </a:ext>
            </a:extLst>
          </p:cNvPr>
          <p:cNvSpPr>
            <a:spLocks noGrp="1"/>
          </p:cNvSpPr>
          <p:nvPr>
            <p:ph type="title"/>
          </p:nvPr>
        </p:nvSpPr>
        <p:spPr/>
        <p:txBody>
          <a:bodyPr/>
          <a:lstStyle/>
          <a:p>
            <a:pPr algn="ctr"/>
            <a:r>
              <a:rPr lang="en-US" dirty="0"/>
              <a:t>SCRUM TEAM MEMBERS</a:t>
            </a:r>
          </a:p>
        </p:txBody>
      </p:sp>
      <p:sp>
        <p:nvSpPr>
          <p:cNvPr id="3" name="Content Placeholder 2">
            <a:extLst>
              <a:ext uri="{FF2B5EF4-FFF2-40B4-BE49-F238E27FC236}">
                <a16:creationId xmlns:a16="http://schemas.microsoft.com/office/drawing/2014/main" id="{C23F8A73-3579-4CE1-AAD0-BED1564FA743}"/>
              </a:ext>
            </a:extLst>
          </p:cNvPr>
          <p:cNvSpPr>
            <a:spLocks noGrp="1"/>
          </p:cNvSpPr>
          <p:nvPr>
            <p:ph idx="1"/>
          </p:nvPr>
        </p:nvSpPr>
        <p:spPr>
          <a:xfrm>
            <a:off x="1066800" y="1798320"/>
            <a:ext cx="10058400" cy="4417086"/>
          </a:xfrm>
        </p:spPr>
        <p:txBody>
          <a:bodyPr>
            <a:normAutofit/>
          </a:bodyPr>
          <a:lstStyle/>
          <a:p>
            <a:r>
              <a:rPr lang="en-US" dirty="0"/>
              <a:t>Project Owner</a:t>
            </a:r>
          </a:p>
          <a:p>
            <a:pPr lvl="1"/>
            <a:r>
              <a:rPr lang="en-US" dirty="0"/>
              <a:t>Develops the framework of the product</a:t>
            </a:r>
          </a:p>
          <a:p>
            <a:pPr lvl="1"/>
            <a:r>
              <a:rPr lang="en-US" dirty="0"/>
              <a:t>Provided transparency to the client, stakeholders, and the team</a:t>
            </a:r>
          </a:p>
          <a:p>
            <a:pPr lvl="1"/>
            <a:r>
              <a:rPr lang="en-US" dirty="0"/>
              <a:t>Represents the client’s wants and needs</a:t>
            </a:r>
          </a:p>
          <a:p>
            <a:pPr lvl="1"/>
            <a:r>
              <a:rPr lang="en-US" dirty="0"/>
              <a:t>Provides product information to the developers</a:t>
            </a:r>
          </a:p>
          <a:p>
            <a:r>
              <a:rPr lang="en-US" dirty="0"/>
              <a:t>Scrum Master </a:t>
            </a:r>
          </a:p>
          <a:p>
            <a:pPr lvl="1"/>
            <a:r>
              <a:rPr lang="en-US" dirty="0"/>
              <a:t>Responsible for couching the development team</a:t>
            </a:r>
          </a:p>
          <a:p>
            <a:pPr lvl="1"/>
            <a:r>
              <a:rPr lang="en-US" dirty="0"/>
              <a:t>Provides project guidance for the developers</a:t>
            </a:r>
          </a:p>
          <a:p>
            <a:pPr lvl="1"/>
            <a:r>
              <a:rPr lang="en-US" dirty="0"/>
              <a:t>A voice for the developers</a:t>
            </a:r>
          </a:p>
          <a:p>
            <a:r>
              <a:rPr lang="en-US" dirty="0"/>
              <a:t>Developer</a:t>
            </a:r>
          </a:p>
          <a:p>
            <a:pPr lvl="1"/>
            <a:r>
              <a:rPr lang="en-US" dirty="0"/>
              <a:t>Organizes a development plan</a:t>
            </a:r>
          </a:p>
          <a:p>
            <a:pPr lvl="1"/>
            <a:r>
              <a:rPr lang="en-US" dirty="0"/>
              <a:t>Responsible for developing the product</a:t>
            </a:r>
          </a:p>
          <a:p>
            <a:r>
              <a:rPr lang="en-US" dirty="0"/>
              <a:t>Tester</a:t>
            </a:r>
          </a:p>
          <a:p>
            <a:pPr lvl="1"/>
            <a:r>
              <a:rPr lang="en-US" dirty="0"/>
              <a:t>Responsible for proving product quality assurance</a:t>
            </a:r>
          </a:p>
          <a:p>
            <a:pPr lvl="1"/>
            <a:r>
              <a:rPr lang="en-US" dirty="0"/>
              <a:t>Informs team of any product issues</a:t>
            </a:r>
          </a:p>
        </p:txBody>
      </p:sp>
      <p:pic>
        <p:nvPicPr>
          <p:cNvPr id="5" name="Picture 4">
            <a:extLst>
              <a:ext uri="{FF2B5EF4-FFF2-40B4-BE49-F238E27FC236}">
                <a16:creationId xmlns:a16="http://schemas.microsoft.com/office/drawing/2014/main" id="{400F849E-6FCC-44A5-90F0-A91811B9F3C1}"/>
              </a:ext>
            </a:extLst>
          </p:cNvPr>
          <p:cNvPicPr>
            <a:picLocks noChangeAspect="1"/>
          </p:cNvPicPr>
          <p:nvPr/>
        </p:nvPicPr>
        <p:blipFill>
          <a:blip r:embed="rId3"/>
          <a:stretch>
            <a:fillRect/>
          </a:stretch>
        </p:blipFill>
        <p:spPr>
          <a:xfrm>
            <a:off x="5778307" y="2578065"/>
            <a:ext cx="5715193" cy="2857596"/>
          </a:xfrm>
          <a:prstGeom prst="rect">
            <a:avLst/>
          </a:prstGeom>
        </p:spPr>
      </p:pic>
      <p:sp>
        <p:nvSpPr>
          <p:cNvPr id="6" name="TextBox 5">
            <a:extLst>
              <a:ext uri="{FF2B5EF4-FFF2-40B4-BE49-F238E27FC236}">
                <a16:creationId xmlns:a16="http://schemas.microsoft.com/office/drawing/2014/main" id="{8AFC7614-B894-497E-91CC-03D778CC217D}"/>
              </a:ext>
            </a:extLst>
          </p:cNvPr>
          <p:cNvSpPr txBox="1"/>
          <p:nvPr/>
        </p:nvSpPr>
        <p:spPr>
          <a:xfrm>
            <a:off x="10083800" y="5433118"/>
            <a:ext cx="1612900" cy="261610"/>
          </a:xfrm>
          <a:prstGeom prst="rect">
            <a:avLst/>
          </a:prstGeom>
          <a:noFill/>
        </p:spPr>
        <p:txBody>
          <a:bodyPr wrap="square" rtlCol="0">
            <a:spAutoFit/>
          </a:bodyPr>
          <a:lstStyle/>
          <a:p>
            <a:r>
              <a:rPr lang="en-US" sz="1100" dirty="0"/>
              <a:t>Scrum.org(n.d.)</a:t>
            </a:r>
          </a:p>
        </p:txBody>
      </p:sp>
    </p:spTree>
    <p:extLst>
      <p:ext uri="{BB962C8B-B14F-4D97-AF65-F5344CB8AC3E}">
        <p14:creationId xmlns:p14="http://schemas.microsoft.com/office/powerpoint/2010/main" val="3050084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DAE9D-27EB-451D-8606-09B8D53F58F8}"/>
              </a:ext>
            </a:extLst>
          </p:cNvPr>
          <p:cNvSpPr>
            <a:spLocks noGrp="1"/>
          </p:cNvSpPr>
          <p:nvPr>
            <p:ph type="title"/>
          </p:nvPr>
        </p:nvSpPr>
        <p:spPr>
          <a:xfrm>
            <a:off x="8477250" y="603504"/>
            <a:ext cx="3144774" cy="688401"/>
          </a:xfrm>
        </p:spPr>
        <p:txBody>
          <a:bodyPr>
            <a:normAutofit fontScale="90000"/>
          </a:bodyPr>
          <a:lstStyle/>
          <a:p>
            <a:pPr algn="ctr"/>
            <a:br>
              <a:rPr lang="en-US" sz="3200" dirty="0"/>
            </a:br>
            <a:r>
              <a:rPr lang="en-US" sz="5300" b="1" dirty="0"/>
              <a:t>Agile</a:t>
            </a:r>
          </a:p>
        </p:txBody>
      </p:sp>
      <p:sp>
        <p:nvSpPr>
          <p:cNvPr id="3" name="Content Placeholder 2">
            <a:extLst>
              <a:ext uri="{FF2B5EF4-FFF2-40B4-BE49-F238E27FC236}">
                <a16:creationId xmlns:a16="http://schemas.microsoft.com/office/drawing/2014/main" id="{DA1B67B6-A1A5-46D3-B715-AE8B0B212BCC}"/>
              </a:ext>
            </a:extLst>
          </p:cNvPr>
          <p:cNvSpPr>
            <a:spLocks noGrp="1"/>
          </p:cNvSpPr>
          <p:nvPr>
            <p:ph type="body" sz="half" idx="2"/>
          </p:nvPr>
        </p:nvSpPr>
        <p:spPr>
          <a:xfrm>
            <a:off x="8187655" y="1535185"/>
            <a:ext cx="3707934" cy="4605556"/>
          </a:xfrm>
        </p:spPr>
        <p:txBody>
          <a:bodyPr>
            <a:normAutofit fontScale="77500" lnSpcReduction="20000"/>
          </a:bodyPr>
          <a:lstStyle/>
          <a:p>
            <a:pPr marL="0" indent="0">
              <a:buNone/>
            </a:pPr>
            <a:r>
              <a:rPr lang="en-US" dirty="0"/>
              <a:t>#1) Requirement Gathering and Analysis</a:t>
            </a:r>
          </a:p>
          <a:p>
            <a:pPr marL="628650" lvl="1" indent="-171450">
              <a:buFont typeface="Arial" panose="020B0604020202020204" pitchFamily="34" charset="0"/>
              <a:buChar char="•"/>
            </a:pPr>
            <a:r>
              <a:rPr lang="en-US" sz="1300" dirty="0"/>
              <a:t>Product information is collected from client at the beginning and before every sprint</a:t>
            </a:r>
          </a:p>
          <a:p>
            <a:pPr marL="0" indent="0">
              <a:buNone/>
            </a:pPr>
            <a:r>
              <a:rPr lang="en-US" dirty="0"/>
              <a:t>#2) Design</a:t>
            </a:r>
          </a:p>
          <a:p>
            <a:pPr marL="628650" lvl="1" indent="-171450">
              <a:buFont typeface="Arial" panose="020B0604020202020204" pitchFamily="34" charset="0"/>
              <a:buChar char="•"/>
            </a:pPr>
            <a:r>
              <a:rPr lang="en-US" sz="1300" dirty="0"/>
              <a:t>Before starting sprint, team figures out what is needed to develop the product based off phase #1</a:t>
            </a:r>
          </a:p>
          <a:p>
            <a:pPr marL="0" indent="0">
              <a:buNone/>
            </a:pPr>
            <a:r>
              <a:rPr lang="en-US" dirty="0"/>
              <a:t>#3) Development or Coding</a:t>
            </a:r>
          </a:p>
          <a:p>
            <a:pPr marL="628650" lvl="1" indent="-171450">
              <a:buFont typeface="Arial" panose="020B0604020202020204" pitchFamily="34" charset="0"/>
              <a:buChar char="•"/>
            </a:pPr>
            <a:r>
              <a:rPr lang="en-US" sz="1300" dirty="0"/>
              <a:t>Developer starts the coding process by looking at the design from phase #2</a:t>
            </a:r>
          </a:p>
          <a:p>
            <a:pPr marL="0" indent="0">
              <a:buNone/>
            </a:pPr>
            <a:r>
              <a:rPr lang="en-US" dirty="0"/>
              <a:t>#4) Testing</a:t>
            </a:r>
          </a:p>
          <a:p>
            <a:pPr marL="628650" lvl="1" indent="-171450">
              <a:buFont typeface="Arial" panose="020B0604020202020204" pitchFamily="34" charset="0"/>
              <a:buChar char="•"/>
            </a:pPr>
            <a:r>
              <a:rPr lang="en-US" sz="1300" dirty="0"/>
              <a:t>The code in phase #3 is tested for defects and quality assurance</a:t>
            </a:r>
          </a:p>
          <a:p>
            <a:pPr marL="628650" lvl="1" indent="-171450">
              <a:buFont typeface="Arial" panose="020B0604020202020204" pitchFamily="34" charset="0"/>
              <a:buChar char="•"/>
            </a:pPr>
            <a:r>
              <a:rPr lang="en-US" sz="1300" dirty="0"/>
              <a:t>If coding needs editing, goes back to phase #3</a:t>
            </a:r>
          </a:p>
          <a:p>
            <a:pPr marL="0" indent="0">
              <a:buNone/>
            </a:pPr>
            <a:r>
              <a:rPr lang="en-US" dirty="0"/>
              <a:t>#5) Deployment</a:t>
            </a:r>
          </a:p>
          <a:p>
            <a:pPr marL="628650" lvl="1" indent="-171450">
              <a:buFont typeface="Arial" panose="020B0604020202020204" pitchFamily="34" charset="0"/>
              <a:buChar char="•"/>
            </a:pPr>
            <a:r>
              <a:rPr lang="en-US" sz="1300" dirty="0"/>
              <a:t>Once sprint is completed and accepted, goes to next sprint (phase #1)</a:t>
            </a:r>
          </a:p>
          <a:p>
            <a:pPr marL="628650" lvl="1" indent="-171450">
              <a:buFont typeface="Arial" panose="020B0604020202020204" pitchFamily="34" charset="0"/>
              <a:buChar char="•"/>
            </a:pPr>
            <a:r>
              <a:rPr lang="en-US" sz="1300" dirty="0"/>
              <a:t>If product development is done and the product gets the “good to go,” it goes live</a:t>
            </a:r>
          </a:p>
          <a:p>
            <a:pPr marL="0" indent="0">
              <a:buNone/>
            </a:pPr>
            <a:r>
              <a:rPr lang="en-US" dirty="0"/>
              <a:t>#6) Maintenance</a:t>
            </a:r>
          </a:p>
          <a:p>
            <a:pPr marL="628650" lvl="1" indent="-171450">
              <a:buFont typeface="Arial" panose="020B0604020202020204" pitchFamily="34" charset="0"/>
              <a:buChar char="•"/>
            </a:pPr>
            <a:r>
              <a:rPr lang="en-US" sz="1300" dirty="0"/>
              <a:t>Once the product is live, fixing issues that come up will be needed</a:t>
            </a:r>
          </a:p>
          <a:p>
            <a:pPr marL="628650" lvl="1" indent="-171450">
              <a:buFont typeface="Arial" panose="020B0604020202020204" pitchFamily="34" charset="0"/>
              <a:buChar char="•"/>
            </a:pPr>
            <a:r>
              <a:rPr lang="en-US" sz="1300" dirty="0"/>
              <a:t>Can also include any upgrades to the product</a:t>
            </a:r>
          </a:p>
        </p:txBody>
      </p:sp>
      <p:sp>
        <p:nvSpPr>
          <p:cNvPr id="11" name="TextBox 10">
            <a:extLst>
              <a:ext uri="{FF2B5EF4-FFF2-40B4-BE49-F238E27FC236}">
                <a16:creationId xmlns:a16="http://schemas.microsoft.com/office/drawing/2014/main" id="{66CC399A-C823-451C-B54A-3219BCD7C659}"/>
              </a:ext>
            </a:extLst>
          </p:cNvPr>
          <p:cNvSpPr txBox="1"/>
          <p:nvPr/>
        </p:nvSpPr>
        <p:spPr>
          <a:xfrm>
            <a:off x="569976" y="372671"/>
            <a:ext cx="7214532" cy="461665"/>
          </a:xfrm>
          <a:prstGeom prst="rect">
            <a:avLst/>
          </a:prstGeom>
          <a:noFill/>
        </p:spPr>
        <p:txBody>
          <a:bodyPr wrap="square" rtlCol="0">
            <a:spAutoFit/>
          </a:bodyPr>
          <a:lstStyle/>
          <a:p>
            <a:r>
              <a:rPr lang="en-US" sz="2400" dirty="0"/>
              <a:t>SOFTWARE DEVELOPMENT LIFE CYCLE PHASES</a:t>
            </a:r>
          </a:p>
        </p:txBody>
      </p:sp>
      <p:pic>
        <p:nvPicPr>
          <p:cNvPr id="13" name="Picture 12" descr="Diagram&#10;&#10;Description automatically generated">
            <a:extLst>
              <a:ext uri="{FF2B5EF4-FFF2-40B4-BE49-F238E27FC236}">
                <a16:creationId xmlns:a16="http://schemas.microsoft.com/office/drawing/2014/main" id="{FC31759C-51D3-47A6-AD63-6A3B1F8A920B}"/>
              </a:ext>
            </a:extLst>
          </p:cNvPr>
          <p:cNvPicPr>
            <a:picLocks noChangeAspect="1"/>
          </p:cNvPicPr>
          <p:nvPr/>
        </p:nvPicPr>
        <p:blipFill>
          <a:blip r:embed="rId3"/>
          <a:stretch>
            <a:fillRect/>
          </a:stretch>
        </p:blipFill>
        <p:spPr>
          <a:xfrm>
            <a:off x="166208" y="1476375"/>
            <a:ext cx="7810500" cy="3905250"/>
          </a:xfrm>
          <a:prstGeom prst="rect">
            <a:avLst/>
          </a:prstGeom>
        </p:spPr>
      </p:pic>
      <p:sp>
        <p:nvSpPr>
          <p:cNvPr id="14" name="TextBox 13">
            <a:extLst>
              <a:ext uri="{FF2B5EF4-FFF2-40B4-BE49-F238E27FC236}">
                <a16:creationId xmlns:a16="http://schemas.microsoft.com/office/drawing/2014/main" id="{1C95B6AF-AB94-402B-A193-E4C7E683553B}"/>
              </a:ext>
            </a:extLst>
          </p:cNvPr>
          <p:cNvSpPr txBox="1"/>
          <p:nvPr/>
        </p:nvSpPr>
        <p:spPr>
          <a:xfrm>
            <a:off x="296411" y="5388489"/>
            <a:ext cx="2692400" cy="261610"/>
          </a:xfrm>
          <a:prstGeom prst="rect">
            <a:avLst/>
          </a:prstGeom>
          <a:noFill/>
        </p:spPr>
        <p:txBody>
          <a:bodyPr wrap="square" rtlCol="0">
            <a:spAutoFit/>
          </a:bodyPr>
          <a:lstStyle/>
          <a:p>
            <a:r>
              <a:rPr lang="en-US" sz="1100" dirty="0" err="1"/>
              <a:t>Devcom</a:t>
            </a:r>
            <a:r>
              <a:rPr lang="en-US" sz="1100" dirty="0"/>
              <a:t> (2020)</a:t>
            </a:r>
          </a:p>
        </p:txBody>
      </p:sp>
    </p:spTree>
    <p:extLst>
      <p:ext uri="{BB962C8B-B14F-4D97-AF65-F5344CB8AC3E}">
        <p14:creationId xmlns:p14="http://schemas.microsoft.com/office/powerpoint/2010/main" val="2542982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62C30-CB48-4D70-A81D-46960B499704}"/>
              </a:ext>
            </a:extLst>
          </p:cNvPr>
          <p:cNvSpPr>
            <a:spLocks noGrp="1"/>
          </p:cNvSpPr>
          <p:nvPr>
            <p:ph type="title"/>
          </p:nvPr>
        </p:nvSpPr>
        <p:spPr>
          <a:xfrm>
            <a:off x="8477250" y="740664"/>
            <a:ext cx="3144774" cy="672294"/>
          </a:xfrm>
        </p:spPr>
        <p:txBody>
          <a:bodyPr>
            <a:normAutofit fontScale="90000"/>
          </a:bodyPr>
          <a:lstStyle/>
          <a:p>
            <a:pPr algn="ctr"/>
            <a:br>
              <a:rPr lang="en-US" dirty="0"/>
            </a:br>
            <a:r>
              <a:rPr lang="en-US" sz="5300" b="1" dirty="0"/>
              <a:t>Waterfall</a:t>
            </a:r>
            <a:endParaRPr lang="en-US" sz="5300" dirty="0"/>
          </a:p>
        </p:txBody>
      </p:sp>
      <p:sp>
        <p:nvSpPr>
          <p:cNvPr id="3" name="Content Placeholder 2">
            <a:extLst>
              <a:ext uri="{FF2B5EF4-FFF2-40B4-BE49-F238E27FC236}">
                <a16:creationId xmlns:a16="http://schemas.microsoft.com/office/drawing/2014/main" id="{4899BE23-C768-47DA-8143-7E43DA55E399}"/>
              </a:ext>
            </a:extLst>
          </p:cNvPr>
          <p:cNvSpPr>
            <a:spLocks noGrp="1"/>
          </p:cNvSpPr>
          <p:nvPr>
            <p:ph type="body" sz="half" idx="2"/>
          </p:nvPr>
        </p:nvSpPr>
        <p:spPr>
          <a:xfrm>
            <a:off x="8174698" y="1627463"/>
            <a:ext cx="3749878" cy="4563611"/>
          </a:xfrm>
        </p:spPr>
        <p:txBody>
          <a:bodyPr>
            <a:normAutofit fontScale="77500" lnSpcReduction="20000"/>
          </a:bodyPr>
          <a:lstStyle/>
          <a:p>
            <a:pPr marL="0" indent="0">
              <a:buNone/>
            </a:pPr>
            <a:r>
              <a:rPr lang="en-US" dirty="0"/>
              <a:t>#1) Requirement Gathering and Analysis</a:t>
            </a:r>
          </a:p>
          <a:p>
            <a:pPr marL="628650" lvl="1" indent="-171450">
              <a:buFont typeface="Arial" panose="020B0604020202020204" pitchFamily="34" charset="0"/>
              <a:buChar char="•"/>
            </a:pPr>
            <a:r>
              <a:rPr lang="en-US" sz="1300" dirty="0"/>
              <a:t>Product information is collected from client</a:t>
            </a:r>
          </a:p>
          <a:p>
            <a:pPr marL="628650" lvl="1" indent="-171450">
              <a:buFont typeface="Arial" panose="020B0604020202020204" pitchFamily="34" charset="0"/>
              <a:buChar char="•"/>
            </a:pPr>
            <a:r>
              <a:rPr lang="en-US" sz="1300" dirty="0"/>
              <a:t>Only happens once at the conception of product</a:t>
            </a:r>
          </a:p>
          <a:p>
            <a:pPr marL="0" indent="0">
              <a:buNone/>
            </a:pPr>
            <a:r>
              <a:rPr lang="en-US" dirty="0"/>
              <a:t>#2) Design</a:t>
            </a:r>
          </a:p>
          <a:p>
            <a:pPr marL="628650" lvl="1" indent="-171450">
              <a:buFont typeface="Arial" panose="020B0604020202020204" pitchFamily="34" charset="0"/>
              <a:buChar char="•"/>
            </a:pPr>
            <a:r>
              <a:rPr lang="en-US" sz="1300" dirty="0"/>
              <a:t>Team figures out what is needed to design the product based off phase #1</a:t>
            </a:r>
          </a:p>
          <a:p>
            <a:pPr marL="0" indent="0">
              <a:buNone/>
            </a:pPr>
            <a:r>
              <a:rPr lang="en-US" dirty="0"/>
              <a:t>#3) Development or Coding</a:t>
            </a:r>
          </a:p>
          <a:p>
            <a:pPr marL="628650" lvl="1" indent="-171450">
              <a:buFont typeface="Arial" panose="020B0604020202020204" pitchFamily="34" charset="0"/>
              <a:buChar char="•"/>
            </a:pPr>
            <a:r>
              <a:rPr lang="en-US" sz="1300" dirty="0"/>
              <a:t>Developer starts the coding process by looking at the design from phase #2</a:t>
            </a:r>
          </a:p>
          <a:p>
            <a:pPr marL="628650" lvl="1" indent="-171450">
              <a:buFont typeface="Arial" panose="020B0604020202020204" pitchFamily="34" charset="0"/>
              <a:buChar char="•"/>
            </a:pPr>
            <a:r>
              <a:rPr lang="en-US" sz="1300" dirty="0"/>
              <a:t>Once coding process is done, can not go back to change</a:t>
            </a:r>
          </a:p>
          <a:p>
            <a:pPr marL="0" indent="0">
              <a:buNone/>
            </a:pPr>
            <a:r>
              <a:rPr lang="en-US" dirty="0"/>
              <a:t>#4) Testing</a:t>
            </a:r>
          </a:p>
          <a:p>
            <a:pPr marL="628650" lvl="1" indent="-171450">
              <a:buFont typeface="Arial" panose="020B0604020202020204" pitchFamily="34" charset="0"/>
              <a:buChar char="•"/>
            </a:pPr>
            <a:r>
              <a:rPr lang="en-US" sz="1300" dirty="0"/>
              <a:t>The code in phase #3 is tested for defects and quality assurance</a:t>
            </a:r>
          </a:p>
          <a:p>
            <a:pPr marL="628650" lvl="1" indent="-171450">
              <a:buFont typeface="Arial" panose="020B0604020202020204" pitchFamily="34" charset="0"/>
              <a:buChar char="•"/>
            </a:pPr>
            <a:r>
              <a:rPr lang="en-US" sz="1300" dirty="0"/>
              <a:t>Once testing is done, goes straight to phase #5</a:t>
            </a:r>
          </a:p>
          <a:p>
            <a:pPr marL="0" indent="0">
              <a:buNone/>
            </a:pPr>
            <a:r>
              <a:rPr lang="en-US" dirty="0"/>
              <a:t>#5) Deployment</a:t>
            </a:r>
          </a:p>
          <a:p>
            <a:pPr marL="628650" lvl="1" indent="-171450">
              <a:buFont typeface="Arial" panose="020B0604020202020204" pitchFamily="34" charset="0"/>
              <a:buChar char="•"/>
            </a:pPr>
            <a:r>
              <a:rPr lang="en-US" sz="1300" dirty="0"/>
              <a:t>Product goes live</a:t>
            </a:r>
          </a:p>
          <a:p>
            <a:pPr marL="0" indent="0">
              <a:buNone/>
            </a:pPr>
            <a:r>
              <a:rPr lang="en-US" dirty="0"/>
              <a:t>#6) Maintenance</a:t>
            </a:r>
          </a:p>
          <a:p>
            <a:pPr marL="628650" lvl="1" indent="-171450">
              <a:buFont typeface="Arial" panose="020B0604020202020204" pitchFamily="34" charset="0"/>
              <a:buChar char="•"/>
            </a:pPr>
            <a:r>
              <a:rPr lang="en-US" sz="1300" dirty="0"/>
              <a:t>Once the product is live, fixing issues that come up will be needed</a:t>
            </a:r>
          </a:p>
          <a:p>
            <a:pPr marL="628650" lvl="1" indent="-171450">
              <a:buFont typeface="Arial" panose="020B0604020202020204" pitchFamily="34" charset="0"/>
              <a:buChar char="•"/>
            </a:pPr>
            <a:r>
              <a:rPr lang="en-US" sz="1300" dirty="0"/>
              <a:t>Can also include any upgrades to the product</a:t>
            </a:r>
          </a:p>
          <a:p>
            <a:endParaRPr lang="en-US" dirty="0"/>
          </a:p>
        </p:txBody>
      </p:sp>
      <p:sp>
        <p:nvSpPr>
          <p:cNvPr id="5" name="TextBox 4">
            <a:extLst>
              <a:ext uri="{FF2B5EF4-FFF2-40B4-BE49-F238E27FC236}">
                <a16:creationId xmlns:a16="http://schemas.microsoft.com/office/drawing/2014/main" id="{AECD6F72-081D-40F3-9960-97F95C532C47}"/>
              </a:ext>
            </a:extLst>
          </p:cNvPr>
          <p:cNvSpPr txBox="1"/>
          <p:nvPr/>
        </p:nvSpPr>
        <p:spPr>
          <a:xfrm>
            <a:off x="569976" y="372671"/>
            <a:ext cx="7214532" cy="461665"/>
          </a:xfrm>
          <a:prstGeom prst="rect">
            <a:avLst/>
          </a:prstGeom>
          <a:noFill/>
        </p:spPr>
        <p:txBody>
          <a:bodyPr wrap="square" rtlCol="0">
            <a:spAutoFit/>
          </a:bodyPr>
          <a:lstStyle/>
          <a:p>
            <a:r>
              <a:rPr lang="en-US" sz="2400" dirty="0"/>
              <a:t>SOFTWARE DEVELOPMENT LIFE CYCLE PHASES</a:t>
            </a:r>
          </a:p>
        </p:txBody>
      </p:sp>
      <p:pic>
        <p:nvPicPr>
          <p:cNvPr id="7" name="Picture 6" descr="A picture containing text, businesscard, screenshot&#10;&#10;Description automatically generated">
            <a:extLst>
              <a:ext uri="{FF2B5EF4-FFF2-40B4-BE49-F238E27FC236}">
                <a16:creationId xmlns:a16="http://schemas.microsoft.com/office/drawing/2014/main" id="{EE503C7F-3865-4299-927A-77059C019283}"/>
              </a:ext>
            </a:extLst>
          </p:cNvPr>
          <p:cNvPicPr>
            <a:picLocks noChangeAspect="1"/>
          </p:cNvPicPr>
          <p:nvPr/>
        </p:nvPicPr>
        <p:blipFill>
          <a:blip r:embed="rId3"/>
          <a:stretch>
            <a:fillRect/>
          </a:stretch>
        </p:blipFill>
        <p:spPr>
          <a:xfrm>
            <a:off x="950976" y="1096276"/>
            <a:ext cx="5905500" cy="5000626"/>
          </a:xfrm>
          <a:prstGeom prst="rect">
            <a:avLst/>
          </a:prstGeom>
        </p:spPr>
      </p:pic>
      <p:sp>
        <p:nvSpPr>
          <p:cNvPr id="9" name="TextBox 8">
            <a:extLst>
              <a:ext uri="{FF2B5EF4-FFF2-40B4-BE49-F238E27FC236}">
                <a16:creationId xmlns:a16="http://schemas.microsoft.com/office/drawing/2014/main" id="{5A8A61E6-7A79-4C67-A799-AFC1E445B4E2}"/>
              </a:ext>
            </a:extLst>
          </p:cNvPr>
          <p:cNvSpPr txBox="1"/>
          <p:nvPr/>
        </p:nvSpPr>
        <p:spPr>
          <a:xfrm>
            <a:off x="569976" y="6362218"/>
            <a:ext cx="1663700" cy="246221"/>
          </a:xfrm>
          <a:prstGeom prst="rect">
            <a:avLst/>
          </a:prstGeom>
          <a:noFill/>
        </p:spPr>
        <p:txBody>
          <a:bodyPr wrap="square" rtlCol="0">
            <a:spAutoFit/>
          </a:bodyPr>
          <a:lstStyle/>
          <a:p>
            <a:r>
              <a:rPr lang="en-US" sz="1000" dirty="0"/>
              <a:t>Visual Paradigm(n.d.)</a:t>
            </a:r>
          </a:p>
        </p:txBody>
      </p:sp>
    </p:spTree>
    <p:extLst>
      <p:ext uri="{BB962C8B-B14F-4D97-AF65-F5344CB8AC3E}">
        <p14:creationId xmlns:p14="http://schemas.microsoft.com/office/powerpoint/2010/main" val="3736355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77F52-9780-4F81-B5DB-0580AA20D327}"/>
              </a:ext>
            </a:extLst>
          </p:cNvPr>
          <p:cNvSpPr>
            <a:spLocks noGrp="1"/>
          </p:cNvSpPr>
          <p:nvPr>
            <p:ph type="title"/>
          </p:nvPr>
        </p:nvSpPr>
        <p:spPr>
          <a:xfrm>
            <a:off x="2307771" y="586611"/>
            <a:ext cx="7576457" cy="1371600"/>
          </a:xfrm>
        </p:spPr>
        <p:txBody>
          <a:bodyPr anchor="ctr">
            <a:normAutofit/>
          </a:bodyPr>
          <a:lstStyle/>
          <a:p>
            <a:r>
              <a:rPr lang="en-US" dirty="0"/>
              <a:t>METHOD CHOICE FACTORS</a:t>
            </a:r>
          </a:p>
        </p:txBody>
      </p:sp>
      <p:sp>
        <p:nvSpPr>
          <p:cNvPr id="10" name="Content Placeholder 2">
            <a:extLst>
              <a:ext uri="{FF2B5EF4-FFF2-40B4-BE49-F238E27FC236}">
                <a16:creationId xmlns:a16="http://schemas.microsoft.com/office/drawing/2014/main" id="{2895D464-8421-4530-9B19-43B314B2CEA9}"/>
              </a:ext>
            </a:extLst>
          </p:cNvPr>
          <p:cNvSpPr>
            <a:spLocks noGrp="1"/>
          </p:cNvSpPr>
          <p:nvPr>
            <p:ph sz="half" idx="1"/>
          </p:nvPr>
        </p:nvSpPr>
        <p:spPr>
          <a:xfrm>
            <a:off x="1101012" y="1958211"/>
            <a:ext cx="4629228" cy="4064415"/>
          </a:xfrm>
        </p:spPr>
        <p:txBody>
          <a:bodyPr>
            <a:normAutofit fontScale="92500" lnSpcReduction="20000"/>
          </a:bodyPr>
          <a:lstStyle/>
          <a:p>
            <a:r>
              <a:rPr lang="en-US" dirty="0"/>
              <a:t>How big the project is</a:t>
            </a:r>
          </a:p>
          <a:p>
            <a:pPr lvl="1"/>
            <a:r>
              <a:rPr lang="en-US" dirty="0"/>
              <a:t>If the project is bigger, it would be best to use an agile method to break it down</a:t>
            </a:r>
          </a:p>
          <a:p>
            <a:r>
              <a:rPr lang="en-US" dirty="0"/>
              <a:t>If there is a clear-cut outcome that is wanted by the client</a:t>
            </a:r>
          </a:p>
          <a:p>
            <a:pPr lvl="1"/>
            <a:r>
              <a:rPr lang="en-US" dirty="0"/>
              <a:t>If the outcome will not change in the process, a waterfall method would work better</a:t>
            </a:r>
          </a:p>
          <a:p>
            <a:r>
              <a:rPr lang="en-US" dirty="0"/>
              <a:t>Deadline and budget</a:t>
            </a:r>
          </a:p>
          <a:p>
            <a:pPr lvl="1"/>
            <a:r>
              <a:rPr lang="en-US" dirty="0"/>
              <a:t>If the budget or deadline is tight, an agile method might work better than the waterfall method</a:t>
            </a:r>
          </a:p>
          <a:p>
            <a:r>
              <a:rPr lang="en-US" dirty="0"/>
              <a:t>How much transparency is wanted</a:t>
            </a:r>
          </a:p>
          <a:p>
            <a:pPr lvl="1"/>
            <a:r>
              <a:rPr lang="en-US" dirty="0"/>
              <a:t>If the client wants to be involved in the production more, then an agile method would be needed</a:t>
            </a:r>
          </a:p>
          <a:p>
            <a:endParaRPr lang="en-US" dirty="0"/>
          </a:p>
        </p:txBody>
      </p:sp>
      <p:pic>
        <p:nvPicPr>
          <p:cNvPr id="5" name="Content Placeholder 4" descr="Shape, timeline&#10;&#10;Description automatically generated">
            <a:extLst>
              <a:ext uri="{FF2B5EF4-FFF2-40B4-BE49-F238E27FC236}">
                <a16:creationId xmlns:a16="http://schemas.microsoft.com/office/drawing/2014/main" id="{E629A82F-2FDF-4EC3-9AC2-6CF15DD67AF0}"/>
              </a:ext>
            </a:extLst>
          </p:cNvPr>
          <p:cNvPicPr>
            <a:picLocks noGrp="1" noChangeAspect="1"/>
          </p:cNvPicPr>
          <p:nvPr>
            <p:ph sz="half" idx="2"/>
          </p:nvPr>
        </p:nvPicPr>
        <p:blipFill>
          <a:blip r:embed="rId3"/>
          <a:stretch>
            <a:fillRect/>
          </a:stretch>
        </p:blipFill>
        <p:spPr>
          <a:xfrm>
            <a:off x="6095999" y="2215087"/>
            <a:ext cx="5529550" cy="3525105"/>
          </a:xfrm>
          <a:noFill/>
        </p:spPr>
      </p:pic>
      <p:sp>
        <p:nvSpPr>
          <p:cNvPr id="6" name="TextBox 5">
            <a:extLst>
              <a:ext uri="{FF2B5EF4-FFF2-40B4-BE49-F238E27FC236}">
                <a16:creationId xmlns:a16="http://schemas.microsoft.com/office/drawing/2014/main" id="{35E137E2-5E93-483E-B031-44FF5E8E921E}"/>
              </a:ext>
            </a:extLst>
          </p:cNvPr>
          <p:cNvSpPr txBox="1"/>
          <p:nvPr/>
        </p:nvSpPr>
        <p:spPr>
          <a:xfrm>
            <a:off x="6051058" y="5743152"/>
            <a:ext cx="821408" cy="253916"/>
          </a:xfrm>
          <a:prstGeom prst="rect">
            <a:avLst/>
          </a:prstGeom>
          <a:noFill/>
        </p:spPr>
        <p:txBody>
          <a:bodyPr wrap="square" rtlCol="0">
            <a:spAutoFit/>
          </a:bodyPr>
          <a:lstStyle/>
          <a:p>
            <a:r>
              <a:rPr lang="en-US" sz="1050" dirty="0"/>
              <a:t>SPF(2018)</a:t>
            </a:r>
          </a:p>
        </p:txBody>
      </p:sp>
    </p:spTree>
    <p:extLst>
      <p:ext uri="{BB962C8B-B14F-4D97-AF65-F5344CB8AC3E}">
        <p14:creationId xmlns:p14="http://schemas.microsoft.com/office/powerpoint/2010/main" val="2272216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1F8E-1884-48CF-9896-C2F67DD550ED}"/>
              </a:ext>
            </a:extLst>
          </p:cNvPr>
          <p:cNvSpPr>
            <a:spLocks noGrp="1"/>
          </p:cNvSpPr>
          <p:nvPr>
            <p:ph type="title"/>
          </p:nvPr>
        </p:nvSpPr>
        <p:spPr/>
        <p:txBody>
          <a:bodyPr/>
          <a:lstStyle/>
          <a:p>
            <a:pPr algn="ctr"/>
            <a:r>
              <a:rPr lang="en-US" dirty="0"/>
              <a:t>REFRENCES</a:t>
            </a:r>
          </a:p>
        </p:txBody>
      </p:sp>
      <p:sp>
        <p:nvSpPr>
          <p:cNvPr id="3" name="Content Placeholder 2">
            <a:extLst>
              <a:ext uri="{FF2B5EF4-FFF2-40B4-BE49-F238E27FC236}">
                <a16:creationId xmlns:a16="http://schemas.microsoft.com/office/drawing/2014/main" id="{82B3328A-6616-43BF-9114-D8E1CC9D0E1B}"/>
              </a:ext>
            </a:extLst>
          </p:cNvPr>
          <p:cNvSpPr>
            <a:spLocks noGrp="1"/>
          </p:cNvSpPr>
          <p:nvPr>
            <p:ph idx="1"/>
          </p:nvPr>
        </p:nvSpPr>
        <p:spPr>
          <a:xfrm>
            <a:off x="1233182" y="2103120"/>
            <a:ext cx="9892018" cy="3849624"/>
          </a:xfrm>
        </p:spPr>
        <p:txBody>
          <a:bodyPr/>
          <a:lstStyle/>
          <a:p>
            <a:pPr marL="0" indent="-457200">
              <a:buNone/>
            </a:pPr>
            <a:r>
              <a:rPr lang="en-US" dirty="0"/>
              <a:t>What is Scrum? (n.d.). </a:t>
            </a:r>
            <a:r>
              <a:rPr lang="en-US" i="1" dirty="0"/>
              <a:t>Scrum Alliance. </a:t>
            </a:r>
            <a:r>
              <a:rPr lang="en-US" dirty="0"/>
              <a:t>Retrieved from </a:t>
            </a:r>
            <a:r>
              <a:rPr lang="en-US" dirty="0">
                <a:hlinkClick r:id="rId2"/>
              </a:rPr>
              <a:t>Learn About the Scrum Framework and Agile | Scrum Alliance</a:t>
            </a:r>
            <a:endParaRPr lang="en-US" dirty="0"/>
          </a:p>
          <a:p>
            <a:pPr marL="0" indent="-457200">
              <a:buNone/>
            </a:pPr>
            <a:r>
              <a:rPr lang="en-US" dirty="0"/>
              <a:t>SDLC (Software Development Life Cycle) Phases, Methodologies, Process, And Models. (2021). </a:t>
            </a:r>
            <a:r>
              <a:rPr lang="en-US" i="1" dirty="0"/>
              <a:t>Software Testing Help</a:t>
            </a:r>
            <a:r>
              <a:rPr lang="en-US" dirty="0"/>
              <a:t>. Retrieved from </a:t>
            </a:r>
            <a:r>
              <a:rPr lang="en-US" dirty="0">
                <a:hlinkClick r:id="rId3"/>
              </a:rPr>
              <a:t>What Is SDLC (Software Development Life Cycle) Phases Methodologies (softwaretestinghelp.com)</a:t>
            </a:r>
            <a:endParaRPr lang="en-US" dirty="0"/>
          </a:p>
          <a:p>
            <a:pPr marL="0" indent="-457200">
              <a:buNone/>
            </a:pPr>
            <a:r>
              <a:rPr lang="en-US" dirty="0"/>
              <a:t>What is Software Development Lifecycle? (n.d.). </a:t>
            </a:r>
            <a:r>
              <a:rPr lang="en-US" i="1" dirty="0"/>
              <a:t>Visual Paradigm</a:t>
            </a:r>
            <a:r>
              <a:rPr lang="en-US" dirty="0"/>
              <a:t>. Retrieved from </a:t>
            </a:r>
            <a:r>
              <a:rPr lang="en-US" dirty="0">
                <a:hlinkClick r:id="rId4"/>
              </a:rPr>
              <a:t>What is Software Development Lifecycle? (visual-paradigm.com)</a:t>
            </a:r>
            <a:endParaRPr lang="en-US" dirty="0"/>
          </a:p>
          <a:p>
            <a:pPr marL="0" indent="-457200">
              <a:buNone/>
            </a:pPr>
            <a:r>
              <a:rPr lang="en-US" dirty="0"/>
              <a:t>SDLC Models (Full Guide). (2019). </a:t>
            </a:r>
            <a:r>
              <a:rPr lang="en-US" i="1" dirty="0" err="1"/>
              <a:t>Echoua</a:t>
            </a:r>
            <a:r>
              <a:rPr lang="en-US" i="1" dirty="0"/>
              <a:t>.</a:t>
            </a:r>
            <a:r>
              <a:rPr lang="en-US" dirty="0"/>
              <a:t> Retrieved from </a:t>
            </a:r>
            <a:r>
              <a:rPr lang="en-US" dirty="0">
                <a:hlinkClick r:id="rId5"/>
              </a:rPr>
              <a:t>👨‍💻 Software Development Life Cycle (SDLC) Models [Full Guide] (echoua.com)</a:t>
            </a:r>
            <a:endParaRPr lang="en-US" dirty="0"/>
          </a:p>
          <a:p>
            <a:pPr marL="0" indent="-457200">
              <a:buNone/>
            </a:pPr>
            <a:r>
              <a:rPr lang="en-US" dirty="0" err="1"/>
              <a:t>Dharmalingam</a:t>
            </a:r>
            <a:r>
              <a:rPr lang="en-US" dirty="0"/>
              <a:t>, N. (2018). Factors to Choose the Right Agile Development Method. </a:t>
            </a:r>
            <a:r>
              <a:rPr lang="en-US" i="1" dirty="0" err="1"/>
              <a:t>Whizlabs</a:t>
            </a:r>
            <a:r>
              <a:rPr lang="en-US" i="1" dirty="0"/>
              <a:t>. </a:t>
            </a:r>
            <a:r>
              <a:rPr lang="en-US" dirty="0"/>
              <a:t>Retrieved from </a:t>
            </a:r>
            <a:r>
              <a:rPr lang="en-US" dirty="0">
                <a:hlinkClick r:id="rId6"/>
              </a:rPr>
              <a:t>Factors to Choose the Right Agile Development Method - </a:t>
            </a:r>
            <a:r>
              <a:rPr lang="en-US" dirty="0" err="1">
                <a:hlinkClick r:id="rId6"/>
              </a:rPr>
              <a:t>Whizlabs</a:t>
            </a:r>
            <a:r>
              <a:rPr lang="en-US" dirty="0">
                <a:hlinkClick r:id="rId6"/>
              </a:rPr>
              <a:t> Blog</a:t>
            </a:r>
            <a:endParaRPr lang="en-US" dirty="0"/>
          </a:p>
        </p:txBody>
      </p:sp>
    </p:spTree>
    <p:extLst>
      <p:ext uri="{BB962C8B-B14F-4D97-AF65-F5344CB8AC3E}">
        <p14:creationId xmlns:p14="http://schemas.microsoft.com/office/powerpoint/2010/main" val="39565543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133</TotalTime>
  <Words>1459</Words>
  <Application>Microsoft Office PowerPoint</Application>
  <PresentationFormat>Widescreen</PresentationFormat>
  <Paragraphs>80</Paragraphs>
  <Slides>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Gothic</vt:lpstr>
      <vt:lpstr>Garamond</vt:lpstr>
      <vt:lpstr>SavonVTI</vt:lpstr>
      <vt:lpstr>Choosing the right approach</vt:lpstr>
      <vt:lpstr>SCRUM TEAM MEMBERS</vt:lpstr>
      <vt:lpstr> Agile</vt:lpstr>
      <vt:lpstr> Waterfall</vt:lpstr>
      <vt:lpstr>METHOD CHOICE FACTORS</vt:lpstr>
      <vt:lpstr>REFRENCES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agile?</dc:title>
  <dc:creator>Elizabeth Hodgman</dc:creator>
  <cp:lastModifiedBy>Elizabeth Hodgman</cp:lastModifiedBy>
  <cp:revision>21</cp:revision>
  <dcterms:created xsi:type="dcterms:W3CDTF">2021-02-18T21:32:31Z</dcterms:created>
  <dcterms:modified xsi:type="dcterms:W3CDTF">2021-02-20T19:06:58Z</dcterms:modified>
</cp:coreProperties>
</file>