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0" r:id="rId4"/>
    <p:sldId id="267" r:id="rId5"/>
    <p:sldId id="268" r:id="rId6"/>
    <p:sldId id="269" r:id="rId7"/>
    <p:sldId id="261" r:id="rId8"/>
    <p:sldId id="258" r:id="rId9"/>
    <p:sldId id="259" r:id="rId10"/>
    <p:sldId id="257" r:id="rId11"/>
    <p:sldId id="262" r:id="rId12"/>
    <p:sldId id="263" r:id="rId13"/>
    <p:sldId id="264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6"/>
    <p:restoredTop sz="94650"/>
  </p:normalViewPr>
  <p:slideViewPr>
    <p:cSldViewPr snapToGrid="0" snapToObjects="1">
      <p:cViewPr>
        <p:scale>
          <a:sx n="80" d="100"/>
          <a:sy n="80" d="100"/>
        </p:scale>
        <p:origin x="14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0E6C-14E0-A742-8553-653CE3C52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7ED72-C46D-CA4F-9D37-D87520B14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63C4-3FF2-0C46-B98F-17C63618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9851D-722B-0A4D-B3AB-ACBFB3B0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A7CA-C604-5343-82B7-01101E58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4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D93E-5B5B-D448-BEB7-42325477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982A4-356C-0444-8D80-E859C063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F58E-7937-2E4B-9C16-B2F5BB17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0438-4B76-A846-8641-57952082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C0C78-9430-7C47-BCC5-316ADBDC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4374D-B9C9-624C-AC7E-9AFFBD5A8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7B678-BD79-D54A-97EA-29B153615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50CB-7483-2546-8C2E-F1FF929B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97A1-76F3-984E-ABB4-89DC65B7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DC97-B8A8-EF47-9CAA-5E05F467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605E-66DD-CA45-AA06-51BEC9CE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6703-D10B-D845-B231-9C2035E3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CB0EF-A5F8-D54A-96E6-48CA06ED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418F-3FF4-1948-B624-148EFD1F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81FE-E918-B040-9EF4-93BD1E56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83AE-C432-F740-A4DD-994356C0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F8D22-C85E-8847-B8C2-6C708739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0529-971A-D040-84AB-BD6C6E08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D4E1C-1C66-2E49-9F54-A28C7AA7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CA730-78D5-AE45-8372-655F323C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DC7B-ECFE-DA4D-883B-EA5EA205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B131-F711-7D40-BEEB-ACD5A77C4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D145C-4A84-5549-997C-4ECE7F9D8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6A8F0-311D-F642-B34E-58468206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A2065-A781-A34E-AEF5-BA648EEA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639B0-7469-3D40-AEF9-19FF160B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2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123F-E73B-054C-AF30-76BD5FE6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B96A-F378-0E4E-B08A-0F7D095C6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AAE07-3296-084C-B7A8-B3A30C05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BA243-9721-0B44-AB06-373AD98A5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3C1EC-BE4E-C44E-B1F3-7F39A96C6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6101D-3E79-0140-B48E-3D7D74E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D60A7-DF8E-514A-A632-7BEA7D70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76DBF-9677-E149-AF69-779563E3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6943-8E63-2844-A7AB-2947FE02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03A65-7DE6-9B44-8C6F-3274FB4F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96B6D-863B-D245-B97B-067FC682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A6F9E-2D76-0A4E-8D22-47CA8126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7EAE0-41BB-2F49-A1E8-806BBAE1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B4833-8000-D94F-A1C9-506A9467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4CA36-A448-0C4E-AAA4-843F1C21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D8C9-6C0A-4F47-A839-426A8258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E6BE-1D5E-404E-A429-C0859919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F4E29-AF35-2048-BE4E-B3B8D351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31DDB-67ED-E741-8908-AC13B3DC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8DFC9-29D1-5D4E-B887-2A265B91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A590D-A77D-EC43-B7C7-D3A07BF9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9C47-6D0B-DF4E-B78A-A6B6FA3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C8927-5C4A-D043-91BE-22C669BB9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FAF67-3AF9-7D49-B650-AF40B2591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5BC3-FE0F-FC4E-9B68-D96D8ED0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7B2E-2098-114E-B51F-70D91FD20D5A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D76C4-C668-994F-B4F6-9556CD7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B4FEE-1832-1545-943A-18967225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8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E74A7-7DE2-384E-9038-01C0DE60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0A1C3-36E2-064A-B190-A7F1D19F8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2CF2-430D-EB4F-8AB6-E7B2407EA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C7B2E-2098-114E-B51F-70D91FD20D5A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4F684-7661-A941-BBA9-CE930992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68B7-04B4-5048-B100-7362A848E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26409-C595-6F42-B5D1-D0EDF1364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A97E1-2971-764F-9C7E-DBFC1628CD9B}"/>
              </a:ext>
            </a:extLst>
          </p:cNvPr>
          <p:cNvSpPr txBox="1"/>
          <p:nvPr/>
        </p:nvSpPr>
        <p:spPr>
          <a:xfrm>
            <a:off x="185636" y="397566"/>
            <a:ext cx="120063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Clicking a new cursor position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5F6C9-992D-6348-9BE2-A4E31CA7C156}"/>
              </a:ext>
            </a:extLst>
          </p:cNvPr>
          <p:cNvSpPr txBox="1"/>
          <p:nvPr/>
        </p:nvSpPr>
        <p:spPr>
          <a:xfrm>
            <a:off x="735495" y="5387009"/>
            <a:ext cx="2482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adjustCursorInformation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03E43-C8B7-C94E-9CDC-AA875079BDF1}"/>
              </a:ext>
            </a:extLst>
          </p:cNvPr>
          <p:cNvSpPr txBox="1"/>
          <p:nvPr/>
        </p:nvSpPr>
        <p:spPr>
          <a:xfrm>
            <a:off x="735495" y="4313583"/>
            <a:ext cx="2448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updateLeftAndRightText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9FE5E-0591-A941-89A9-834D341F303A}"/>
              </a:ext>
            </a:extLst>
          </p:cNvPr>
          <p:cNvSpPr txBox="1"/>
          <p:nvPr/>
        </p:nvSpPr>
        <p:spPr>
          <a:xfrm>
            <a:off x="3935895" y="4313583"/>
            <a:ext cx="23946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getRowAfterFormatting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FB89C4-5DEC-EA41-A6BF-637B16EECE8C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1959548" y="4682915"/>
            <a:ext cx="17409" cy="70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2324FA-9278-7848-B849-DA45C8DB9CC2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flipH="1">
            <a:off x="3183601" y="4498249"/>
            <a:ext cx="75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D02B2E-9067-4E41-932A-E6920657BD2F}"/>
              </a:ext>
            </a:extLst>
          </p:cNvPr>
          <p:cNvSpPr txBox="1"/>
          <p:nvPr/>
        </p:nvSpPr>
        <p:spPr>
          <a:xfrm>
            <a:off x="468678" y="2039829"/>
            <a:ext cx="298173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{get the x and y coordinates of the newly clicked position within the textbox (done externally)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the </a:t>
            </a:r>
            <a:r>
              <a:rPr lang="en-US" dirty="0" err="1"/>
              <a:t>updateLeftAndRightText</a:t>
            </a:r>
            <a:r>
              <a:rPr lang="en-US" dirty="0"/>
              <a:t> method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6BAEAC-DBE1-1C46-B1D3-03384C87BE66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959548" y="4071154"/>
            <a:ext cx="6540" cy="24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CBC49B-3E5D-2842-97BF-32372FECD667}"/>
              </a:ext>
            </a:extLst>
          </p:cNvPr>
          <p:cNvSpPr txBox="1"/>
          <p:nvPr/>
        </p:nvSpPr>
        <p:spPr>
          <a:xfrm>
            <a:off x="3970713" y="5385277"/>
            <a:ext cx="30966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updateFormattingOnEntireLine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C4A894-4AAC-754A-B236-E548825E73EE}"/>
              </a:ext>
            </a:extLst>
          </p:cNvPr>
          <p:cNvCxnSpPr>
            <a:cxnSpLocks/>
          </p:cNvCxnSpPr>
          <p:nvPr/>
        </p:nvCxnSpPr>
        <p:spPr>
          <a:xfrm flipH="1">
            <a:off x="3218419" y="5571675"/>
            <a:ext cx="75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F8561D-8C7F-014C-879C-FDE8BE093789}"/>
              </a:ext>
            </a:extLst>
          </p:cNvPr>
          <p:cNvSpPr txBox="1"/>
          <p:nvPr/>
        </p:nvSpPr>
        <p:spPr>
          <a:xfrm>
            <a:off x="1652700" y="1315281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7244A8-2E47-9D47-8AA3-2F10F5E5D52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959548" y="1631748"/>
            <a:ext cx="17410" cy="40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B966EC-301A-1943-8E70-25D1FE336017}"/>
              </a:ext>
            </a:extLst>
          </p:cNvPr>
          <p:cNvCxnSpPr>
            <a:cxnSpLocks/>
          </p:cNvCxnSpPr>
          <p:nvPr/>
        </p:nvCxnSpPr>
        <p:spPr>
          <a:xfrm>
            <a:off x="1988349" y="5754609"/>
            <a:ext cx="0" cy="59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C910E1B-E3E5-2841-B07F-070A1415952A}"/>
              </a:ext>
            </a:extLst>
          </p:cNvPr>
          <p:cNvSpPr txBox="1"/>
          <p:nvPr/>
        </p:nvSpPr>
        <p:spPr>
          <a:xfrm>
            <a:off x="1769165" y="644055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077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BAAF048-7969-E64B-A6C0-1FF2346DBEC8}"/>
              </a:ext>
            </a:extLst>
          </p:cNvPr>
          <p:cNvSpPr txBox="1"/>
          <p:nvPr/>
        </p:nvSpPr>
        <p:spPr>
          <a:xfrm>
            <a:off x="3028207" y="2042462"/>
            <a:ext cx="446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adjustCursorInformation</a:t>
            </a:r>
            <a:r>
              <a:rPr lang="en-GB" dirty="0"/>
              <a:t>(true, 12, 1, -1, 0, 41)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70DB4-9B6F-1243-ACA7-F7147A8FB3A3}"/>
              </a:ext>
            </a:extLst>
          </p:cNvPr>
          <p:cNvSpPr txBox="1"/>
          <p:nvPr/>
        </p:nvSpPr>
        <p:spPr>
          <a:xfrm>
            <a:off x="352027" y="2855829"/>
            <a:ext cx="1476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user clicked to the left of the current cursor position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6E1FD-CDCD-6F4A-8EBF-13088E99D78F}"/>
              </a:ext>
            </a:extLst>
          </p:cNvPr>
          <p:cNvSpPr txBox="1"/>
          <p:nvPr/>
        </p:nvSpPr>
        <p:spPr>
          <a:xfrm>
            <a:off x="2016688" y="2978356"/>
            <a:ext cx="1476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Newly clicked position is 12 characters to the right of the singular line that it is 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00E3E2-1988-9740-92B1-5EFA87B8F3DE}"/>
              </a:ext>
            </a:extLst>
          </p:cNvPr>
          <p:cNvSpPr txBox="1"/>
          <p:nvPr/>
        </p:nvSpPr>
        <p:spPr>
          <a:xfrm>
            <a:off x="3632320" y="2978355"/>
            <a:ext cx="1769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Newly clicked position is in line number 2, </a:t>
            </a:r>
          </a:p>
          <a:p>
            <a:r>
              <a:rPr lang="en-US" sz="1200" dirty="0"/>
              <a:t>Which would be the [1] position from within the </a:t>
            </a:r>
            <a:r>
              <a:rPr lang="en-US" sz="1200" dirty="0" err="1"/>
              <a:t>leftText</a:t>
            </a:r>
            <a:r>
              <a:rPr lang="en-US" sz="1200" dirty="0"/>
              <a:t> array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78EE8C-F807-DF4D-84AF-E3CA06DD5541}"/>
              </a:ext>
            </a:extLst>
          </p:cNvPr>
          <p:cNvSpPr txBox="1"/>
          <p:nvPr/>
        </p:nvSpPr>
        <p:spPr>
          <a:xfrm>
            <a:off x="5479701" y="2978355"/>
            <a:ext cx="1360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-1 since the clicked position is before the first formatting newline for line number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673F66-E3F4-EB4A-996E-A77373A99DB9}"/>
              </a:ext>
            </a:extLst>
          </p:cNvPr>
          <p:cNvSpPr txBox="1"/>
          <p:nvPr/>
        </p:nvSpPr>
        <p:spPr>
          <a:xfrm>
            <a:off x="7205265" y="2915206"/>
            <a:ext cx="1467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since it lies before the first formatting newline, so that substring starts at the first position of the line [0]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3B2EDE-426A-E046-869B-583ECD91AC69}"/>
              </a:ext>
            </a:extLst>
          </p:cNvPr>
          <p:cNvSpPr txBox="1"/>
          <p:nvPr/>
        </p:nvSpPr>
        <p:spPr>
          <a:xfrm>
            <a:off x="8869926" y="2978355"/>
            <a:ext cx="2149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41 since the singular line ‘</a:t>
            </a:r>
            <a:r>
              <a:rPr lang="en-US" sz="1200" dirty="0">
                <a:solidFill>
                  <a:srgbClr val="002060"/>
                </a:solidFill>
              </a:rPr>
              <a:t>This is left </a:t>
            </a:r>
            <a:r>
              <a:rPr lang="en-US" sz="1200" dirty="0">
                <a:highlight>
                  <a:srgbClr val="FFFF00"/>
                </a:highlight>
              </a:rPr>
              <a:t>|</a:t>
            </a:r>
            <a:r>
              <a:rPr lang="en-US" sz="1200" dirty="0">
                <a:solidFill>
                  <a:srgbClr val="002060"/>
                </a:solidFill>
              </a:rPr>
              <a:t> line number 2. This is left’ </a:t>
            </a:r>
            <a:r>
              <a:rPr lang="en-US" sz="1200" dirty="0"/>
              <a:t>takes up 41 character and starts at index 0; 0 + 41 = 41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014B22-8EC0-9B4B-ACB2-B2AD2D5E2F88}"/>
              </a:ext>
            </a:extLst>
          </p:cNvPr>
          <p:cNvCxnSpPr>
            <a:cxnSpLocks/>
          </p:cNvCxnSpPr>
          <p:nvPr/>
        </p:nvCxnSpPr>
        <p:spPr>
          <a:xfrm flipV="1">
            <a:off x="1828799" y="2348941"/>
            <a:ext cx="3753687" cy="62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087544-61D7-784A-AF29-6DD2425B54E8}"/>
              </a:ext>
            </a:extLst>
          </p:cNvPr>
          <p:cNvCxnSpPr>
            <a:cxnSpLocks/>
          </p:cNvCxnSpPr>
          <p:nvPr/>
        </p:nvCxnSpPr>
        <p:spPr>
          <a:xfrm flipV="1">
            <a:off x="2520921" y="2352371"/>
            <a:ext cx="3499868" cy="70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17F412-DAC6-5D44-8FEA-6E0FC7EF25A9}"/>
              </a:ext>
            </a:extLst>
          </p:cNvPr>
          <p:cNvCxnSpPr>
            <a:cxnSpLocks/>
          </p:cNvCxnSpPr>
          <p:nvPr/>
        </p:nvCxnSpPr>
        <p:spPr>
          <a:xfrm flipV="1">
            <a:off x="4881536" y="2352371"/>
            <a:ext cx="1463086" cy="56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676E58-383E-4444-8B41-B132F81809C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159944" y="2348941"/>
            <a:ext cx="433152" cy="62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BD8B3C-A6BE-5942-9D79-5E786C57A722}"/>
              </a:ext>
            </a:extLst>
          </p:cNvPr>
          <p:cNvCxnSpPr>
            <a:cxnSpLocks/>
          </p:cNvCxnSpPr>
          <p:nvPr/>
        </p:nvCxnSpPr>
        <p:spPr>
          <a:xfrm flipH="1" flipV="1">
            <a:off x="6824590" y="2380369"/>
            <a:ext cx="430483" cy="53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55168E-1649-FB43-99C3-B18EE92CC16A}"/>
              </a:ext>
            </a:extLst>
          </p:cNvPr>
          <p:cNvCxnSpPr>
            <a:cxnSpLocks/>
          </p:cNvCxnSpPr>
          <p:nvPr/>
        </p:nvCxnSpPr>
        <p:spPr>
          <a:xfrm flipH="1" flipV="1">
            <a:off x="7156640" y="2348942"/>
            <a:ext cx="1892357" cy="62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0D3616C-BC73-CF4F-9A3D-AE240C083D1F}"/>
              </a:ext>
            </a:extLst>
          </p:cNvPr>
          <p:cNvSpPr txBox="1"/>
          <p:nvPr/>
        </p:nvSpPr>
        <p:spPr>
          <a:xfrm>
            <a:off x="8387038" y="103470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</p:spTree>
    <p:extLst>
      <p:ext uri="{BB962C8B-B14F-4D97-AF65-F5344CB8AC3E}">
        <p14:creationId xmlns:p14="http://schemas.microsoft.com/office/powerpoint/2010/main" val="324427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C66679-8CB2-7D43-99B2-7924DA142103}"/>
              </a:ext>
            </a:extLst>
          </p:cNvPr>
          <p:cNvSpPr txBox="1"/>
          <p:nvPr/>
        </p:nvSpPr>
        <p:spPr>
          <a:xfrm>
            <a:off x="8387038" y="103470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 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F970F-B3BA-8140-9D3A-3E3F507E0489}"/>
              </a:ext>
            </a:extLst>
          </p:cNvPr>
          <p:cNvSpPr txBox="1"/>
          <p:nvPr/>
        </p:nvSpPr>
        <p:spPr>
          <a:xfrm>
            <a:off x="8387038" y="2609022"/>
            <a:ext cx="158588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 74]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4C483-C8D6-9045-8B3C-74D954BEEFCD}"/>
              </a:ext>
            </a:extLst>
          </p:cNvPr>
          <p:cNvSpPr txBox="1"/>
          <p:nvPr/>
        </p:nvSpPr>
        <p:spPr>
          <a:xfrm>
            <a:off x="8387038" y="3510315"/>
            <a:ext cx="16836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[19, 55]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2A6DC-F1F3-0943-AB1D-B1D706D98A40}"/>
              </a:ext>
            </a:extLst>
          </p:cNvPr>
          <p:cNvSpPr txBox="1"/>
          <p:nvPr/>
        </p:nvSpPr>
        <p:spPr>
          <a:xfrm>
            <a:off x="166253" y="937738"/>
            <a:ext cx="754083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oldImmediateLeftLine</a:t>
            </a:r>
            <a:r>
              <a:rPr lang="en-GB" sz="1400" dirty="0"/>
              <a:t> = “</a:t>
            </a:r>
            <a:r>
              <a:rPr lang="en-US" sz="1400" dirty="0">
                <a:solidFill>
                  <a:srgbClr val="002060"/>
                </a:solidFill>
              </a:rPr>
              <a:t>This is left line number 2. This is left line number 2. This is left line number 2.”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oldImmediateRightLine</a:t>
            </a:r>
            <a:r>
              <a:rPr lang="en-US" sz="1400" dirty="0">
                <a:solidFill>
                  <a:srgbClr val="002060"/>
                </a:solidFill>
              </a:rPr>
              <a:t> = </a:t>
            </a:r>
            <a:r>
              <a:rPr lang="en-US" sz="1400" dirty="0">
                <a:solidFill>
                  <a:srgbClr val="C00000"/>
                </a:solidFill>
              </a:rPr>
              <a:t>“This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newLine</a:t>
            </a:r>
            <a:r>
              <a:rPr lang="en-US" sz="1400" dirty="0"/>
              <a:t> = </a:t>
            </a:r>
            <a:r>
              <a:rPr lang="en-GB" sz="1400" dirty="0"/>
              <a:t>“</a:t>
            </a:r>
            <a:r>
              <a:rPr lang="en-US" sz="1400" dirty="0"/>
              <a:t>This is left line number 2. This is left line number 2. This is left line number 2. “This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</a:t>
            </a:r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F4E8A-3995-D44B-91BA-66931D1B5903}"/>
              </a:ext>
            </a:extLst>
          </p:cNvPr>
          <p:cNvSpPr txBox="1"/>
          <p:nvPr/>
        </p:nvSpPr>
        <p:spPr>
          <a:xfrm>
            <a:off x="190005" y="2609022"/>
            <a:ext cx="664552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left line number 1. This is left line number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</a:t>
            </a:r>
            <a:r>
              <a:rPr lang="en-US" sz="1400" dirty="0"/>
              <a:t>This is left line number 2. This is left line number 2. This is left line number 2. “This is right line number 1. This is right line number 1.”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537B6-2005-014B-9006-C105E2937016}"/>
              </a:ext>
            </a:extLst>
          </p:cNvPr>
          <p:cNvSpPr txBox="1"/>
          <p:nvPr/>
        </p:nvSpPr>
        <p:spPr>
          <a:xfrm>
            <a:off x="166253" y="4151778"/>
            <a:ext cx="240636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right line number 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A5621-28E7-2947-A774-70D70559E0E3}"/>
              </a:ext>
            </a:extLst>
          </p:cNvPr>
          <p:cNvSpPr txBox="1"/>
          <p:nvPr/>
        </p:nvSpPr>
        <p:spPr>
          <a:xfrm>
            <a:off x="190005" y="5946156"/>
            <a:ext cx="171072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[41,82, 100, 141]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8F59A-3756-FC45-97F2-9A7B9B1AD3A2}"/>
              </a:ext>
            </a:extLst>
          </p:cNvPr>
          <p:cNvSpPr txBox="1"/>
          <p:nvPr/>
        </p:nvSpPr>
        <p:spPr>
          <a:xfrm>
            <a:off x="166253" y="4785096"/>
            <a:ext cx="16836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931643-46B7-7C44-A706-C418A8E3E0BA}"/>
              </a:ext>
            </a:extLst>
          </p:cNvPr>
          <p:cNvSpPr txBox="1"/>
          <p:nvPr/>
        </p:nvSpPr>
        <p:spPr>
          <a:xfrm>
            <a:off x="190005" y="3707466"/>
            <a:ext cx="46698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 the first entry of </a:t>
            </a:r>
            <a:r>
              <a:rPr lang="en-US" sz="1400" dirty="0" err="1"/>
              <a:t>rightText</a:t>
            </a:r>
            <a:r>
              <a:rPr lang="en-US" sz="1400" dirty="0"/>
              <a:t> &amp; its formatting entry: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4D637C-1E47-F64E-BDC5-C11B2548E07A}"/>
              </a:ext>
            </a:extLst>
          </p:cNvPr>
          <p:cNvSpPr txBox="1"/>
          <p:nvPr/>
        </p:nvSpPr>
        <p:spPr>
          <a:xfrm>
            <a:off x="190005" y="5500057"/>
            <a:ext cx="36095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the left text’s last formatting entry:</a:t>
            </a:r>
          </a:p>
        </p:txBody>
      </p:sp>
    </p:spTree>
    <p:extLst>
      <p:ext uri="{BB962C8B-B14F-4D97-AF65-F5344CB8AC3E}">
        <p14:creationId xmlns:p14="http://schemas.microsoft.com/office/powerpoint/2010/main" val="101914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D4CF8-5577-7343-9B5A-E65546B1592D}"/>
              </a:ext>
            </a:extLst>
          </p:cNvPr>
          <p:cNvSpPr txBox="1"/>
          <p:nvPr/>
        </p:nvSpPr>
        <p:spPr>
          <a:xfrm>
            <a:off x="154379" y="203662"/>
            <a:ext cx="27831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 the text would now become: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964D9-6C68-4549-9215-A478C8913CBC}"/>
              </a:ext>
            </a:extLst>
          </p:cNvPr>
          <p:cNvSpPr txBox="1"/>
          <p:nvPr/>
        </p:nvSpPr>
        <p:spPr>
          <a:xfrm>
            <a:off x="154379" y="637860"/>
            <a:ext cx="355072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 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F6FC4-36BB-0A4F-A958-1BA8B6CEA2B7}"/>
              </a:ext>
            </a:extLst>
          </p:cNvPr>
          <p:cNvSpPr txBox="1"/>
          <p:nvPr/>
        </p:nvSpPr>
        <p:spPr>
          <a:xfrm>
            <a:off x="154379" y="3904099"/>
            <a:ext cx="75408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Remove the clicked line, so the text now becomes: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4A582-5B6A-294E-8ACF-333618E613B6}"/>
              </a:ext>
            </a:extLst>
          </p:cNvPr>
          <p:cNvSpPr txBox="1"/>
          <p:nvPr/>
        </p:nvSpPr>
        <p:spPr>
          <a:xfrm>
            <a:off x="154379" y="3107490"/>
            <a:ext cx="111413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u="sng" dirty="0"/>
              <a:t>Section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entireLine</a:t>
            </a:r>
            <a:r>
              <a:rPr lang="en-GB" sz="1400" dirty="0"/>
              <a:t> = “</a:t>
            </a:r>
            <a:r>
              <a:rPr lang="en-US" sz="1400" dirty="0"/>
              <a:t>This is left line number 2. This is left line number 2. This is left line number 2. “This is right line number 1. This is right line number 1.”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1FA48-A0CB-2843-A90B-E7F6ECC0084E}"/>
              </a:ext>
            </a:extLst>
          </p:cNvPr>
          <p:cNvSpPr txBox="1"/>
          <p:nvPr/>
        </p:nvSpPr>
        <p:spPr>
          <a:xfrm>
            <a:off x="190005" y="4561035"/>
            <a:ext cx="419788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left line number 1. This is left line number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3B9DBE-9FFA-C64A-BA21-5170851758CD}"/>
              </a:ext>
            </a:extLst>
          </p:cNvPr>
          <p:cNvSpPr txBox="1"/>
          <p:nvPr/>
        </p:nvSpPr>
        <p:spPr>
          <a:xfrm>
            <a:off x="214745" y="5511319"/>
            <a:ext cx="240636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right line number 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541BE-6258-E44E-9E4C-DE1B807103B9}"/>
              </a:ext>
            </a:extLst>
          </p:cNvPr>
          <p:cNvSpPr txBox="1"/>
          <p:nvPr/>
        </p:nvSpPr>
        <p:spPr>
          <a:xfrm>
            <a:off x="4626386" y="4561035"/>
            <a:ext cx="171072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[41,82, 100, 141]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59958-D9C7-3843-A475-B14FCA590ECF}"/>
              </a:ext>
            </a:extLst>
          </p:cNvPr>
          <p:cNvSpPr txBox="1"/>
          <p:nvPr/>
        </p:nvSpPr>
        <p:spPr>
          <a:xfrm>
            <a:off x="4653509" y="5511319"/>
            <a:ext cx="16836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</p:spTree>
    <p:extLst>
      <p:ext uri="{BB962C8B-B14F-4D97-AF65-F5344CB8AC3E}">
        <p14:creationId xmlns:p14="http://schemas.microsoft.com/office/powerpoint/2010/main" val="28418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7D312F2-2ED9-4D49-933A-2E2D9A69F3C3}"/>
              </a:ext>
            </a:extLst>
          </p:cNvPr>
          <p:cNvSpPr txBox="1"/>
          <p:nvPr/>
        </p:nvSpPr>
        <p:spPr>
          <a:xfrm>
            <a:off x="205179" y="317256"/>
            <a:ext cx="754083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Clicked </a:t>
            </a:r>
            <a:r>
              <a:rPr lang="en-GB" sz="1400" dirty="0" err="1"/>
              <a:t>leftText</a:t>
            </a:r>
            <a:r>
              <a:rPr lang="en-GB" sz="1400" dirty="0"/>
              <a:t>, so enter the (‘if’) part of the if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swapLine</a:t>
            </a:r>
            <a:r>
              <a:rPr lang="en-GB" sz="1400" dirty="0"/>
              <a:t>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While loop: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Doesn’t enter since ({</a:t>
            </a:r>
            <a:r>
              <a:rPr lang="en-GB" sz="1400" dirty="0" err="1"/>
              <a:t>swapLine</a:t>
            </a:r>
            <a:r>
              <a:rPr lang="en-GB" sz="1400" dirty="0"/>
              <a:t> = 1} &lt; {</a:t>
            </a:r>
            <a:r>
              <a:rPr lang="en-GB" sz="1400" dirty="0" err="1"/>
              <a:t>clickedLineIndex</a:t>
            </a:r>
            <a:r>
              <a:rPr lang="en-GB" sz="1400" dirty="0"/>
              <a:t> = 1})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And since there are no lines below the newly clicked line, that would other wise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Be added to the beginning of the </a:t>
            </a:r>
            <a:r>
              <a:rPr lang="en-GB" sz="1400" dirty="0" err="1"/>
              <a:t>rightText</a:t>
            </a:r>
            <a:r>
              <a:rPr lang="en-GB" sz="1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5F5DF-1444-4D44-9305-6576654FBADA}"/>
              </a:ext>
            </a:extLst>
          </p:cNvPr>
          <p:cNvSpPr txBox="1"/>
          <p:nvPr/>
        </p:nvSpPr>
        <p:spPr>
          <a:xfrm>
            <a:off x="205180" y="2076562"/>
            <a:ext cx="1055172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LeftPortion</a:t>
            </a:r>
            <a:r>
              <a:rPr lang="en-GB" sz="1400" dirty="0"/>
              <a:t> = “This is left”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rightPortion</a:t>
            </a:r>
            <a:r>
              <a:rPr lang="en-GB" sz="1400" dirty="0"/>
              <a:t> = </a:t>
            </a:r>
            <a:r>
              <a:rPr lang="en-US" sz="1400" dirty="0"/>
              <a:t> “line number 2. This is left line number 2. This is left line number 2. This is right line number 1. This is right line number 1.”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the </a:t>
            </a:r>
            <a:r>
              <a:rPr lang="en-GB" sz="1400" dirty="0" err="1"/>
              <a:t>leftPortion</a:t>
            </a:r>
            <a:r>
              <a:rPr lang="en-GB" sz="1400" dirty="0"/>
              <a:t> text to the </a:t>
            </a:r>
            <a:r>
              <a:rPr lang="en-GB" sz="1400" dirty="0" err="1"/>
              <a:t>leftText</a:t>
            </a:r>
            <a:r>
              <a:rPr lang="en-GB" sz="1400" dirty="0"/>
              <a:t> end: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40667-1DBD-C743-BEBD-861400C77763}"/>
              </a:ext>
            </a:extLst>
          </p:cNvPr>
          <p:cNvSpPr txBox="1"/>
          <p:nvPr/>
        </p:nvSpPr>
        <p:spPr>
          <a:xfrm>
            <a:off x="205179" y="3229356"/>
            <a:ext cx="664552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“This is left line number 1. This is left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“This is left”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26DC20-001A-CD4A-9EEE-282E30201866}"/>
              </a:ext>
            </a:extLst>
          </p:cNvPr>
          <p:cNvSpPr txBox="1"/>
          <p:nvPr/>
        </p:nvSpPr>
        <p:spPr>
          <a:xfrm>
            <a:off x="205179" y="4202093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a blank entry to the </a:t>
            </a:r>
            <a:r>
              <a:rPr lang="en-GB" sz="1400" dirty="0" err="1"/>
              <a:t>leftTextFormatInfo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6F06A-D8DB-4C4D-B8F5-D1DD371C205F}"/>
              </a:ext>
            </a:extLst>
          </p:cNvPr>
          <p:cNvSpPr txBox="1"/>
          <p:nvPr/>
        </p:nvSpPr>
        <p:spPr>
          <a:xfrm>
            <a:off x="205179" y="4566418"/>
            <a:ext cx="161935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296E7-676F-A94B-BDA5-4AE3621A70A5}"/>
              </a:ext>
            </a:extLst>
          </p:cNvPr>
          <p:cNvSpPr txBox="1"/>
          <p:nvPr/>
        </p:nvSpPr>
        <p:spPr>
          <a:xfrm>
            <a:off x="205179" y="5527405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the </a:t>
            </a:r>
            <a:r>
              <a:rPr lang="en-GB" sz="1400" dirty="0" err="1"/>
              <a:t>rightPortion</a:t>
            </a:r>
            <a:r>
              <a:rPr lang="en-GB" sz="1400" dirty="0"/>
              <a:t> text to the </a:t>
            </a:r>
            <a:r>
              <a:rPr lang="en-GB" sz="1400" dirty="0" err="1"/>
              <a:t>rightText</a:t>
            </a:r>
            <a:r>
              <a:rPr lang="en-GB" sz="1400" dirty="0"/>
              <a:t> start: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285849-CB66-F64C-B0A4-B79FE23AECCE}"/>
              </a:ext>
            </a:extLst>
          </p:cNvPr>
          <p:cNvSpPr txBox="1"/>
          <p:nvPr/>
        </p:nvSpPr>
        <p:spPr>
          <a:xfrm>
            <a:off x="195634" y="5984893"/>
            <a:ext cx="934890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</a:t>
            </a:r>
            <a:r>
              <a:rPr lang="en-US" sz="1400" dirty="0"/>
              <a:t>line number 2. This is left line number 2. This is left line number 2. 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“This is right line number 2.”</a:t>
            </a:r>
          </a:p>
        </p:txBody>
      </p:sp>
    </p:spTree>
    <p:extLst>
      <p:ext uri="{BB962C8B-B14F-4D97-AF65-F5344CB8AC3E}">
        <p14:creationId xmlns:p14="http://schemas.microsoft.com/office/powerpoint/2010/main" val="135068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DF36E-C578-E642-9753-69AFBDAC5FA5}"/>
              </a:ext>
            </a:extLst>
          </p:cNvPr>
          <p:cNvSpPr txBox="1"/>
          <p:nvPr/>
        </p:nvSpPr>
        <p:spPr>
          <a:xfrm>
            <a:off x="8387038" y="103470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 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65AD5-0B2F-5342-9ED4-42AF3F3E100F}"/>
              </a:ext>
            </a:extLst>
          </p:cNvPr>
          <p:cNvSpPr txBox="1"/>
          <p:nvPr/>
        </p:nvSpPr>
        <p:spPr>
          <a:xfrm>
            <a:off x="8387038" y="2592435"/>
            <a:ext cx="158588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 74]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027DB-688D-B04D-BF27-F84802426C3E}"/>
              </a:ext>
            </a:extLst>
          </p:cNvPr>
          <p:cNvSpPr txBox="1"/>
          <p:nvPr/>
        </p:nvSpPr>
        <p:spPr>
          <a:xfrm>
            <a:off x="8392076" y="3511740"/>
            <a:ext cx="16836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[19, 55]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0A8E4-D573-4C46-BAC2-15639A67CD0C}"/>
              </a:ext>
            </a:extLst>
          </p:cNvPr>
          <p:cNvSpPr txBox="1"/>
          <p:nvPr/>
        </p:nvSpPr>
        <p:spPr>
          <a:xfrm>
            <a:off x="254240" y="355625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a blank entry to the </a:t>
            </a:r>
            <a:r>
              <a:rPr lang="en-GB" sz="1400" dirty="0" err="1"/>
              <a:t>leftTextFormatInfo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7B23B-52DF-1046-9195-2CA1C7A20483}"/>
              </a:ext>
            </a:extLst>
          </p:cNvPr>
          <p:cNvSpPr txBox="1"/>
          <p:nvPr/>
        </p:nvSpPr>
        <p:spPr>
          <a:xfrm>
            <a:off x="263785" y="813999"/>
            <a:ext cx="168360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612DC-6E42-A047-84C2-0BBA144976CC}"/>
              </a:ext>
            </a:extLst>
          </p:cNvPr>
          <p:cNvSpPr txBox="1"/>
          <p:nvPr/>
        </p:nvSpPr>
        <p:spPr>
          <a:xfrm>
            <a:off x="254239" y="1688354"/>
            <a:ext cx="75408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Update the last entry of the </a:t>
            </a:r>
            <a:r>
              <a:rPr lang="en-GB" sz="1400" dirty="0" err="1"/>
              <a:t>leftTextFormatInfo</a:t>
            </a:r>
            <a:r>
              <a:rPr lang="en-GB" sz="1400" dirty="0"/>
              <a:t> &amp; the first entry of the </a:t>
            </a:r>
            <a:r>
              <a:rPr lang="en-GB" sz="1400" dirty="0" err="1"/>
              <a:t>rightTextFormatInfo</a:t>
            </a:r>
            <a:r>
              <a:rPr lang="en-GB" sz="1400" dirty="0"/>
              <a:t> to get: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18FA24-DB99-B342-8088-311FAC9C15D1}"/>
              </a:ext>
            </a:extLst>
          </p:cNvPr>
          <p:cNvSpPr txBox="1"/>
          <p:nvPr/>
        </p:nvSpPr>
        <p:spPr>
          <a:xfrm>
            <a:off x="4621487" y="3164371"/>
            <a:ext cx="17508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[22, 63, 104, 145]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D8475E-33BC-D64F-AB04-9FEAF18F29EC}"/>
              </a:ext>
            </a:extLst>
          </p:cNvPr>
          <p:cNvSpPr txBox="1"/>
          <p:nvPr/>
        </p:nvSpPr>
        <p:spPr>
          <a:xfrm>
            <a:off x="4752933" y="2223103"/>
            <a:ext cx="1619354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E4D12-EA3D-DA4F-989C-27390AFC50F0}"/>
              </a:ext>
            </a:extLst>
          </p:cNvPr>
          <p:cNvSpPr txBox="1"/>
          <p:nvPr/>
        </p:nvSpPr>
        <p:spPr>
          <a:xfrm>
            <a:off x="172026" y="2210919"/>
            <a:ext cx="43575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“This is left line number 1. This is left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“This is left”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3849-784C-CA4A-B0F0-6CD0918FB809}"/>
              </a:ext>
            </a:extLst>
          </p:cNvPr>
          <p:cNvSpPr txBox="1"/>
          <p:nvPr/>
        </p:nvSpPr>
        <p:spPr>
          <a:xfrm>
            <a:off x="172026" y="3106859"/>
            <a:ext cx="4357536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</a:t>
            </a:r>
            <a:r>
              <a:rPr lang="en-US" sz="1400" dirty="0"/>
              <a:t>line number 2. This is left line number 2. This is left line number 2. This is right line number 1. This is right line number 1.”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“This is right line number 2.”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B8B15D-41DE-7548-8121-42ABF5AD6AFC}"/>
              </a:ext>
            </a:extLst>
          </p:cNvPr>
          <p:cNvSpPr txBox="1"/>
          <p:nvPr/>
        </p:nvSpPr>
        <p:spPr>
          <a:xfrm>
            <a:off x="172026" y="4421503"/>
            <a:ext cx="355072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b="1" dirty="0"/>
              <a:t>|</a:t>
            </a:r>
            <a:r>
              <a:rPr lang="en-US" dirty="0">
                <a:solidFill>
                  <a:srgbClr val="C00000"/>
                </a:solidFill>
              </a:rPr>
              <a:t> line number 2. This is left line number 2. This is left line number 2. 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 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</p:spTree>
    <p:extLst>
      <p:ext uri="{BB962C8B-B14F-4D97-AF65-F5344CB8AC3E}">
        <p14:creationId xmlns:p14="http://schemas.microsoft.com/office/powerpoint/2010/main" val="370676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4138B6-35BF-644C-9C65-D151BDAE80A5}"/>
              </a:ext>
            </a:extLst>
          </p:cNvPr>
          <p:cNvSpPr txBox="1"/>
          <p:nvPr/>
        </p:nvSpPr>
        <p:spPr>
          <a:xfrm>
            <a:off x="0" y="384177"/>
            <a:ext cx="11760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/>
              <a:t>Method: </a:t>
            </a:r>
            <a:r>
              <a:rPr lang="en-US" sz="5400" b="1" u="sng" dirty="0" err="1"/>
              <a:t>updateFormattingOnEntireLine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371483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91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081331-159D-6040-9195-728426FE2B9E}"/>
              </a:ext>
            </a:extLst>
          </p:cNvPr>
          <p:cNvSpPr txBox="1"/>
          <p:nvPr/>
        </p:nvSpPr>
        <p:spPr>
          <a:xfrm>
            <a:off x="296883" y="391885"/>
            <a:ext cx="148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 text: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10DC9-702C-1A46-94D9-A24D9D552485}"/>
              </a:ext>
            </a:extLst>
          </p:cNvPr>
          <p:cNvSpPr txBox="1"/>
          <p:nvPr/>
        </p:nvSpPr>
        <p:spPr>
          <a:xfrm>
            <a:off x="5835445" y="761217"/>
            <a:ext cx="605967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left line number 1. This is left line number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left line number 2. This is left line number 2. This is left line number 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E74CF-BEC1-0A44-8CF6-2169443DA2C5}"/>
              </a:ext>
            </a:extLst>
          </p:cNvPr>
          <p:cNvSpPr txBox="1"/>
          <p:nvPr/>
        </p:nvSpPr>
        <p:spPr>
          <a:xfrm>
            <a:off x="5835445" y="2557519"/>
            <a:ext cx="441967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right line number 1. This is right line number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right line number 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9C821-4B46-C647-BD6D-1223CC99FD5D}"/>
              </a:ext>
            </a:extLst>
          </p:cNvPr>
          <p:cNvSpPr txBox="1"/>
          <p:nvPr/>
        </p:nvSpPr>
        <p:spPr>
          <a:xfrm>
            <a:off x="5835445" y="1659368"/>
            <a:ext cx="158588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 74]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65110-5AB1-6B45-A4EA-9587E21EFC58}"/>
              </a:ext>
            </a:extLst>
          </p:cNvPr>
          <p:cNvSpPr txBox="1"/>
          <p:nvPr/>
        </p:nvSpPr>
        <p:spPr>
          <a:xfrm>
            <a:off x="5835445" y="3496405"/>
            <a:ext cx="16836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[19, 55]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650E-0ECF-3249-8DBF-6C4D7CDA5DB5}"/>
              </a:ext>
            </a:extLst>
          </p:cNvPr>
          <p:cNvSpPr txBox="1"/>
          <p:nvPr/>
        </p:nvSpPr>
        <p:spPr>
          <a:xfrm>
            <a:off x="475013" y="1117707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AF65D-1B37-E54B-B2D1-9F087681F2DA}"/>
              </a:ext>
            </a:extLst>
          </p:cNvPr>
          <p:cNvSpPr txBox="1"/>
          <p:nvPr/>
        </p:nvSpPr>
        <p:spPr>
          <a:xfrm>
            <a:off x="4061360" y="981508"/>
            <a:ext cx="1576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Newly clicked position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212732-22C9-F444-8B1D-0C110FF02F9B}"/>
              </a:ext>
            </a:extLst>
          </p:cNvPr>
          <p:cNvCxnSpPr>
            <a:cxnSpLocks/>
          </p:cNvCxnSpPr>
          <p:nvPr/>
        </p:nvCxnSpPr>
        <p:spPr>
          <a:xfrm flipH="1">
            <a:off x="1650671" y="1222882"/>
            <a:ext cx="2607996" cy="54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8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38582E-A6E0-CB46-826D-E0A0B8DD4E54}"/>
              </a:ext>
            </a:extLst>
          </p:cNvPr>
          <p:cNvSpPr txBox="1"/>
          <p:nvPr/>
        </p:nvSpPr>
        <p:spPr>
          <a:xfrm>
            <a:off x="475013" y="368135"/>
            <a:ext cx="106995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 err="1"/>
              <a:t>Method:updateLeftAndRightText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252324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DABCA-CC80-3B47-BCE6-C91D8B70218B}"/>
              </a:ext>
            </a:extLst>
          </p:cNvPr>
          <p:cNvSpPr txBox="1"/>
          <p:nvPr/>
        </p:nvSpPr>
        <p:spPr>
          <a:xfrm>
            <a:off x="254240" y="100501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updateLeftAndRightText</a:t>
            </a:r>
            <a:r>
              <a:rPr lang="en-US" dirty="0"/>
              <a:t> (65, 30)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9A5E6-E502-E344-AC65-E076CB2F0909}"/>
              </a:ext>
            </a:extLst>
          </p:cNvPr>
          <p:cNvSpPr txBox="1"/>
          <p:nvPr/>
        </p:nvSpPr>
        <p:spPr>
          <a:xfrm>
            <a:off x="4744931" y="68431"/>
            <a:ext cx="732566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*Example assumes height of each character is 10 (pixels) and the width is 5*</a:t>
            </a:r>
          </a:p>
          <a:p>
            <a:r>
              <a:rPr lang="en-US" dirty="0"/>
              <a:t>(even though the width of characters would vary realistically)</a:t>
            </a:r>
          </a:p>
          <a:p>
            <a:r>
              <a:rPr lang="en-US" dirty="0"/>
              <a:t>*assumes text box top left corner is at (0, 0)*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C2FD0-C80B-914A-8AB3-871850A83A68}"/>
              </a:ext>
            </a:extLst>
          </p:cNvPr>
          <p:cNvSpPr txBox="1"/>
          <p:nvPr/>
        </p:nvSpPr>
        <p:spPr>
          <a:xfrm>
            <a:off x="7845549" y="1325731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44A18-8385-E849-9CC4-E253D0337FD1}"/>
              </a:ext>
            </a:extLst>
          </p:cNvPr>
          <p:cNvSpPr txBox="1"/>
          <p:nvPr/>
        </p:nvSpPr>
        <p:spPr>
          <a:xfrm>
            <a:off x="152357" y="1665931"/>
            <a:ext cx="754083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Outer if: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False since ({y = 30} &lt; </a:t>
            </a:r>
            <a:r>
              <a:rPr lang="en-GB" sz="1400" dirty="0" err="1"/>
              <a:t>cursorY</a:t>
            </a:r>
            <a:r>
              <a:rPr lang="en-GB" sz="1400" dirty="0"/>
              <a:t> + cursor)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So enter the else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Inner if: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Failed since (({y = 30} &lt; </a:t>
            </a:r>
            <a:r>
              <a:rPr lang="en-GB" sz="1400" dirty="0" err="1"/>
              <a:t>cursorY</a:t>
            </a:r>
            <a:r>
              <a:rPr lang="en-GB" sz="1400" dirty="0"/>
              <a:t>) &amp;&amp; ({x = 65} &lt;= </a:t>
            </a:r>
            <a:r>
              <a:rPr lang="en-GB" sz="1400" dirty="0" err="1"/>
              <a:t>cursorX</a:t>
            </a:r>
            <a:r>
              <a:rPr lang="en-GB" sz="1400" dirty="0"/>
              <a:t>))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So enter the else statement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clickedLeftText</a:t>
            </a:r>
            <a:r>
              <a:rPr lang="en-GB" sz="1400" dirty="0"/>
              <a:t> = true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C3575-5841-1146-91A7-DD0D086E3031}"/>
              </a:ext>
            </a:extLst>
          </p:cNvPr>
          <p:cNvSpPr txBox="1"/>
          <p:nvPr/>
        </p:nvSpPr>
        <p:spPr>
          <a:xfrm>
            <a:off x="152358" y="3634055"/>
            <a:ext cx="7540833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avgCharHeight</a:t>
            </a:r>
            <a:r>
              <a:rPr lang="en-GB" sz="1400" dirty="0"/>
              <a:t>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yDiff</a:t>
            </a:r>
            <a:r>
              <a:rPr lang="en-GB" sz="1400" dirty="0"/>
              <a:t> = (30 – 0) =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rowNum</a:t>
            </a:r>
            <a:r>
              <a:rPr lang="en-US" sz="1400" dirty="0"/>
              <a:t> = (30 / 10) = 3 ; //know that the click position was on the 3</a:t>
            </a:r>
            <a:r>
              <a:rPr lang="en-US" sz="1400" baseline="30000" dirty="0"/>
              <a:t>rd</a:t>
            </a:r>
            <a:r>
              <a:rPr lang="en-US" sz="1400" dirty="0"/>
              <a:t> row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statement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Failed since </a:t>
            </a:r>
            <a:r>
              <a:rPr lang="en-GB" sz="1400" dirty="0" err="1"/>
              <a:t>clickedLeftText</a:t>
            </a:r>
            <a:r>
              <a:rPr lang="en-GB" sz="1400" dirty="0"/>
              <a:t> == true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If it was to the right: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E.g. say that </a:t>
            </a:r>
            <a:r>
              <a:rPr lang="en-US" sz="1400" dirty="0" err="1">
                <a:solidFill>
                  <a:schemeClr val="accent1"/>
                </a:solidFill>
              </a:rPr>
              <a:t>rowNum</a:t>
            </a:r>
            <a:r>
              <a:rPr lang="en-US" sz="1400" dirty="0">
                <a:solidFill>
                  <a:schemeClr val="accent1"/>
                </a:solidFill>
              </a:rPr>
              <a:t> = 8 (so 8 rows down)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topBoxToCursor</a:t>
            </a:r>
            <a:r>
              <a:rPr lang="en-US" sz="1400" dirty="0">
                <a:solidFill>
                  <a:schemeClr val="accent1"/>
                </a:solidFill>
              </a:rPr>
              <a:t> = (40 – 0) = 40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leftRows</a:t>
            </a:r>
            <a:r>
              <a:rPr lang="en-US" sz="1400" dirty="0">
                <a:solidFill>
                  <a:schemeClr val="accent1"/>
                </a:solidFill>
              </a:rPr>
              <a:t> = (40 /10) = 4 ; //know that there are 4 rows (of left text) above the current cursor 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</a:rPr>
              <a:t>rowNum</a:t>
            </a:r>
            <a:r>
              <a:rPr lang="en-US" sz="1400" dirty="0">
                <a:solidFill>
                  <a:schemeClr val="accent1"/>
                </a:solidFill>
              </a:rPr>
              <a:t> = (8 – 4) = 4 ; //clicked row is the 4</a:t>
            </a:r>
            <a:r>
              <a:rPr lang="en-US" sz="1400" baseline="30000" dirty="0">
                <a:solidFill>
                  <a:schemeClr val="accent1"/>
                </a:solidFill>
              </a:rPr>
              <a:t>th</a:t>
            </a:r>
            <a:r>
              <a:rPr lang="en-US" sz="1400" dirty="0">
                <a:solidFill>
                  <a:schemeClr val="accent1"/>
                </a:solidFill>
              </a:rPr>
              <a:t>  row down from the beginning of the right text</a:t>
            </a:r>
          </a:p>
        </p:txBody>
      </p:sp>
    </p:spTree>
    <p:extLst>
      <p:ext uri="{BB962C8B-B14F-4D97-AF65-F5344CB8AC3E}">
        <p14:creationId xmlns:p14="http://schemas.microsoft.com/office/powerpoint/2010/main" val="355033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8D0261-75B9-0D43-BD07-4A5BE7D3802F}"/>
              </a:ext>
            </a:extLst>
          </p:cNvPr>
          <p:cNvSpPr txBox="1"/>
          <p:nvPr/>
        </p:nvSpPr>
        <p:spPr>
          <a:xfrm>
            <a:off x="152358" y="152918"/>
            <a:ext cx="754083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If statement #2: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Passed since </a:t>
            </a:r>
            <a:r>
              <a:rPr lang="en-GB" sz="1400" dirty="0" err="1"/>
              <a:t>clickedLeftText</a:t>
            </a:r>
            <a:r>
              <a:rPr lang="en-GB" sz="1400" dirty="0"/>
              <a:t> == true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rowAfterFormattingInfo</a:t>
            </a:r>
            <a:r>
              <a:rPr lang="en-GB" sz="1400" dirty="0"/>
              <a:t> =  </a:t>
            </a:r>
            <a:r>
              <a:rPr lang="en-GB" sz="1400" dirty="0" err="1"/>
              <a:t>getRowAfterFormatting</a:t>
            </a:r>
            <a:r>
              <a:rPr lang="en-GB" sz="1400" dirty="0"/>
              <a:t>(3, </a:t>
            </a:r>
            <a:r>
              <a:rPr lang="en-GB" sz="1400" dirty="0" err="1"/>
              <a:t>leftTextFormatInfo</a:t>
            </a:r>
            <a:r>
              <a:rPr lang="en-GB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So: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rowAfterFormattingInfo</a:t>
            </a:r>
            <a:r>
              <a:rPr lang="en-GB" sz="1400" dirty="0"/>
              <a:t> = (1, -1, 0, 41) ; //as returned by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newCursorRowIndex</a:t>
            </a:r>
            <a:r>
              <a:rPr lang="en-US" sz="1400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newCursorFormatIndex</a:t>
            </a:r>
            <a:r>
              <a:rPr lang="en-US" sz="1400" dirty="0"/>
              <a:t> = -1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substringStartIndex</a:t>
            </a:r>
            <a:r>
              <a:rPr lang="en-US" sz="1400" dirty="0"/>
              <a:t>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substringEndIndex</a:t>
            </a:r>
            <a:r>
              <a:rPr lang="en-US" sz="1400" dirty="0"/>
              <a:t> = 41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45BE3-A0A4-184D-B266-08A409746925}"/>
              </a:ext>
            </a:extLst>
          </p:cNvPr>
          <p:cNvSpPr txBox="1"/>
          <p:nvPr/>
        </p:nvSpPr>
        <p:spPr>
          <a:xfrm>
            <a:off x="152357" y="2387826"/>
            <a:ext cx="8317875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statement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Passed since clicked left 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clickedLine</a:t>
            </a:r>
            <a:r>
              <a:rPr lang="en-US" sz="1400" dirty="0"/>
              <a:t> = </a:t>
            </a:r>
            <a:r>
              <a:rPr lang="en-US" sz="1400" dirty="0" err="1"/>
              <a:t>leftText.get</a:t>
            </a:r>
            <a:r>
              <a:rPr lang="en-US" sz="1400" dirty="0"/>
              <a:t>(1)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clickedLine</a:t>
            </a:r>
            <a:r>
              <a:rPr lang="en-US" sz="1400" dirty="0"/>
              <a:t> = “</a:t>
            </a:r>
            <a:r>
              <a:rPr lang="en-US" sz="1400" dirty="0">
                <a:solidFill>
                  <a:srgbClr val="002060"/>
                </a:solidFill>
              </a:rPr>
              <a:t>This is left  line number 2. This is left line number 2. This is left line number 2.”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statement #2: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Passed since </a:t>
            </a:r>
            <a:r>
              <a:rPr lang="en-US" sz="1400" dirty="0" err="1"/>
              <a:t>substringStartIndex</a:t>
            </a:r>
            <a:r>
              <a:rPr lang="en-US" sz="1400" dirty="0"/>
              <a:t> = 0 (which is != -1)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Inner if statement: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Passed since </a:t>
            </a:r>
            <a:r>
              <a:rPr lang="en-US" sz="1400" dirty="0" err="1"/>
              <a:t>substringEndIndex</a:t>
            </a:r>
            <a:r>
              <a:rPr lang="en-US" sz="1400" dirty="0"/>
              <a:t> = 41 (which is != -1)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clickedSectionOfLine</a:t>
            </a:r>
            <a:r>
              <a:rPr lang="en-US" sz="1400" dirty="0"/>
              <a:t> = </a:t>
            </a:r>
            <a:r>
              <a:rPr lang="en-US" sz="1400" dirty="0" err="1"/>
              <a:t>clickedLine.substring</a:t>
            </a:r>
            <a:r>
              <a:rPr lang="en-US" sz="1400" dirty="0"/>
              <a:t>(0, 41)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/>
              <a:t>So: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clickedSectionOfLine</a:t>
            </a:r>
            <a:r>
              <a:rPr lang="en-US" sz="1400" dirty="0"/>
              <a:t> = “</a:t>
            </a:r>
            <a:r>
              <a:rPr lang="en-US" sz="1400" dirty="0">
                <a:solidFill>
                  <a:srgbClr val="002060"/>
                </a:solidFill>
              </a:rPr>
              <a:t>This is left  line number 2. This is left”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A5B62-9127-F64F-BA48-E513D2F4AA36}"/>
              </a:ext>
            </a:extLst>
          </p:cNvPr>
          <p:cNvSpPr txBox="1"/>
          <p:nvPr/>
        </p:nvSpPr>
        <p:spPr>
          <a:xfrm>
            <a:off x="152357" y="5484509"/>
            <a:ext cx="83178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xDiff</a:t>
            </a:r>
            <a:r>
              <a:rPr lang="en-US" sz="1400" dirty="0"/>
              <a:t> = (65 – 0) = 65  </a:t>
            </a:r>
          </a:p>
        </p:txBody>
      </p:sp>
    </p:spTree>
    <p:extLst>
      <p:ext uri="{BB962C8B-B14F-4D97-AF65-F5344CB8AC3E}">
        <p14:creationId xmlns:p14="http://schemas.microsoft.com/office/powerpoint/2010/main" val="205468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4F6AA8-FDB2-E242-B380-42BC054C12D6}"/>
              </a:ext>
            </a:extLst>
          </p:cNvPr>
          <p:cNvSpPr txBox="1"/>
          <p:nvPr/>
        </p:nvSpPr>
        <p:spPr>
          <a:xfrm>
            <a:off x="216525" y="407585"/>
            <a:ext cx="83178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loop: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726F3B-A1DA-B945-A3B9-67DA7CEE3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86107"/>
              </p:ext>
            </p:extLst>
          </p:nvPr>
        </p:nvGraphicFramePr>
        <p:xfrm>
          <a:off x="216525" y="992381"/>
          <a:ext cx="95531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79">
                  <a:extLst>
                    <a:ext uri="{9D8B030D-6E8A-4147-A177-3AD203B41FA5}">
                      <a16:colId xmlns:a16="http://schemas.microsoft.com/office/drawing/2014/main" val="643217585"/>
                    </a:ext>
                  </a:extLst>
                </a:gridCol>
                <a:gridCol w="2388279">
                  <a:extLst>
                    <a:ext uri="{9D8B030D-6E8A-4147-A177-3AD203B41FA5}">
                      <a16:colId xmlns:a16="http://schemas.microsoft.com/office/drawing/2014/main" val="1807806364"/>
                    </a:ext>
                  </a:extLst>
                </a:gridCol>
                <a:gridCol w="2388279">
                  <a:extLst>
                    <a:ext uri="{9D8B030D-6E8A-4147-A177-3AD203B41FA5}">
                      <a16:colId xmlns:a16="http://schemas.microsoft.com/office/drawing/2014/main" val="3365141861"/>
                    </a:ext>
                  </a:extLst>
                </a:gridCol>
                <a:gridCol w="2388279">
                  <a:extLst>
                    <a:ext uri="{9D8B030D-6E8A-4147-A177-3AD203B41FA5}">
                      <a16:colId xmlns:a16="http://schemas.microsoft.com/office/drawing/2014/main" val="318344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colNum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cumulTextLength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(</a:t>
                      </a:r>
                      <a:r>
                        <a:rPr lang="en-US" sz="1400" dirty="0" err="1"/>
                        <a:t>cumulTextLength</a:t>
                      </a:r>
                      <a:r>
                        <a:rPr lang="en-US" sz="1400" dirty="0"/>
                        <a:t> &gt; </a:t>
                      </a:r>
                      <a:r>
                        <a:rPr lang="en-US" sz="1400" dirty="0" err="1"/>
                        <a:t>xDiff</a:t>
                      </a:r>
                      <a:r>
                        <a:rPr lang="en-US" sz="1400" dirty="0"/>
                        <a:t>) 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5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Failed; (5 &lt; 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1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Failed; (10 &lt; 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Failed; (15&lt; 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4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Failed; (20 &lt; 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7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Failed; (60 &lt; 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97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[space]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Passed; (65 &gt;= 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125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AB5841-E1E1-4449-A3A5-AEA12E70F2A4}"/>
              </a:ext>
            </a:extLst>
          </p:cNvPr>
          <p:cNvSpPr txBox="1"/>
          <p:nvPr/>
        </p:nvSpPr>
        <p:spPr>
          <a:xfrm>
            <a:off x="216525" y="4347411"/>
            <a:ext cx="83178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colNum</a:t>
            </a:r>
            <a:r>
              <a:rPr lang="en-US" sz="1400" dirty="0"/>
              <a:t> =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66C13-F288-4E42-9915-2B4576D36AAA}"/>
              </a:ext>
            </a:extLst>
          </p:cNvPr>
          <p:cNvSpPr txBox="1"/>
          <p:nvPr/>
        </p:nvSpPr>
        <p:spPr>
          <a:xfrm>
            <a:off x="216524" y="5043498"/>
            <a:ext cx="831787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Section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Call the </a:t>
            </a:r>
            <a:r>
              <a:rPr lang="en-US" sz="1400" dirty="0" err="1"/>
              <a:t>adjustCursorInformation</a:t>
            </a:r>
            <a:r>
              <a:rPr lang="en-US" sz="1400" dirty="0"/>
              <a:t>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adjustCursorInformation</a:t>
            </a:r>
            <a:r>
              <a:rPr lang="en-US" sz="1400" dirty="0"/>
              <a:t>(true, 12, 1, -1, 0, 41)</a:t>
            </a:r>
          </a:p>
        </p:txBody>
      </p:sp>
    </p:spTree>
    <p:extLst>
      <p:ext uri="{BB962C8B-B14F-4D97-AF65-F5344CB8AC3E}">
        <p14:creationId xmlns:p14="http://schemas.microsoft.com/office/powerpoint/2010/main" val="355791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E76A7-9BD4-3E4F-8271-FD6AB6AB7D06}"/>
              </a:ext>
            </a:extLst>
          </p:cNvPr>
          <p:cNvSpPr txBox="1"/>
          <p:nvPr/>
        </p:nvSpPr>
        <p:spPr>
          <a:xfrm>
            <a:off x="475013" y="368135"/>
            <a:ext cx="106942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Method: </a:t>
            </a:r>
            <a:r>
              <a:rPr lang="en-GB" sz="6000" b="1" u="sng" dirty="0" err="1"/>
              <a:t>getRowAfterFormatting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275561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0DC870-2136-0741-B6E9-712B20F85B50}"/>
              </a:ext>
            </a:extLst>
          </p:cNvPr>
          <p:cNvSpPr txBox="1"/>
          <p:nvPr/>
        </p:nvSpPr>
        <p:spPr>
          <a:xfrm>
            <a:off x="254240" y="100501"/>
            <a:ext cx="46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getRowAfterFormatting</a:t>
            </a:r>
            <a:r>
              <a:rPr lang="en-US" dirty="0"/>
              <a:t> (3, </a:t>
            </a:r>
            <a:r>
              <a:rPr lang="en-US" dirty="0" err="1"/>
              <a:t>leftTextFormatInfo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DB835-7ECA-A74E-B31A-7F350CB3E7C6}"/>
              </a:ext>
            </a:extLst>
          </p:cNvPr>
          <p:cNvSpPr txBox="1"/>
          <p:nvPr/>
        </p:nvSpPr>
        <p:spPr>
          <a:xfrm>
            <a:off x="795729" y="704046"/>
            <a:ext cx="147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since it is the 3</a:t>
            </a:r>
            <a:r>
              <a:rPr lang="en-US" sz="1200" baseline="30000" dirty="0"/>
              <a:t>rd</a:t>
            </a:r>
            <a:r>
              <a:rPr lang="en-US" sz="1200" dirty="0"/>
              <a:t> row down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25889-0B6E-3044-8BE9-3DD3B21F67C6}"/>
              </a:ext>
            </a:extLst>
          </p:cNvPr>
          <p:cNvSpPr txBox="1"/>
          <p:nvPr/>
        </p:nvSpPr>
        <p:spPr>
          <a:xfrm>
            <a:off x="8387038" y="103470"/>
            <a:ext cx="355072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is left line number 1. This is left line number 1.</a:t>
            </a:r>
          </a:p>
          <a:p>
            <a:r>
              <a:rPr lang="en-US" dirty="0">
                <a:solidFill>
                  <a:srgbClr val="002060"/>
                </a:solidFill>
              </a:rPr>
              <a:t>This is left </a:t>
            </a:r>
            <a:r>
              <a:rPr lang="en-US" dirty="0">
                <a:highlight>
                  <a:srgbClr val="FFFF00"/>
                </a:highlight>
              </a:rPr>
              <a:t>|</a:t>
            </a:r>
            <a:r>
              <a:rPr lang="en-US" dirty="0">
                <a:solidFill>
                  <a:srgbClr val="002060"/>
                </a:solidFill>
              </a:rPr>
              <a:t> line number 2. This is left line number 2. This is left line number 2.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This is right line number 1. This is right line number 1. </a:t>
            </a:r>
          </a:p>
          <a:p>
            <a:r>
              <a:rPr lang="en-US" dirty="0">
                <a:solidFill>
                  <a:srgbClr val="C00000"/>
                </a:solidFill>
              </a:rPr>
              <a:t>This is right line number 2.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3FB624-39EA-0E4B-9515-B51DD13CEBAA}"/>
              </a:ext>
            </a:extLst>
          </p:cNvPr>
          <p:cNvCxnSpPr>
            <a:cxnSpLocks/>
          </p:cNvCxnSpPr>
          <p:nvPr/>
        </p:nvCxnSpPr>
        <p:spPr>
          <a:xfrm flipV="1">
            <a:off x="2094916" y="469833"/>
            <a:ext cx="617516" cy="37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0505F8-05AE-A946-97FE-C8BD39436BA4}"/>
              </a:ext>
            </a:extLst>
          </p:cNvPr>
          <p:cNvSpPr txBox="1"/>
          <p:nvPr/>
        </p:nvSpPr>
        <p:spPr>
          <a:xfrm>
            <a:off x="4119487" y="519381"/>
            <a:ext cx="1476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Since a position to the left of the original cursor position was clicked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7D3391-D3D6-B44E-BECE-6A5CC513888B}"/>
              </a:ext>
            </a:extLst>
          </p:cNvPr>
          <p:cNvCxnSpPr>
            <a:cxnSpLocks/>
          </p:cNvCxnSpPr>
          <p:nvPr/>
        </p:nvCxnSpPr>
        <p:spPr>
          <a:xfrm flipH="1" flipV="1">
            <a:off x="3298697" y="469833"/>
            <a:ext cx="779398" cy="37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37581B-88C5-1E4A-B167-69FD156296B2}"/>
              </a:ext>
            </a:extLst>
          </p:cNvPr>
          <p:cNvSpPr txBox="1"/>
          <p:nvPr/>
        </p:nvSpPr>
        <p:spPr>
          <a:xfrm>
            <a:off x="8387038" y="2609022"/>
            <a:ext cx="158588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leftTextFormatInfo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[41, 74]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F38B7-F0BB-134B-8DD3-7B63363FC152}"/>
              </a:ext>
            </a:extLst>
          </p:cNvPr>
          <p:cNvSpPr txBox="1"/>
          <p:nvPr/>
        </p:nvSpPr>
        <p:spPr>
          <a:xfrm>
            <a:off x="8387038" y="3510315"/>
            <a:ext cx="16836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rightTextFormatInfo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[19, 55]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[-1]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3B0AAC-37B5-6148-A42F-614208D67124}"/>
              </a:ext>
            </a:extLst>
          </p:cNvPr>
          <p:cNvSpPr txBox="1"/>
          <p:nvPr/>
        </p:nvSpPr>
        <p:spPr>
          <a:xfrm>
            <a:off x="118753" y="1399927"/>
            <a:ext cx="665579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Outer for loop [0]</a:t>
            </a:r>
          </a:p>
          <a:p>
            <a:r>
              <a:rPr lang="en-US" sz="1400" dirty="0"/>
              <a:t>	</a:t>
            </a:r>
            <a:r>
              <a:rPr lang="en-GB" sz="1400" dirty="0" err="1"/>
              <a:t>lineInfo</a:t>
            </a:r>
            <a:r>
              <a:rPr lang="en-US" sz="1400" dirty="0"/>
              <a:t> = [41]</a:t>
            </a:r>
          </a:p>
          <a:p>
            <a:pPr lvl="2"/>
            <a:r>
              <a:rPr lang="en-GB" sz="1400" dirty="0" err="1"/>
              <a:t>totalFoundRows</a:t>
            </a:r>
            <a:r>
              <a:rPr lang="en-GB" sz="1400" dirty="0"/>
              <a:t> = 1</a:t>
            </a:r>
          </a:p>
          <a:p>
            <a:pPr lvl="2"/>
            <a:r>
              <a:rPr lang="en-GB" sz="1400" dirty="0"/>
              <a:t>Outer if statement #1:</a:t>
            </a:r>
          </a:p>
          <a:p>
            <a:pPr lvl="2"/>
            <a:r>
              <a:rPr lang="en-GB" sz="1400" dirty="0"/>
              <a:t>	failed since (</a:t>
            </a:r>
            <a:r>
              <a:rPr lang="en-GB" sz="1400" i="1" dirty="0" err="1"/>
              <a:t>totalFoundRows</a:t>
            </a:r>
            <a:r>
              <a:rPr lang="en-GB" sz="1400" i="1" dirty="0"/>
              <a:t> = 1 </a:t>
            </a:r>
            <a:r>
              <a:rPr lang="en-GB" sz="1400" dirty="0"/>
              <a:t>&lt; </a:t>
            </a:r>
            <a:r>
              <a:rPr lang="en-GB" sz="1400" i="1" dirty="0" err="1"/>
              <a:t>rowNum</a:t>
            </a:r>
            <a:r>
              <a:rPr lang="en-GB" sz="1400" i="1" dirty="0"/>
              <a:t> = 3</a:t>
            </a:r>
            <a:r>
              <a:rPr lang="en-GB" sz="1400" dirty="0"/>
              <a:t>)</a:t>
            </a:r>
          </a:p>
          <a:p>
            <a:pPr lvl="2"/>
            <a:r>
              <a:rPr lang="en-GB" sz="1400" b="1" dirty="0"/>
              <a:t>Inner loop [0]</a:t>
            </a:r>
          </a:p>
          <a:p>
            <a:pPr lvl="2"/>
            <a:r>
              <a:rPr lang="en-GB" sz="1400" dirty="0"/>
              <a:t>	inner if statement #1:</a:t>
            </a:r>
          </a:p>
          <a:p>
            <a:pPr lvl="2"/>
            <a:r>
              <a:rPr lang="en-GB" sz="1400" dirty="0"/>
              <a:t>		 </a:t>
            </a:r>
            <a:r>
              <a:rPr lang="en-GB" sz="1400" dirty="0" err="1"/>
              <a:t>lineInfo.get</a:t>
            </a:r>
            <a:r>
              <a:rPr lang="en-GB" sz="1400" dirty="0"/>
              <a:t>(0) = 41</a:t>
            </a:r>
          </a:p>
          <a:p>
            <a:pPr lvl="2"/>
            <a:r>
              <a:rPr lang="en-GB" sz="1400" dirty="0"/>
              <a:t>		 41 != -1 so: </a:t>
            </a:r>
            <a:r>
              <a:rPr lang="en-GB" sz="1400" dirty="0" err="1"/>
              <a:t>totalFoundRows</a:t>
            </a:r>
            <a:r>
              <a:rPr lang="en-GB" sz="1400" dirty="0"/>
              <a:t> = 2</a:t>
            </a:r>
          </a:p>
          <a:p>
            <a:pPr lvl="2"/>
            <a:r>
              <a:rPr lang="en-GB" sz="1400" dirty="0"/>
              <a:t>	inner if statement #2:</a:t>
            </a:r>
          </a:p>
          <a:p>
            <a:pPr lvl="2"/>
            <a:r>
              <a:rPr lang="en-GB" sz="1400" dirty="0"/>
              <a:t>		failed since ({</a:t>
            </a:r>
            <a:r>
              <a:rPr lang="en-GB" sz="1400" dirty="0" err="1"/>
              <a:t>totalFoundRows</a:t>
            </a:r>
            <a:r>
              <a:rPr lang="en-GB" sz="1400" dirty="0"/>
              <a:t> = 2} &lt; {</a:t>
            </a:r>
            <a:r>
              <a:rPr lang="en-GB" sz="1400" dirty="0" err="1"/>
              <a:t>rowNum</a:t>
            </a:r>
            <a:r>
              <a:rPr lang="en-GB" sz="1400" dirty="0"/>
              <a:t> = 3})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B6203A-63D4-1B42-98E5-F1C0D2D387D3}"/>
              </a:ext>
            </a:extLst>
          </p:cNvPr>
          <p:cNvSpPr txBox="1"/>
          <p:nvPr/>
        </p:nvSpPr>
        <p:spPr>
          <a:xfrm>
            <a:off x="118753" y="4064418"/>
            <a:ext cx="777833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Outer for loop [1]</a:t>
            </a:r>
          </a:p>
          <a:p>
            <a:r>
              <a:rPr lang="en-US" sz="1400" dirty="0"/>
              <a:t>	</a:t>
            </a:r>
            <a:r>
              <a:rPr lang="en-GB" sz="1400" dirty="0" err="1"/>
              <a:t>lineInfo</a:t>
            </a:r>
            <a:r>
              <a:rPr lang="en-US" sz="1400" dirty="0"/>
              <a:t> = [41, 74]</a:t>
            </a:r>
          </a:p>
          <a:p>
            <a:pPr lvl="2"/>
            <a:r>
              <a:rPr lang="en-GB" sz="1400" dirty="0" err="1"/>
              <a:t>totalFoundRows</a:t>
            </a:r>
            <a:r>
              <a:rPr lang="en-GB" sz="1400" dirty="0"/>
              <a:t> = 3</a:t>
            </a:r>
          </a:p>
          <a:p>
            <a:pPr lvl="2"/>
            <a:r>
              <a:rPr lang="en-GB" sz="1400" dirty="0"/>
              <a:t>Outer if statement #1:</a:t>
            </a:r>
          </a:p>
          <a:p>
            <a:pPr lvl="2"/>
            <a:r>
              <a:rPr lang="en-GB" sz="1400" dirty="0"/>
              <a:t>	passed since ({</a:t>
            </a:r>
            <a:r>
              <a:rPr lang="en-GB" sz="1400" i="1" dirty="0" err="1"/>
              <a:t>totalFoundRows</a:t>
            </a:r>
            <a:r>
              <a:rPr lang="en-GB" sz="1400" i="1" dirty="0"/>
              <a:t> = 3} </a:t>
            </a:r>
            <a:r>
              <a:rPr lang="en-GB" sz="1400" dirty="0"/>
              <a:t>&gt;= {</a:t>
            </a:r>
            <a:r>
              <a:rPr lang="en-GB" sz="1400" i="1" dirty="0" err="1"/>
              <a:t>rowNum</a:t>
            </a:r>
            <a:r>
              <a:rPr lang="en-GB" sz="1400" i="1" dirty="0"/>
              <a:t> = 3}</a:t>
            </a:r>
            <a:r>
              <a:rPr lang="en-GB" sz="1400" dirty="0"/>
              <a:t>)</a:t>
            </a:r>
          </a:p>
          <a:p>
            <a:pPr lvl="2"/>
            <a:r>
              <a:rPr lang="en-GB" sz="1400" dirty="0"/>
              <a:t>	</a:t>
            </a:r>
          </a:p>
          <a:p>
            <a:pPr lvl="2"/>
            <a:r>
              <a:rPr lang="en-GB" sz="1400" i="1" dirty="0"/>
              <a:t>	</a:t>
            </a:r>
            <a:r>
              <a:rPr lang="en-GB" sz="1400" dirty="0" err="1"/>
              <a:t>newCursorRowIndex</a:t>
            </a:r>
            <a:r>
              <a:rPr lang="en-GB" sz="1400" dirty="0"/>
              <a:t> = 1 (as on line number 2, so outer loop is index 1)</a:t>
            </a:r>
          </a:p>
          <a:p>
            <a:pPr lvl="2"/>
            <a:r>
              <a:rPr lang="en-GB" sz="1400" i="1" dirty="0"/>
              <a:t>	</a:t>
            </a:r>
            <a:r>
              <a:rPr lang="en-GB" sz="1400" dirty="0" err="1"/>
              <a:t>newCursorFormatIndex</a:t>
            </a:r>
            <a:r>
              <a:rPr lang="en-GB" sz="1400" dirty="0"/>
              <a:t> = -1 (stays as default value)</a:t>
            </a:r>
          </a:p>
          <a:p>
            <a:pPr lvl="2"/>
            <a:r>
              <a:rPr lang="en-GB" sz="1400" i="1" dirty="0"/>
              <a:t>	</a:t>
            </a:r>
            <a:r>
              <a:rPr lang="en-GB" sz="1400" dirty="0" err="1"/>
              <a:t>substringStartIndex</a:t>
            </a:r>
            <a:r>
              <a:rPr lang="en-GB" sz="1400" dirty="0"/>
              <a:t> = 0</a:t>
            </a:r>
          </a:p>
          <a:p>
            <a:pPr lvl="2"/>
            <a:r>
              <a:rPr lang="en-GB" sz="1400" dirty="0"/>
              <a:t>	</a:t>
            </a:r>
            <a:r>
              <a:rPr lang="en-GB" sz="1400" dirty="0" err="1"/>
              <a:t>substringEndIndex</a:t>
            </a:r>
            <a:r>
              <a:rPr lang="en-GB" sz="1400" dirty="0"/>
              <a:t> = 41 (as this is the first entry of the formatting info for line  			number 2 (index 1 in </a:t>
            </a:r>
            <a:r>
              <a:rPr lang="en-GB" sz="1400" dirty="0" err="1"/>
              <a:t>leftText</a:t>
            </a:r>
            <a:r>
              <a:rPr lang="en-GB" sz="1400" dirty="0"/>
              <a:t>))</a:t>
            </a:r>
          </a:p>
          <a:p>
            <a:r>
              <a:rPr lang="en-GB" sz="1400" dirty="0"/>
              <a:t>Return values as seen above, so (1, -1, 0, 41)</a:t>
            </a:r>
          </a:p>
        </p:txBody>
      </p:sp>
    </p:spTree>
    <p:extLst>
      <p:ext uri="{BB962C8B-B14F-4D97-AF65-F5344CB8AC3E}">
        <p14:creationId xmlns:p14="http://schemas.microsoft.com/office/powerpoint/2010/main" val="144969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9E66-973B-AE4A-A914-D962357E7362}"/>
              </a:ext>
            </a:extLst>
          </p:cNvPr>
          <p:cNvSpPr txBox="1"/>
          <p:nvPr/>
        </p:nvSpPr>
        <p:spPr>
          <a:xfrm>
            <a:off x="475013" y="368135"/>
            <a:ext cx="10995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/>
              <a:t>Method: </a:t>
            </a:r>
            <a:r>
              <a:rPr lang="en-GB" sz="6000" b="1" u="sng" dirty="0" err="1"/>
              <a:t>adjustCursorInformation</a:t>
            </a:r>
            <a:endParaRPr lang="en-GB" sz="6000" b="1" u="sng" dirty="0"/>
          </a:p>
        </p:txBody>
      </p:sp>
    </p:spTree>
    <p:extLst>
      <p:ext uri="{BB962C8B-B14F-4D97-AF65-F5344CB8AC3E}">
        <p14:creationId xmlns:p14="http://schemas.microsoft.com/office/powerpoint/2010/main" val="278602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2134</Words>
  <Application>Microsoft Macintosh PowerPoint</Application>
  <PresentationFormat>Widescreen</PresentationFormat>
  <Paragraphs>255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Dawn Holmes</dc:creator>
  <cp:lastModifiedBy>Dawn Holmes</cp:lastModifiedBy>
  <cp:revision>22</cp:revision>
  <dcterms:created xsi:type="dcterms:W3CDTF">2020-09-06T11:49:07Z</dcterms:created>
  <dcterms:modified xsi:type="dcterms:W3CDTF">2020-09-07T14:59:43Z</dcterms:modified>
</cp:coreProperties>
</file>