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352" r:id="rId5"/>
    <p:sldId id="355" r:id="rId6"/>
    <p:sldId id="356" r:id="rId7"/>
    <p:sldId id="357" r:id="rId8"/>
    <p:sldId id="314" r:id="rId9"/>
    <p:sldId id="318" r:id="rId10"/>
    <p:sldId id="346" r:id="rId11"/>
    <p:sldId id="317" r:id="rId12"/>
    <p:sldId id="347" r:id="rId13"/>
    <p:sldId id="348" r:id="rId14"/>
    <p:sldId id="283" r:id="rId15"/>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E0B"/>
    <a:srgbClr val="3B4355"/>
    <a:srgbClr val="5D6063"/>
    <a:srgbClr val="6D6D6D"/>
    <a:srgbClr val="6C6F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5866" autoAdjust="0"/>
  </p:normalViewPr>
  <p:slideViewPr>
    <p:cSldViewPr snapToGrid="0">
      <p:cViewPr varScale="1">
        <p:scale>
          <a:sx n="106" d="100"/>
          <a:sy n="106" d="100"/>
        </p:scale>
        <p:origin x="45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24774"/>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smtClean="0"/>
              <a:t>模板来自于 </a:t>
            </a:r>
            <a:r>
              <a:rPr lang="en-US" altLang="zh-CN" dirty="0" smtClean="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组合 1"/>
          <p:cNvGrpSpPr/>
          <p:nvPr/>
        </p:nvGrpSpPr>
        <p:grpSpPr>
          <a:xfrm>
            <a:off x="0" y="-1588"/>
            <a:ext cx="12187768" cy="6861176"/>
            <a:chOff x="0" y="-1191"/>
            <a:chExt cx="9140826" cy="5145882"/>
          </a:xfrm>
        </p:grpSpPr>
        <p:pic>
          <p:nvPicPr>
            <p:cNvPr id="4" name="Picture 7" descr="图片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085013"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6038"/>
            <a:stretch>
              <a:fillRect/>
            </a:stretch>
          </p:blipFill>
          <p:spPr bwMode="auto">
            <a:xfrm>
              <a:off x="7085013" y="-1191"/>
              <a:ext cx="2055813"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 name="Rectangle 2"/>
          <p:cNvSpPr>
            <a:spLocks noGrp="1" noChangeArrowheads="1"/>
          </p:cNvSpPr>
          <p:nvPr>
            <p:ph type="ctrTitle"/>
          </p:nvPr>
        </p:nvSpPr>
        <p:spPr>
          <a:xfrm>
            <a:off x="912284" y="3929064"/>
            <a:ext cx="10363200" cy="1254125"/>
          </a:xfrm>
        </p:spPr>
        <p:txBody>
          <a:bodyPr>
            <a:normAutofit/>
          </a:bodyPr>
          <a:lstStyle>
            <a:lvl1pPr>
              <a:defRPr sz="4000" b="0">
                <a:solidFill>
                  <a:schemeClr val="accent1">
                    <a:lumMod val="75000"/>
                  </a:schemeClr>
                </a:solidFill>
              </a:defRPr>
            </a:lvl1pPr>
          </a:lstStyle>
          <a:p>
            <a:pPr lvl="0"/>
            <a:r>
              <a:rPr lang="zh-CN" altLang="en-US" noProof="0" dirty="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912284" y="5175886"/>
            <a:ext cx="8534400" cy="555625"/>
          </a:xfrm>
        </p:spPr>
        <p:txBody>
          <a:bodyPr>
            <a:normAutofit/>
          </a:bodyPr>
          <a:lstStyle>
            <a:lvl1pPr marL="0" indent="0">
              <a:buFontTx/>
              <a:buNone/>
              <a:defRPr sz="1800">
                <a:solidFill>
                  <a:schemeClr val="bg1">
                    <a:lumMod val="50000"/>
                  </a:schemeClr>
                </a:solidFill>
              </a:defRPr>
            </a:lvl1pPr>
          </a:lstStyle>
          <a:p>
            <a:pPr lvl="0"/>
            <a:r>
              <a:rPr lang="zh-CN" altLang="en-US" noProof="0" dirty="0" smtClean="0"/>
              <a:t>单击此处编辑母版副标题样式</a:t>
            </a:r>
            <a:endParaRPr lang="zh-CN" altLang="en-US" noProof="0" dirty="0" smtClean="0"/>
          </a:p>
        </p:txBody>
      </p:sp>
      <p:sp>
        <p:nvSpPr>
          <p:cNvPr id="3" name="日期占位符 2"/>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EA503-1E4C-46FE-A753-80C196677C3A}" type="slidenum">
              <a:rPr lang="zh-CN" altLang="en-US" smtClean="0"/>
            </a:fld>
            <a:endParaRPr lang="zh-CN" altLang="en-US"/>
          </a:p>
        </p:txBody>
      </p:sp>
      <p:sp>
        <p:nvSpPr>
          <p:cNvPr id="7" name="内容占位符 6"/>
          <p:cNvSpPr>
            <a:spLocks noGrp="1"/>
          </p:cNvSpPr>
          <p:nvPr>
            <p:ph sz="quarter" idx="13"/>
          </p:nvPr>
        </p:nvSpPr>
        <p:spPr>
          <a:xfrm>
            <a:off x="178594" y="1227501"/>
            <a:ext cx="11834812" cy="5507037"/>
          </a:xfrm>
        </p:spPr>
        <p:txBody>
          <a:bodyPr/>
          <a:lstStyle>
            <a:lvl1pPr>
              <a:defRPr>
                <a:solidFill>
                  <a:schemeClr val="tx1">
                    <a:lumMod val="75000"/>
                  </a:schemeClr>
                </a:solidFill>
              </a:defRPr>
            </a:lvl1pPr>
            <a:lvl2pPr>
              <a:defRPr>
                <a:solidFill>
                  <a:srgbClr val="3B4355"/>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3pPr>
              <a:defRPr sz="2000"/>
            </a:lvl3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1" y="4589464"/>
            <a:ext cx="10515600" cy="1500187"/>
          </a:xfrm>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endParaRPr lang="zh-CN" altLang="en-US" dirty="0" smtClean="0"/>
          </a:p>
        </p:txBody>
      </p:sp>
      <p:sp>
        <p:nvSpPr>
          <p:cNvPr id="7" name="MH_Title"/>
          <p:cNvSpPr>
            <a:spLocks noChangeArrowheads="1"/>
          </p:cNvSpPr>
          <p:nvPr userDrawn="1"/>
        </p:nvSpPr>
        <p:spPr bwMode="auto">
          <a:xfrm>
            <a:off x="1" y="3267118"/>
            <a:ext cx="7791009" cy="110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3963" tIns="0" rIns="143963" bIns="0"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r" eaLnBrk="1" hangingPunct="1">
              <a:spcBef>
                <a:spcPct val="0"/>
              </a:spcBef>
              <a:buClrTx/>
              <a:buSzTx/>
              <a:buFont typeface="Arial" panose="020B0604020202020204" pitchFamily="34" charset="0"/>
              <a:buNone/>
            </a:pPr>
            <a:endParaRPr lang="zh-CN" altLang="en-US" sz="3600" dirty="0">
              <a:solidFill>
                <a:srgbClr val="FFFFFF"/>
              </a:solidFill>
            </a:endParaRPr>
          </a:p>
        </p:txBody>
      </p:sp>
      <p:sp>
        <p:nvSpPr>
          <p:cNvPr id="8" name="MH_Others_1"/>
          <p:cNvSpPr>
            <a:spLocks noChangeArrowheads="1"/>
          </p:cNvSpPr>
          <p:nvPr userDrawn="1"/>
        </p:nvSpPr>
        <p:spPr bwMode="auto">
          <a:xfrm>
            <a:off x="9013066" y="2306931"/>
            <a:ext cx="3178934" cy="71260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7972" tIns="0" rIns="0" bIns="71981" anchor="ctr">
            <a:normAutofit fontScale="70000" lnSpcReduction="20000"/>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endParaRPr lang="zh-CN" altLang="en-US" sz="6000">
              <a:solidFill>
                <a:srgbClr val="FFFFFF"/>
              </a:solidFill>
            </a:endParaRPr>
          </a:p>
        </p:txBody>
      </p:sp>
      <p:sp>
        <p:nvSpPr>
          <p:cNvPr id="9" name="MH_Number"/>
          <p:cNvSpPr>
            <a:spLocks noChangeArrowheads="1"/>
          </p:cNvSpPr>
          <p:nvPr userDrawn="1"/>
        </p:nvSpPr>
        <p:spPr bwMode="auto">
          <a:xfrm>
            <a:off x="7908454" y="3267118"/>
            <a:ext cx="1104612" cy="1101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1" tIns="0" rIns="0" bIns="35991"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6000" dirty="0">
              <a:solidFill>
                <a:srgbClr val="FFFFFF"/>
              </a:solidFill>
            </a:endParaRPr>
          </a:p>
        </p:txBody>
      </p:sp>
      <p:sp>
        <p:nvSpPr>
          <p:cNvPr id="2" name="标题 1"/>
          <p:cNvSpPr>
            <a:spLocks noGrp="1"/>
          </p:cNvSpPr>
          <p:nvPr>
            <p:ph type="title"/>
          </p:nvPr>
        </p:nvSpPr>
        <p:spPr>
          <a:xfrm>
            <a:off x="0" y="3268800"/>
            <a:ext cx="7790400" cy="1101600"/>
          </a:xfrm>
        </p:spPr>
        <p:txBody>
          <a:bodyPr lIns="144000" tIns="0" rIns="144000" bIns="0" anchor="ctr" anchorCtr="0">
            <a:normAutofit/>
          </a:bodyPr>
          <a:lstStyle>
            <a:lvl1pPr algn="r">
              <a:defRPr sz="36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4417" y="1396473"/>
            <a:ext cx="5384800" cy="4959877"/>
          </a:xfrm>
        </p:spPr>
        <p:txBody>
          <a:bodyPr>
            <a:normAutofit/>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内容占位符 3"/>
          <p:cNvSpPr>
            <a:spLocks noGrp="1"/>
          </p:cNvSpPr>
          <p:nvPr>
            <p:ph sz="half" idx="2"/>
          </p:nvPr>
        </p:nvSpPr>
        <p:spPr>
          <a:xfrm>
            <a:off x="6212417" y="1396473"/>
            <a:ext cx="5384800" cy="4959877"/>
          </a:xfrm>
        </p:spPr>
        <p:txBody>
          <a:bodyPr>
            <a:normAutofit/>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2800" y="190800"/>
            <a:ext cx="10515600" cy="720000"/>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5158316"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9" y="2505075"/>
            <a:ext cx="5158316" cy="3684588"/>
          </a:xfrm>
        </p:spPr>
        <p:txBody>
          <a:bodyPr>
            <a:normAutofit/>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normAutofit/>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6" name="矩形 5"/>
          <p:cNvSpPr>
            <a:spLocks noChangeArrowheads="1"/>
          </p:cNvSpPr>
          <p:nvPr userDrawn="1"/>
        </p:nvSpPr>
        <p:spPr bwMode="auto">
          <a:xfrm>
            <a:off x="1523604" y="2776709"/>
            <a:ext cx="9144794" cy="420577"/>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47" tIns="46978" rIns="90147" bIns="46978" anchor="ctr">
            <a:normAutofit/>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1800">
              <a:solidFill>
                <a:srgbClr val="FFFFFF"/>
              </a:solidFill>
              <a:latin typeface="Calibri" panose="020F0502020204030204" pitchFamily="34" charset="0"/>
              <a:ea typeface="宋体" panose="02010600030101010101" pitchFamily="2" charset="-122"/>
            </a:endParaRPr>
          </a:p>
        </p:txBody>
      </p:sp>
      <p:sp>
        <p:nvSpPr>
          <p:cNvPr id="7" name="矩形 4"/>
          <p:cNvSpPr>
            <a:spLocks noChangeArrowheads="1"/>
          </p:cNvSpPr>
          <p:nvPr userDrawn="1"/>
        </p:nvSpPr>
        <p:spPr bwMode="auto">
          <a:xfrm>
            <a:off x="1523604" y="2873520"/>
            <a:ext cx="9144794" cy="6824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5991" rIns="0" bIns="0" anchor="ctr">
            <a:normAutofit fontScale="92500" lnSpcReduction="20000"/>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A6A1E0"/>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endParaRPr lang="zh-CN" altLang="en-US" sz="4800" b="1" dirty="0">
              <a:solidFill>
                <a:srgbClr val="FFFFFF"/>
              </a:solidFill>
            </a:endParaRPr>
          </a:p>
        </p:txBody>
      </p:sp>
      <p:sp>
        <p:nvSpPr>
          <p:cNvPr id="2" name="标题 1"/>
          <p:cNvSpPr>
            <a:spLocks noGrp="1"/>
          </p:cNvSpPr>
          <p:nvPr>
            <p:ph type="title"/>
          </p:nvPr>
        </p:nvSpPr>
        <p:spPr>
          <a:xfrm>
            <a:off x="1522800" y="2872800"/>
            <a:ext cx="9144000" cy="684000"/>
          </a:xfrm>
        </p:spPr>
        <p:txBody>
          <a:bodyPr>
            <a:normAutofit/>
          </a:bodyPr>
          <a:lstStyle>
            <a:lvl1pPr algn="ctr">
              <a:defRPr sz="440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207441"/>
            <a:ext cx="4165200" cy="1600200"/>
          </a:xfrm>
        </p:spPr>
        <p:txBody>
          <a:bodyPr anchor="b"/>
          <a:lstStyle>
            <a:lvl1pPr>
              <a:defRPr sz="3200">
                <a:solidFill>
                  <a:schemeClr val="tx1"/>
                </a:solidFill>
              </a:defRPr>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1207441"/>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807641"/>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3349" y="1338218"/>
            <a:ext cx="1081615" cy="5154022"/>
          </a:xfrm>
        </p:spPr>
        <p:txBody>
          <a:bodyPr vert="eaVert">
            <a:normAutofit/>
          </a:bodyPr>
          <a:lstStyle>
            <a:lvl1pPr>
              <a:defRPr sz="2800">
                <a:solidFill>
                  <a:schemeClr val="tx1">
                    <a:lumMod val="75000"/>
                  </a:schemeClr>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559101" y="1338218"/>
            <a:ext cx="9713083" cy="5154022"/>
          </a:xfrm>
        </p:spPr>
        <p:txBody>
          <a:bodyPr vert="eaVert">
            <a:normAutofit/>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3EB358-2E90-4177-A16B-8ECBD7006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EA503-1E4C-46FE-A753-80C196677C3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图片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624417" y="188914"/>
            <a:ext cx="107838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p>
            <a:pPr lvl="0"/>
            <a:r>
              <a:rPr lang="zh-CN" altLang="en-US" dirty="0" smtClean="0"/>
              <a:t>单击此处编辑母版标题样式</a:t>
            </a:r>
            <a:endParaRPr lang="zh-CN" altLang="en-US" dirty="0" smtClean="0"/>
          </a:p>
        </p:txBody>
      </p:sp>
      <p:sp>
        <p:nvSpPr>
          <p:cNvPr id="1028" name="Rectangle 3"/>
          <p:cNvSpPr>
            <a:spLocks noGrp="1" noChangeArrowheads="1"/>
          </p:cNvSpPr>
          <p:nvPr>
            <p:ph type="body" idx="1"/>
            <p:custDataLst>
              <p:tags r:id="rId13"/>
            </p:custDataLst>
          </p:nvPr>
        </p:nvSpPr>
        <p:spPr bwMode="auto">
          <a:xfrm>
            <a:off x="624417" y="1389700"/>
            <a:ext cx="10783812" cy="471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日期占位符 1"/>
          <p:cNvSpPr>
            <a:spLocks noGrp="1"/>
          </p:cNvSpPr>
          <p:nvPr>
            <p:ph type="dt" sz="half" idx="2"/>
          </p:nvPr>
        </p:nvSpPr>
        <p:spPr>
          <a:xfrm>
            <a:off x="838200" y="6677252"/>
            <a:ext cx="2743200" cy="132712"/>
          </a:xfrm>
          <a:prstGeom prst="rect">
            <a:avLst/>
          </a:prstGeom>
        </p:spPr>
        <p:txBody>
          <a:bodyPr vert="horz" lIns="91440" tIns="45720" rIns="91440" bIns="45720" rtlCol="0" anchor="ctr"/>
          <a:lstStyle>
            <a:lvl1pPr algn="l">
              <a:defRPr sz="1200">
                <a:solidFill>
                  <a:schemeClr val="tx1">
                    <a:tint val="75000"/>
                  </a:schemeClr>
                </a:solidFill>
              </a:defRPr>
            </a:lvl1pPr>
          </a:lstStyle>
          <a:p>
            <a:fld id="{133EB358-2E90-4177-A16B-8ECBD7006EA8}" type="datetimeFigureOut">
              <a:rPr lang="zh-CN" altLang="en-US" smtClean="0"/>
            </a:fld>
            <a:endParaRPr lang="zh-CN" altLang="en-US"/>
          </a:p>
        </p:txBody>
      </p:sp>
      <p:sp>
        <p:nvSpPr>
          <p:cNvPr id="3" name="页脚占位符 2"/>
          <p:cNvSpPr>
            <a:spLocks noGrp="1"/>
          </p:cNvSpPr>
          <p:nvPr>
            <p:ph type="ftr" sz="quarter" idx="3"/>
          </p:nvPr>
        </p:nvSpPr>
        <p:spPr>
          <a:xfrm>
            <a:off x="4038600" y="6677252"/>
            <a:ext cx="4114800" cy="1327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677252"/>
            <a:ext cx="2743200" cy="132712"/>
          </a:xfrm>
          <a:prstGeom prst="rect">
            <a:avLst/>
          </a:prstGeom>
        </p:spPr>
        <p:txBody>
          <a:bodyPr vert="horz" lIns="91440" tIns="45720" rIns="91440" bIns="45720" rtlCol="0" anchor="ctr"/>
          <a:lstStyle>
            <a:lvl1pPr algn="r">
              <a:defRPr sz="1200">
                <a:solidFill>
                  <a:schemeClr val="tx1">
                    <a:tint val="75000"/>
                  </a:schemeClr>
                </a:solidFill>
              </a:defRPr>
            </a:lvl1pPr>
          </a:lstStyle>
          <a:p>
            <a:fld id="{6D3EA503-1E4C-46FE-A753-80C196677C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p:titleStyle>
    <p:bodyStyle>
      <a:lvl1pPr marL="342900" indent="-342900" algn="l" rtl="0" eaLnBrk="1" fontAlgn="base" hangingPunct="1">
        <a:lnSpc>
          <a:spcPct val="100000"/>
        </a:lnSpc>
        <a:spcBef>
          <a:spcPts val="300"/>
        </a:spcBef>
        <a:spcAft>
          <a:spcPts val="300"/>
        </a:spcAft>
        <a:buClr>
          <a:schemeClr val="accent2"/>
        </a:buClr>
        <a:buChar char="•"/>
        <a:defRPr sz="2400" kern="1200" baseline="0">
          <a:solidFill>
            <a:schemeClr val="tx1">
              <a:lumMod val="75000"/>
            </a:schemeClr>
          </a:solidFill>
          <a:latin typeface="Arial" panose="020B0604020202020204" pitchFamily="34" charset="0"/>
          <a:ea typeface="黑体" panose="02010609060101010101" pitchFamily="49" charset="-122"/>
          <a:cs typeface="+mn-cs"/>
        </a:defRPr>
      </a:lvl1pPr>
      <a:lvl2pPr marL="71120" indent="0" algn="l" rtl="0" eaLnBrk="1" fontAlgn="base" hangingPunct="1">
        <a:spcBef>
          <a:spcPct val="20000"/>
        </a:spcBef>
        <a:spcAft>
          <a:spcPct val="0"/>
        </a:spcAft>
        <a:buFont typeface="Arial" panose="020B0604020202020204" pitchFamily="34" charset="0"/>
        <a:buNone/>
        <a:defRPr sz="1865" kern="1200" baseline="0">
          <a:solidFill>
            <a:srgbClr val="888C8F"/>
          </a:solidFill>
          <a:latin typeface="Arial" panose="020B0604020202020204" pitchFamily="34" charset="0"/>
          <a:ea typeface="黑体" panose="02010609060101010101" pitchFamily="49" charset="-122"/>
          <a:cs typeface="+mn-cs"/>
        </a:defRPr>
      </a:lvl2pPr>
      <a:lvl3pPr marL="1143000" indent="-228600" algn="l" rtl="0" eaLnBrk="1" fontAlgn="base" hangingPunct="1">
        <a:lnSpc>
          <a:spcPct val="100000"/>
        </a:lnSpc>
        <a:spcBef>
          <a:spcPts val="300"/>
        </a:spcBef>
        <a:spcAft>
          <a:spcPts val="300"/>
        </a:spcAft>
        <a:buChar char="•"/>
        <a:defRPr sz="2000" kern="1200">
          <a:solidFill>
            <a:schemeClr val="tx1"/>
          </a:solidFill>
          <a:latin typeface="+mn-lt"/>
          <a:ea typeface="+mn-ea"/>
          <a:cs typeface="+mn-cs"/>
        </a:defRPr>
      </a:lvl3pPr>
      <a:lvl4pPr marL="1600200" indent="-228600" algn="l" rtl="0" eaLnBrk="1" fontAlgn="base" hangingPunct="1">
        <a:lnSpc>
          <a:spcPct val="100000"/>
        </a:lnSpc>
        <a:spcBef>
          <a:spcPts val="300"/>
        </a:spcBef>
        <a:spcAft>
          <a:spcPts val="300"/>
        </a:spcAft>
        <a:buChar char="–"/>
        <a:defRPr sz="1800" kern="1200">
          <a:solidFill>
            <a:schemeClr val="tx1"/>
          </a:solidFill>
          <a:latin typeface="+mn-lt"/>
          <a:ea typeface="+mn-ea"/>
          <a:cs typeface="+mn-cs"/>
        </a:defRPr>
      </a:lvl4pPr>
      <a:lvl5pPr marL="2057400" indent="-228600" algn="l" rtl="0" eaLnBrk="1" fontAlgn="base" hangingPunct="1">
        <a:lnSpc>
          <a:spcPct val="100000"/>
        </a:lnSpc>
        <a:spcBef>
          <a:spcPts val="300"/>
        </a:spcBef>
        <a:spcAft>
          <a:spcPts val="300"/>
        </a:spcAft>
        <a:buChar char="»"/>
        <a:defRPr sz="1800" kern="1200">
          <a:solidFill>
            <a:schemeClr val="tx1"/>
          </a:solidFill>
          <a:latin typeface="+mn-lt"/>
          <a:ea typeface="+mn-ea"/>
          <a:cs typeface="+mn-cs"/>
        </a:defRPr>
      </a:lvl5pPr>
      <a:lvl6pPr marL="2514600" indent="-228600" algn="l" defTabSz="913765"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tags" Target="../tags/tag3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8.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tags" Target="../tags/tag1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4.xml"/><Relationship Id="rId6" Type="http://schemas.openxmlformats.org/officeDocument/2006/relationships/tags" Target="../tags/tag1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4.xml"/><Relationship Id="rId7"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20.xml"/><Relationship Id="rId3" Type="http://schemas.openxmlformats.org/officeDocument/2006/relationships/image" Target="../media/image9.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tags" Target="../tags/tag2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tags" Target="../tags/tag25.xml"/><Relationship Id="rId2" Type="http://schemas.openxmlformats.org/officeDocument/2006/relationships/image" Target="../media/image14.pn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12495" y="5175885"/>
            <a:ext cx="4500880" cy="54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rmAutofit/>
          </a:bodyPr>
          <a:lstStyle>
            <a:lvl1pPr indent="0" fontAlgn="base">
              <a:lnSpc>
                <a:spcPct val="150000"/>
              </a:lnSpc>
              <a:spcBef>
                <a:spcPts val="1800"/>
              </a:spcBef>
              <a:spcAft>
                <a:spcPct val="0"/>
              </a:spcAft>
              <a:buClr>
                <a:schemeClr val="accent2"/>
              </a:buClr>
              <a:buFontTx/>
              <a:buNone/>
              <a:defRPr sz="1800" baseline="0">
                <a:solidFill>
                  <a:schemeClr val="bg1">
                    <a:lumMod val="50000"/>
                  </a:schemeClr>
                </a:solidFill>
                <a:latin typeface="Arial" panose="020B0604020202020204" pitchFamily="34" charset="0"/>
                <a:ea typeface="黑体" panose="02010609060101010101" pitchFamily="49" charset="-122"/>
              </a:defRPr>
            </a:lvl1pPr>
            <a:lvl2pPr marL="356870" indent="-285750" fontAlgn="base">
              <a:spcBef>
                <a:spcPct val="20000"/>
              </a:spcBef>
              <a:spcAft>
                <a:spcPct val="0"/>
              </a:spcAft>
              <a:buFont typeface="Arial" panose="020B0604020202020204" pitchFamily="34" charset="0"/>
              <a:buChar char=" "/>
              <a:defRPr sz="1865" baseline="0">
                <a:solidFill>
                  <a:srgbClr val="888C8F"/>
                </a:solidFill>
                <a:latin typeface="Arial" panose="020B0604020202020204" pitchFamily="34" charset="0"/>
                <a:ea typeface="黑体" panose="02010609060101010101" pitchFamily="49" charset="-122"/>
              </a:defRPr>
            </a:lvl2pPr>
            <a:lvl3pPr marL="1143000" indent="-228600" fontAlgn="base">
              <a:spcBef>
                <a:spcPct val="20000"/>
              </a:spcBef>
              <a:spcAft>
                <a:spcPct val="0"/>
              </a:spcAft>
              <a:buChar char="•"/>
            </a:lvl3pPr>
            <a:lvl4pPr marL="1600200" indent="-228600" fontAlgn="base">
              <a:spcBef>
                <a:spcPct val="20000"/>
              </a:spcBef>
              <a:spcAft>
                <a:spcPct val="0"/>
              </a:spcAft>
              <a:buChar char="–"/>
              <a:defRPr sz="1600"/>
            </a:lvl4pPr>
            <a:lvl5pPr marL="2057400" indent="-228600" fontAlgn="base">
              <a:spcBef>
                <a:spcPct val="20000"/>
              </a:spcBef>
              <a:spcAft>
                <a:spcPct val="0"/>
              </a:spcAft>
              <a:buChar char="»"/>
              <a:defRPr sz="1600"/>
            </a:lvl5pPr>
            <a:lvl6pPr marL="2514600" indent="-228600" defTabSz="913765">
              <a:lnSpc>
                <a:spcPct val="90000"/>
              </a:lnSpc>
              <a:spcBef>
                <a:spcPts val="500"/>
              </a:spcBef>
              <a:buFont typeface="Arial" panose="020B0604020202020204" pitchFamily="34" charset="0"/>
              <a:buChar char="•"/>
              <a:defRPr sz="1800"/>
            </a:lvl6pPr>
            <a:lvl7pPr marL="2971800" indent="-228600" defTabSz="913765">
              <a:lnSpc>
                <a:spcPct val="90000"/>
              </a:lnSpc>
              <a:spcBef>
                <a:spcPts val="500"/>
              </a:spcBef>
              <a:buFont typeface="Arial" panose="020B0604020202020204" pitchFamily="34" charset="0"/>
              <a:buChar char="•"/>
              <a:defRPr sz="1800"/>
            </a:lvl7pPr>
            <a:lvl8pPr marL="3429000" indent="-228600" defTabSz="913765">
              <a:lnSpc>
                <a:spcPct val="90000"/>
              </a:lnSpc>
              <a:spcBef>
                <a:spcPts val="500"/>
              </a:spcBef>
              <a:buFont typeface="Arial" panose="020B0604020202020204" pitchFamily="34" charset="0"/>
              <a:buChar char="•"/>
              <a:defRPr sz="1800"/>
            </a:lvl8pPr>
            <a:lvl9pPr marL="3886200" indent="-228600" defTabSz="913765">
              <a:lnSpc>
                <a:spcPct val="90000"/>
              </a:lnSpc>
              <a:spcBef>
                <a:spcPts val="500"/>
              </a:spcBef>
              <a:buFont typeface="Arial" panose="020B0604020202020204" pitchFamily="34" charset="0"/>
              <a:buChar char="•"/>
              <a:defRPr sz="1800"/>
            </a:lvl9pPr>
          </a:lstStyle>
          <a:p>
            <a:r>
              <a:rPr lang="zh-CN" altLang="en-US" dirty="0">
                <a:latin typeface="+mn-lt"/>
                <a:ea typeface="+mn-ea"/>
              </a:rPr>
              <a:t>1851087 李佳泽   </a:t>
            </a:r>
            <a:r>
              <a:rPr lang="en-US" altLang="zh-CN" dirty="0">
                <a:latin typeface="+mn-lt"/>
                <a:ea typeface="+mn-ea"/>
              </a:rPr>
              <a:t>1853971 </a:t>
            </a:r>
            <a:r>
              <a:rPr lang="zh-CN" altLang="en-US" dirty="0">
                <a:latin typeface="+mn-lt"/>
                <a:ea typeface="+mn-ea"/>
              </a:rPr>
              <a:t>王天</a:t>
            </a:r>
            <a:r>
              <a:rPr lang="en-US" altLang="zh-CN" dirty="0">
                <a:latin typeface="+mn-lt"/>
                <a:ea typeface="+mn-ea"/>
              </a:rPr>
              <a:t>	</a:t>
            </a:r>
            <a:endParaRPr lang="en-US" altLang="zh-CN" dirty="0">
              <a:latin typeface="+mn-lt"/>
              <a:ea typeface="+mn-ea"/>
            </a:endParaRPr>
          </a:p>
        </p:txBody>
      </p:sp>
      <p:sp>
        <p:nvSpPr>
          <p:cNvPr id="3" name="文本框 2"/>
          <p:cNvSpPr txBox="1"/>
          <p:nvPr>
            <p:custDataLst>
              <p:tags r:id="rId2"/>
            </p:custDataLst>
          </p:nvPr>
        </p:nvSpPr>
        <p:spPr>
          <a:xfrm>
            <a:off x="912284" y="3929064"/>
            <a:ext cx="103632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lvl1pPr fontAlgn="base">
              <a:spcBef>
                <a:spcPct val="0"/>
              </a:spcBef>
              <a:spcAft>
                <a:spcPct val="0"/>
              </a:spcAft>
              <a:defRPr sz="4000" b="0" baseline="0">
                <a:solidFill>
                  <a:schemeClr val="accent1">
                    <a:lumMod val="75000"/>
                  </a:schemeClr>
                </a:solidFill>
                <a:latin typeface="Arial" panose="020B0604020202020204" pitchFamily="34" charset="0"/>
                <a:ea typeface="黑体" panose="02010609060101010101" pitchFamily="49" charset="-122"/>
                <a:cs typeface="+mj-cs"/>
              </a:defRPr>
            </a:lvl1pPr>
            <a:lvl2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fontAlgn="base">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fontAlgn="base">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en-US" altLang="zh-CN" dirty="0">
                <a:latin typeface="+mj-lt"/>
                <a:ea typeface="+mj-ea"/>
              </a:rPr>
              <a:t>ClassNSeg</a:t>
            </a:r>
            <a:r>
              <a:rPr lang="zh-CN" altLang="en-US" dirty="0">
                <a:latin typeface="+mj-lt"/>
                <a:ea typeface="+mj-ea"/>
              </a:rPr>
              <a:t>论文报告</a:t>
            </a:r>
            <a:endParaRPr lang="zh-CN" altLang="en-US" dirty="0">
              <a:latin typeface="+mj-lt"/>
              <a:ea typeface="+mj-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复现</a:t>
            </a:r>
            <a:endParaRPr lang="zh-CN" altLang="en-US" dirty="0">
              <a:latin typeface="+mj-lt"/>
              <a:ea typeface="+mj-ea"/>
            </a:endParaRPr>
          </a:p>
        </p:txBody>
      </p:sp>
      <p:sp>
        <p:nvSpPr>
          <p:cNvPr id="3" name="文本框 2"/>
          <p:cNvSpPr txBox="1"/>
          <p:nvPr/>
        </p:nvSpPr>
        <p:spPr>
          <a:xfrm>
            <a:off x="381635" y="1291590"/>
            <a:ext cx="2425700" cy="460375"/>
          </a:xfrm>
          <a:prstGeom prst="rect">
            <a:avLst/>
          </a:prstGeom>
          <a:noFill/>
        </p:spPr>
        <p:txBody>
          <a:bodyPr wrap="square" rtlCol="0">
            <a:spAutoFit/>
          </a:bodyPr>
          <a:p>
            <a:pPr marL="342900" indent="-342900" algn="just" fontAlgn="base">
              <a:spcBef>
                <a:spcPts val="300"/>
              </a:spcBef>
              <a:spcAft>
                <a:spcPts val="300"/>
              </a:spcAft>
              <a:buClr>
                <a:schemeClr val="accent2"/>
              </a:buClr>
              <a:buSzTx/>
              <a:buFontTx/>
              <a:tabLst>
                <a:tab pos="198120" algn="l"/>
              </a:tabLst>
            </a:pPr>
            <a:r>
              <a:rPr lang="zh-CN" altLang="en-US" dirty="0">
                <a:solidFill>
                  <a:schemeClr val="tx1">
                    <a:lumMod val="75000"/>
                  </a:schemeClr>
                </a:solidFill>
                <a:latin typeface="Arial" panose="020B0604020202020204" pitchFamily="34" charset="0"/>
                <a:ea typeface="黑体" panose="02010609060101010101" pitchFamily="49" charset="-122"/>
                <a:sym typeface="+mn-ea"/>
              </a:rPr>
              <a:t>数据集生成</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sp>
        <p:nvSpPr>
          <p:cNvPr id="4" name="文本框 3"/>
          <p:cNvSpPr txBox="1"/>
          <p:nvPr/>
        </p:nvSpPr>
        <p:spPr>
          <a:xfrm>
            <a:off x="1188720" y="2129155"/>
            <a:ext cx="9447530" cy="3307715"/>
          </a:xfrm>
          <a:prstGeom prst="rect">
            <a:avLst/>
          </a:prstGeom>
          <a:noFill/>
        </p:spPr>
        <p:txBody>
          <a:bodyPr wrap="square" rtlCol="0" anchor="t">
            <a:spAutoFit/>
          </a:bodyPr>
          <a:p>
            <a:pPr algn="l">
              <a:buClrTx/>
              <a:buSzTx/>
              <a:buNone/>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vidcap_real.set(cv2.CAP_PROP_POS_FRAMES, start_frame_number) </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success_real, image_real = vidcap_real.read()</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vidcap_fake.set(cv2.CAP_PROP_POS_FRAMES, start_frame_number) </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success_fake, image_fake = vidcap_fake.read()</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vidcap_mask.set(cv2.CAP_PROP_POS_FRAMES, start_frame_number) </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success_mask, image_mask = vidcap_mask.read()</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algn="l">
              <a:buClrTx/>
              <a:buSzTx/>
              <a:buNone/>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start_frame_number += pass_img_num</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
        <p:nvSpPr>
          <p:cNvPr id="10" name="文本框 9"/>
          <p:cNvSpPr txBox="1"/>
          <p:nvPr/>
        </p:nvSpPr>
        <p:spPr>
          <a:xfrm>
            <a:off x="381635" y="1751965"/>
            <a:ext cx="11454130" cy="75311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修改 create_dataset_Deepfakes.py 中逐帧抽取部分</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复现</a:t>
            </a:r>
            <a:endParaRPr lang="zh-CN" altLang="en-US" dirty="0">
              <a:latin typeface="+mj-lt"/>
              <a:ea typeface="+mj-ea"/>
            </a:endParaRPr>
          </a:p>
        </p:txBody>
      </p:sp>
      <p:sp>
        <p:nvSpPr>
          <p:cNvPr id="3" name="文本框 2"/>
          <p:cNvSpPr txBox="1"/>
          <p:nvPr/>
        </p:nvSpPr>
        <p:spPr>
          <a:xfrm>
            <a:off x="381635" y="1291590"/>
            <a:ext cx="2425700" cy="460375"/>
          </a:xfrm>
          <a:prstGeom prst="rect">
            <a:avLst/>
          </a:prstGeom>
          <a:noFill/>
        </p:spPr>
        <p:txBody>
          <a:bodyPr wrap="square" rtlCol="0">
            <a:spAutoFit/>
          </a:bodyPr>
          <a:p>
            <a:pPr marL="342900" indent="-342900" algn="just" fontAlgn="base">
              <a:spcBef>
                <a:spcPts val="300"/>
              </a:spcBef>
              <a:spcAft>
                <a:spcPts val="300"/>
              </a:spcAft>
              <a:buClr>
                <a:schemeClr val="accent2"/>
              </a:buClr>
              <a:buSzTx/>
              <a:buFontTx/>
              <a:tabLst>
                <a:tab pos="198120" algn="l"/>
              </a:tabLst>
            </a:pPr>
            <a:r>
              <a:rPr lang="zh-CN" altLang="en-US" dirty="0">
                <a:solidFill>
                  <a:schemeClr val="tx1">
                    <a:lumMod val="75000"/>
                  </a:schemeClr>
                </a:solidFill>
                <a:latin typeface="Arial" panose="020B0604020202020204" pitchFamily="34" charset="0"/>
                <a:ea typeface="黑体" panose="02010609060101010101" pitchFamily="49" charset="-122"/>
              </a:rPr>
              <a:t>实验结果</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sp>
        <p:nvSpPr>
          <p:cNvPr id="10" name="文本框 9"/>
          <p:cNvSpPr txBox="1"/>
          <p:nvPr/>
        </p:nvSpPr>
        <p:spPr>
          <a:xfrm>
            <a:off x="381635" y="1751965"/>
            <a:ext cx="11454130" cy="1122045"/>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ym typeface="+mn-ea"/>
              </a:rPr>
              <a:t>训练集上的三个损失函数的衰减情况</a:t>
            </a:r>
            <a:endParaRPr lang="zh-CN" altLang="en-US" sz="1900" dirty="0"/>
          </a:p>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3780790" y="2090420"/>
            <a:ext cx="3792220" cy="2617470"/>
          </a:xfrm>
          <a:prstGeom prst="rect">
            <a:avLst/>
          </a:prstGeom>
        </p:spPr>
      </p:pic>
      <p:sp>
        <p:nvSpPr>
          <p:cNvPr id="6" name="文本框 5"/>
          <p:cNvSpPr txBox="1"/>
          <p:nvPr/>
        </p:nvSpPr>
        <p:spPr>
          <a:xfrm>
            <a:off x="381635" y="4850130"/>
            <a:ext cx="11454130" cy="1491615"/>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ym typeface="+mn-ea"/>
              </a:rPr>
              <a:t>在 </a:t>
            </a:r>
            <a:r>
              <a:rPr lang="en-US" altLang="zh-CN" sz="1900" dirty="0" err="1">
                <a:sym typeface="+mn-ea"/>
              </a:rPr>
              <a:t>Deepfakes</a:t>
            </a:r>
            <a:r>
              <a:rPr lang="en-US" altLang="zh-CN" sz="1900" dirty="0">
                <a:sym typeface="+mn-ea"/>
              </a:rPr>
              <a:t> </a:t>
            </a:r>
            <a:r>
              <a:rPr lang="zh-CN" altLang="en-US" sz="1900" dirty="0">
                <a:sym typeface="+mn-ea"/>
              </a:rPr>
              <a:t>测试集上的准确率提升</a:t>
            </a:r>
            <a:endParaRPr lang="zh-CN" altLang="en-US" sz="1900" dirty="0"/>
          </a:p>
          <a:p>
            <a:pPr marL="342900" indent="-342900" algn="just" fontAlgn="base">
              <a:spcBef>
                <a:spcPts val="300"/>
              </a:spcBef>
              <a:spcAft>
                <a:spcPts val="300"/>
              </a:spcAft>
              <a:buClr>
                <a:schemeClr val="accent2"/>
              </a:buClr>
              <a:buSzTx/>
              <a:buFontTx/>
              <a:tabLst>
                <a:tab pos="198120" algn="l"/>
              </a:tabLst>
            </a:pPr>
            <a:endParaRPr lang="zh-CN" altLang="en-US" sz="1900" dirty="0"/>
          </a:p>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3421380" y="5293995"/>
            <a:ext cx="4255135" cy="98869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latin typeface="+mj-lt"/>
                <a:ea typeface="+mj-ea"/>
              </a:rPr>
              <a:t>谢谢！</a:t>
            </a:r>
            <a:endParaRPr lang="zh-CN" altLang="en-US" dirty="0">
              <a:latin typeface="+mj-lt"/>
              <a:ea typeface="+mj-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原理介绍</a:t>
            </a:r>
            <a:endParaRPr lang="zh-CN" altLang="en-US" dirty="0">
              <a:latin typeface="+mj-lt"/>
              <a:ea typeface="+mj-ea"/>
            </a:endParaRPr>
          </a:p>
        </p:txBody>
      </p:sp>
      <p:sp>
        <p:nvSpPr>
          <p:cNvPr id="6" name="内容占位符 5"/>
          <p:cNvSpPr>
            <a:spLocks noGrp="1"/>
          </p:cNvSpPr>
          <p:nvPr>
            <p:ph sz="half" idx="1"/>
            <p:custDataLst>
              <p:tags r:id="rId2"/>
            </p:custDataLst>
          </p:nvPr>
        </p:nvSpPr>
        <p:spPr>
          <a:xfrm>
            <a:off x="381635" y="1183005"/>
            <a:ext cx="11204575" cy="2838450"/>
          </a:xfrm>
        </p:spPr>
        <p:txBody>
          <a:bodyPr>
            <a:normAutofit/>
          </a:bodyPr>
          <a:lstStyle/>
          <a:p>
            <a:r>
              <a:rPr>
                <a:sym typeface="+mn-ea"/>
              </a:rPr>
              <a:t>论文主要提出了一种 Y 型自动编码器模型，其在两个总体分支上分别实现了对于视频伪造概率的确定、视频伪造区域的分割和重建原视频的功能。其中分割和重建功能是在其中一 个总体分支上进一步划分成两个分支分别完成。使用 Y 型结构使得不同分支上的任务可以在早期阶段共享信息，从而提高模型多任务学习的性能。</a:t>
            </a:r>
            <a:endParaRPr>
              <a:sym typeface="+mn-ea"/>
            </a:endParaRPr>
          </a:p>
        </p:txBody>
      </p:sp>
      <p:pic>
        <p:nvPicPr>
          <p:cNvPr id="2" name="图片 1"/>
          <p:cNvPicPr>
            <a:picLocks noChangeAspect="1"/>
          </p:cNvPicPr>
          <p:nvPr/>
        </p:nvPicPr>
        <p:blipFill>
          <a:blip r:embed="rId3"/>
          <a:stretch>
            <a:fillRect/>
          </a:stretch>
        </p:blipFill>
        <p:spPr>
          <a:xfrm>
            <a:off x="2212975" y="3121025"/>
            <a:ext cx="7105650" cy="281876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原理介绍</a:t>
            </a:r>
            <a:endParaRPr lang="zh-CN" altLang="en-US" dirty="0">
              <a:latin typeface="+mj-lt"/>
              <a:ea typeface="+mj-ea"/>
            </a:endParaRPr>
          </a:p>
        </p:txBody>
      </p:sp>
      <p:sp>
        <p:nvSpPr>
          <p:cNvPr id="6" name="内容占位符 5"/>
          <p:cNvSpPr>
            <a:spLocks noGrp="1"/>
          </p:cNvSpPr>
          <p:nvPr>
            <p:ph sz="half" idx="1"/>
            <p:custDataLst>
              <p:tags r:id="rId2"/>
            </p:custDataLst>
          </p:nvPr>
        </p:nvSpPr>
        <p:spPr>
          <a:xfrm>
            <a:off x="381635" y="1183005"/>
            <a:ext cx="4905375" cy="4410075"/>
          </a:xfrm>
        </p:spPr>
        <p:txBody>
          <a:bodyPr>
            <a:normAutofit/>
          </a:bodyPr>
          <a:lstStyle/>
          <a:p>
            <a:r>
              <a:rPr lang="zh-CN">
                <a:sym typeface="+mn-ea"/>
              </a:rPr>
              <a:t>分支一：分类</a:t>
            </a:r>
            <a:endParaRPr lang="zh-CN">
              <a:sym typeface="+mn-ea"/>
            </a:endParaRPr>
          </a:p>
          <a:p>
            <a:endParaRPr>
              <a:sym typeface="+mn-ea"/>
            </a:endParaRPr>
          </a:p>
        </p:txBody>
      </p:sp>
      <p:sp>
        <p:nvSpPr>
          <p:cNvPr id="4" name="文本框 3"/>
          <p:cNvSpPr txBox="1"/>
          <p:nvPr/>
        </p:nvSpPr>
        <p:spPr>
          <a:xfrm>
            <a:off x="381635" y="1641475"/>
            <a:ext cx="6170295" cy="1783715"/>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使用(3,3)大小的卷积核进行卷积运 算，每一个卷积层后紧接着一个批正则化层和一个 ReLU 激活函数</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网络中各层卷积核的步长在 1 和 2 之间进行交替</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激活损失</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1011555" y="3810000"/>
            <a:ext cx="5540375" cy="1000760"/>
          </a:xfrm>
          <a:prstGeom prst="rect">
            <a:avLst/>
          </a:prstGeom>
        </p:spPr>
      </p:pic>
      <p:pic>
        <p:nvPicPr>
          <p:cNvPr id="10" name="图片 9"/>
          <p:cNvPicPr>
            <a:picLocks noChangeAspect="1"/>
          </p:cNvPicPr>
          <p:nvPr/>
        </p:nvPicPr>
        <p:blipFill>
          <a:blip r:embed="rId4"/>
          <a:stretch>
            <a:fillRect/>
          </a:stretch>
        </p:blipFill>
        <p:spPr>
          <a:xfrm>
            <a:off x="7323455" y="1102360"/>
            <a:ext cx="3595370" cy="5744845"/>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原理介绍</a:t>
            </a:r>
            <a:endParaRPr lang="zh-CN" altLang="en-US" dirty="0">
              <a:latin typeface="+mj-lt"/>
              <a:ea typeface="+mj-ea"/>
            </a:endParaRPr>
          </a:p>
        </p:txBody>
      </p:sp>
      <p:sp>
        <p:nvSpPr>
          <p:cNvPr id="6" name="内容占位符 5"/>
          <p:cNvSpPr>
            <a:spLocks noGrp="1"/>
          </p:cNvSpPr>
          <p:nvPr>
            <p:ph sz="half" idx="1"/>
            <p:custDataLst>
              <p:tags r:id="rId2"/>
            </p:custDataLst>
          </p:nvPr>
        </p:nvSpPr>
        <p:spPr>
          <a:xfrm>
            <a:off x="381635" y="1183005"/>
            <a:ext cx="4905375" cy="489585"/>
          </a:xfrm>
        </p:spPr>
        <p:txBody>
          <a:bodyPr>
            <a:normAutofit lnSpcReduction="10000"/>
          </a:bodyPr>
          <a:lstStyle/>
          <a:p>
            <a:r>
              <a:rPr lang="zh-CN">
                <a:sym typeface="+mn-ea"/>
              </a:rPr>
              <a:t>分支二：分割</a:t>
            </a:r>
            <a:endParaRPr lang="zh-CN">
              <a:sym typeface="+mn-ea"/>
            </a:endParaRPr>
          </a:p>
          <a:p>
            <a:endParaRPr>
              <a:sym typeface="+mn-ea"/>
            </a:endParaRPr>
          </a:p>
        </p:txBody>
      </p:sp>
      <p:pic>
        <p:nvPicPr>
          <p:cNvPr id="3" name="图片 2"/>
          <p:cNvPicPr>
            <a:picLocks noChangeAspect="1"/>
          </p:cNvPicPr>
          <p:nvPr/>
        </p:nvPicPr>
        <p:blipFill>
          <a:blip r:embed="rId3"/>
          <a:stretch>
            <a:fillRect/>
          </a:stretch>
        </p:blipFill>
        <p:spPr>
          <a:xfrm>
            <a:off x="7323455" y="1102360"/>
            <a:ext cx="3595370" cy="5744845"/>
          </a:xfrm>
          <a:prstGeom prst="rect">
            <a:avLst/>
          </a:prstGeom>
        </p:spPr>
      </p:pic>
      <p:sp>
        <p:nvSpPr>
          <p:cNvPr id="2" name="文本框 1"/>
          <p:cNvSpPr txBox="1"/>
          <p:nvPr/>
        </p:nvSpPr>
        <p:spPr>
          <a:xfrm>
            <a:off x="381635" y="3382645"/>
            <a:ext cx="1490980" cy="75311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sym typeface="+mn-ea"/>
            </a:endParaRPr>
          </a:p>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分割损失</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437005" y="4472940"/>
            <a:ext cx="4831715" cy="930910"/>
          </a:xfrm>
          <a:prstGeom prst="rect">
            <a:avLst/>
          </a:prstGeom>
        </p:spPr>
      </p:pic>
      <p:sp>
        <p:nvSpPr>
          <p:cNvPr id="10" name="文本框 9"/>
          <p:cNvSpPr txBox="1"/>
          <p:nvPr/>
        </p:nvSpPr>
        <p:spPr>
          <a:xfrm>
            <a:off x="381635" y="2707005"/>
            <a:ext cx="6739255" cy="67564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通过 Softmax 函数生成分割图像的 mask，将计算得到的 mask 与 ground-truth 通过交叉熵损失函数进行一致性比对</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
        <p:nvSpPr>
          <p:cNvPr id="100" name="文本框 99"/>
          <p:cNvSpPr txBox="1"/>
          <p:nvPr/>
        </p:nvSpPr>
        <p:spPr>
          <a:xfrm>
            <a:off x="381635" y="1738630"/>
            <a:ext cx="6738620" cy="968375"/>
          </a:xfrm>
          <a:prstGeom prst="rect">
            <a:avLst/>
          </a:prstGeom>
          <a:noFill/>
          <a:ln w="9525">
            <a:noFill/>
          </a:ln>
        </p:spPr>
        <p:txBody>
          <a:bodyPr wrap="square">
            <a:spAutoFit/>
          </a:bodyPr>
          <a:p>
            <a:pPr marL="342900" indent="-342900" algn="just" fontAlgn="base">
              <a:spcBef>
                <a:spcPts val="300"/>
              </a:spcBef>
              <a:spcAft>
                <a:spcPts val="300"/>
              </a:spcAft>
              <a:buClr>
                <a:schemeClr val="accent2"/>
              </a:buClr>
              <a:buSzTx/>
              <a:buFontTx/>
              <a:tabLst>
                <a:tab pos="198120" algn="l"/>
              </a:tabLst>
            </a:pPr>
            <a:r>
              <a:rPr lang="zh-CN" altLang="en-US" sz="1900" b="0" dirty="0">
                <a:solidFill>
                  <a:schemeClr val="tx1">
                    <a:lumMod val="75000"/>
                  </a:schemeClr>
                </a:solidFill>
                <a:latin typeface="Arial" panose="020B0604020202020204" pitchFamily="34" charset="0"/>
                <a:ea typeface="黑体" panose="02010609060101010101" pitchFamily="49" charset="-122"/>
              </a:rPr>
              <a:t>使用(3,3)大小的卷积核进行反卷积运算，每一个反卷积层后紧接着一个批正则化层和一个ReLU激活函数层，网络中各层卷积核的步长依然是在1和2之间进行交替</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原理介绍</a:t>
            </a:r>
            <a:endParaRPr lang="zh-CN" altLang="en-US" dirty="0">
              <a:latin typeface="+mj-lt"/>
              <a:ea typeface="+mj-ea"/>
            </a:endParaRPr>
          </a:p>
        </p:txBody>
      </p:sp>
      <p:sp>
        <p:nvSpPr>
          <p:cNvPr id="6" name="内容占位符 5"/>
          <p:cNvSpPr>
            <a:spLocks noGrp="1"/>
          </p:cNvSpPr>
          <p:nvPr>
            <p:ph sz="half" idx="1"/>
            <p:custDataLst>
              <p:tags r:id="rId2"/>
            </p:custDataLst>
          </p:nvPr>
        </p:nvSpPr>
        <p:spPr>
          <a:xfrm>
            <a:off x="381635" y="1183005"/>
            <a:ext cx="4905375" cy="489585"/>
          </a:xfrm>
        </p:spPr>
        <p:txBody>
          <a:bodyPr>
            <a:normAutofit lnSpcReduction="10000"/>
          </a:bodyPr>
          <a:lstStyle/>
          <a:p>
            <a:r>
              <a:rPr lang="zh-CN">
                <a:sym typeface="+mn-ea"/>
              </a:rPr>
              <a:t>分支三：重建</a:t>
            </a:r>
            <a:endParaRPr lang="zh-CN">
              <a:sym typeface="+mn-ea"/>
            </a:endParaRPr>
          </a:p>
          <a:p>
            <a:endParaRPr>
              <a:sym typeface="+mn-ea"/>
            </a:endParaRPr>
          </a:p>
        </p:txBody>
      </p:sp>
      <p:pic>
        <p:nvPicPr>
          <p:cNvPr id="3" name="图片 2"/>
          <p:cNvPicPr>
            <a:picLocks noChangeAspect="1"/>
          </p:cNvPicPr>
          <p:nvPr/>
        </p:nvPicPr>
        <p:blipFill>
          <a:blip r:embed="rId3"/>
          <a:stretch>
            <a:fillRect/>
          </a:stretch>
        </p:blipFill>
        <p:spPr>
          <a:xfrm>
            <a:off x="7323455" y="1102360"/>
            <a:ext cx="3595370" cy="5744845"/>
          </a:xfrm>
          <a:prstGeom prst="rect">
            <a:avLst/>
          </a:prstGeom>
        </p:spPr>
      </p:pic>
      <p:sp>
        <p:nvSpPr>
          <p:cNvPr id="10" name="文本框 9"/>
          <p:cNvSpPr txBox="1"/>
          <p:nvPr/>
        </p:nvSpPr>
        <p:spPr>
          <a:xfrm>
            <a:off x="381635" y="1671955"/>
            <a:ext cx="6739255" cy="67564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通过 Tanh 函数生成重建帧图像，之后计算原视频帧和重建帧 的 L</a:t>
            </a:r>
            <a:r>
              <a:rPr lang="zh-CN" altLang="en-US" sz="1900" baseline="-25000" dirty="0">
                <a:solidFill>
                  <a:schemeClr val="tx1">
                    <a:lumMod val="75000"/>
                  </a:schemeClr>
                </a:solidFill>
                <a:latin typeface="Arial" panose="020B0604020202020204" pitchFamily="34" charset="0"/>
                <a:ea typeface="黑体" panose="02010609060101010101" pitchFamily="49" charset="-122"/>
                <a:sym typeface="+mn-ea"/>
              </a:rPr>
              <a:t>2</a:t>
            </a: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距离得到损失函数</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4"/>
          <a:stretch>
            <a:fillRect/>
          </a:stretch>
        </p:blipFill>
        <p:spPr>
          <a:xfrm>
            <a:off x="2380615" y="3016250"/>
            <a:ext cx="2740660" cy="939800"/>
          </a:xfrm>
          <a:prstGeom prst="rect">
            <a:avLst/>
          </a:prstGeom>
        </p:spPr>
      </p:pic>
      <p:pic>
        <p:nvPicPr>
          <p:cNvPr id="7" name="图片 6"/>
          <p:cNvPicPr>
            <a:picLocks noChangeAspect="1"/>
          </p:cNvPicPr>
          <p:nvPr/>
        </p:nvPicPr>
        <p:blipFill>
          <a:blip r:embed="rId5"/>
          <a:stretch>
            <a:fillRect/>
          </a:stretch>
        </p:blipFill>
        <p:spPr>
          <a:xfrm>
            <a:off x="409575" y="5946775"/>
            <a:ext cx="6913880" cy="546100"/>
          </a:xfrm>
          <a:prstGeom prst="rect">
            <a:avLst/>
          </a:prstGeom>
        </p:spPr>
      </p:pic>
      <p:sp>
        <p:nvSpPr>
          <p:cNvPr id="14" name="文本框 13"/>
          <p:cNvSpPr txBox="1"/>
          <p:nvPr/>
        </p:nvSpPr>
        <p:spPr>
          <a:xfrm>
            <a:off x="381635" y="2263140"/>
            <a:ext cx="1490980" cy="75311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endParaRPr lang="zh-CN" altLang="en-US" sz="1900" dirty="0">
              <a:solidFill>
                <a:schemeClr val="tx1">
                  <a:lumMod val="75000"/>
                </a:schemeClr>
              </a:solidFill>
              <a:latin typeface="Arial" panose="020B0604020202020204" pitchFamily="34" charset="0"/>
              <a:ea typeface="黑体" panose="02010609060101010101" pitchFamily="49" charset="-122"/>
              <a:sym typeface="+mn-ea"/>
            </a:endParaRPr>
          </a:p>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重建损失</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
        <p:nvSpPr>
          <p:cNvPr id="15" name="文本框 14"/>
          <p:cNvSpPr txBox="1"/>
          <p:nvPr/>
        </p:nvSpPr>
        <p:spPr>
          <a:xfrm>
            <a:off x="381635" y="4329430"/>
            <a:ext cx="6109970" cy="141478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分类任务和分割任务被认为同等重要</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视频帧重建对分割任务起到了重要作用</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rPr>
              <a:t>因此对于上述三种损失函数采用平均加权的计算方法得到对模型起总体评价作用的损失函数</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数据集生成</a:t>
            </a:r>
            <a:endParaRPr lang="zh-CN" altLang="en-US" dirty="0">
              <a:latin typeface="+mj-lt"/>
              <a:ea typeface="+mj-ea"/>
            </a:endParaRPr>
          </a:p>
        </p:txBody>
      </p:sp>
      <p:sp>
        <p:nvSpPr>
          <p:cNvPr id="6" name="内容占位符 5"/>
          <p:cNvSpPr>
            <a:spLocks noGrp="1"/>
          </p:cNvSpPr>
          <p:nvPr>
            <p:ph sz="half" idx="1"/>
            <p:custDataLst>
              <p:tags r:id="rId2"/>
            </p:custDataLst>
          </p:nvPr>
        </p:nvSpPr>
        <p:spPr>
          <a:xfrm>
            <a:off x="381635" y="1183005"/>
            <a:ext cx="10920730" cy="495935"/>
          </a:xfrm>
        </p:spPr>
        <p:txBody>
          <a:bodyPr>
            <a:normAutofit/>
          </a:bodyPr>
          <a:lstStyle/>
          <a:p>
            <a:r>
              <a:rPr lang="zh-CN" altLang="en-US" dirty="0">
                <a:sym typeface="+mn-ea"/>
              </a:rPr>
              <a:t>从 </a:t>
            </a:r>
            <a:r>
              <a:rPr lang="en-US" altLang="zh-CN" dirty="0" err="1">
                <a:sym typeface="+mn-ea"/>
              </a:rPr>
              <a:t>FaceForensics</a:t>
            </a:r>
            <a:r>
              <a:rPr lang="en-US" altLang="zh-CN" dirty="0">
                <a:sym typeface="+mn-ea"/>
              </a:rPr>
              <a:t>++</a:t>
            </a:r>
            <a:r>
              <a:rPr lang="zh-CN" altLang="en-US" dirty="0">
                <a:sym typeface="+mn-ea"/>
              </a:rPr>
              <a:t>上下载数据，每个视频对应以下三个文件，逐帧处理</a:t>
            </a:r>
            <a:endParaRPr lang="zh-CN" altLang="en-US" dirty="0">
              <a:latin typeface="+mn-lt"/>
              <a:ea typeface="+mn-ea"/>
            </a:endParaRPr>
          </a:p>
        </p:txBody>
      </p:sp>
      <p:pic>
        <p:nvPicPr>
          <p:cNvPr id="4" name="内容占位符 3"/>
          <p:cNvPicPr>
            <a:picLocks noGrp="1" noChangeAspect="1"/>
          </p:cNvPicPr>
          <p:nvPr/>
        </p:nvPicPr>
        <p:blipFill>
          <a:blip r:embed="rId3"/>
          <a:stretch>
            <a:fillRect/>
          </a:stretch>
        </p:blipFill>
        <p:spPr>
          <a:xfrm>
            <a:off x="2312035" y="1678305"/>
            <a:ext cx="6510020" cy="1876425"/>
          </a:xfrm>
          <a:prstGeom prst="rect">
            <a:avLst/>
          </a:prstGeom>
        </p:spPr>
      </p:pic>
      <p:sp>
        <p:nvSpPr>
          <p:cNvPr id="8" name="内容占位符 5"/>
          <p:cNvSpPr>
            <a:spLocks noGrp="1"/>
          </p:cNvSpPr>
          <p:nvPr>
            <p:custDataLst>
              <p:tags r:id="rId4"/>
            </p:custDataLst>
          </p:nvPr>
        </p:nvSpPr>
        <p:spPr>
          <a:xfrm>
            <a:off x="381635" y="3663315"/>
            <a:ext cx="10920730" cy="2828925"/>
          </a:xfrm>
          <a:prstGeom prst="rect">
            <a:avLst/>
          </a:prstGeom>
          <a:noFill/>
          <a:ln>
            <a:noFill/>
          </a:ln>
          <a:effectLst/>
        </p:spPr>
        <p:txBody>
          <a:bodyPr vert="horz" wrap="square" lIns="91440" tIns="45720" rIns="91440" bIns="45720" numCol="1" anchor="t" anchorCtr="0" compatLnSpc="1">
            <a:normAutofit/>
          </a:bodyPr>
          <a:lstStyle>
            <a:lvl1pPr marL="342900" indent="-342900" algn="l" rtl="0" eaLnBrk="1" fontAlgn="base" hangingPunct="1">
              <a:lnSpc>
                <a:spcPct val="100000"/>
              </a:lnSpc>
              <a:spcBef>
                <a:spcPts val="300"/>
              </a:spcBef>
              <a:spcAft>
                <a:spcPts val="300"/>
              </a:spcAft>
              <a:buClr>
                <a:schemeClr val="accent2"/>
              </a:buClr>
              <a:buChar char="•"/>
              <a:defRPr sz="2400" kern="1200" baseline="0">
                <a:solidFill>
                  <a:schemeClr val="tx1">
                    <a:lumMod val="75000"/>
                  </a:schemeClr>
                </a:solidFill>
                <a:latin typeface="Arial" panose="020B0604020202020204" pitchFamily="34" charset="0"/>
                <a:ea typeface="黑体" panose="02010609060101010101" pitchFamily="49" charset="-122"/>
                <a:cs typeface="+mn-cs"/>
              </a:defRPr>
            </a:lvl1pPr>
            <a:lvl2pPr marL="71120" indent="0" algn="l" rtl="0" eaLnBrk="1" fontAlgn="base" hangingPunct="1">
              <a:spcBef>
                <a:spcPct val="20000"/>
              </a:spcBef>
              <a:spcAft>
                <a:spcPct val="0"/>
              </a:spcAft>
              <a:buFont typeface="Arial" panose="020B0604020202020204" pitchFamily="34" charset="0"/>
              <a:buNone/>
              <a:defRPr sz="1865" kern="1200" baseline="0">
                <a:solidFill>
                  <a:srgbClr val="888C8F"/>
                </a:solidFill>
                <a:latin typeface="Arial" panose="020B0604020202020204" pitchFamily="34" charset="0"/>
                <a:ea typeface="黑体" panose="02010609060101010101" pitchFamily="49" charset="-122"/>
                <a:cs typeface="+mn-cs"/>
              </a:defRPr>
            </a:lvl2pPr>
            <a:lvl3pPr marL="720090" indent="-228600" algn="l" rtl="0" eaLnBrk="1" fontAlgn="base" hangingPunct="1">
              <a:lnSpc>
                <a:spcPct val="100000"/>
              </a:lnSpc>
              <a:spcBef>
                <a:spcPts val="300"/>
              </a:spcBef>
              <a:spcAft>
                <a:spcPts val="300"/>
              </a:spcAft>
              <a:buChar char="•"/>
              <a:defRPr sz="2000" kern="1200">
                <a:solidFill>
                  <a:schemeClr val="tx1">
                    <a:lumMod val="75000"/>
                  </a:schemeClr>
                </a:solidFill>
                <a:latin typeface="+mn-lt"/>
                <a:ea typeface="+mn-ea"/>
                <a:cs typeface="+mn-cs"/>
              </a:defRPr>
            </a:lvl3pPr>
            <a:lvl4pPr marL="1080135" indent="-228600" algn="l" rtl="0" eaLnBrk="1" fontAlgn="base" hangingPunct="1">
              <a:lnSpc>
                <a:spcPct val="100000"/>
              </a:lnSpc>
              <a:spcBef>
                <a:spcPts val="300"/>
              </a:spcBef>
              <a:spcAft>
                <a:spcPts val="300"/>
              </a:spcAft>
              <a:buChar char="–"/>
              <a:defRPr sz="1800" kern="1200">
                <a:solidFill>
                  <a:schemeClr val="tx1">
                    <a:lumMod val="75000"/>
                  </a:schemeClr>
                </a:solidFill>
                <a:latin typeface="+mn-lt"/>
                <a:ea typeface="+mn-ea"/>
                <a:cs typeface="+mn-cs"/>
              </a:defRPr>
            </a:lvl4pPr>
            <a:lvl5pPr marL="1440180" indent="-228600" algn="l" rtl="0" eaLnBrk="1" fontAlgn="base" hangingPunct="1">
              <a:lnSpc>
                <a:spcPct val="100000"/>
              </a:lnSpc>
              <a:spcBef>
                <a:spcPts val="300"/>
              </a:spcBef>
              <a:spcAft>
                <a:spcPts val="300"/>
              </a:spcAft>
              <a:buChar char="»"/>
              <a:defRPr sz="1800" kern="1200">
                <a:solidFill>
                  <a:schemeClr val="tx1">
                    <a:lumMod val="75000"/>
                  </a:schemeClr>
                </a:solidFill>
                <a:latin typeface="+mn-lt"/>
                <a:ea typeface="+mn-ea"/>
                <a:cs typeface="+mn-cs"/>
              </a:defRPr>
            </a:lvl5pPr>
            <a:lvl6pPr marL="1800225" indent="-228600" algn="l" defTabSz="913765"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75000"/>
                  </a:schemeClr>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裁剪 </a:t>
            </a:r>
            <a:r>
              <a:rPr lang="en-US" altLang="zh-CN" dirty="0">
                <a:sym typeface="+mn-ea"/>
              </a:rPr>
              <a:t>mask </a:t>
            </a:r>
            <a:r>
              <a:rPr lang="zh-CN" altLang="en-US" dirty="0">
                <a:sym typeface="+mn-ea"/>
              </a:rPr>
              <a:t>附近（被换脸区域附近）区域，并调整至模型输入大小</a:t>
            </a:r>
            <a:r>
              <a:rPr lang="en-US" altLang="zh-CN" dirty="0">
                <a:sym typeface="+mn-ea"/>
              </a:rPr>
              <a:t>(256, 256)</a:t>
            </a:r>
            <a:r>
              <a:rPr lang="zh-CN" altLang="en-US" dirty="0">
                <a:sym typeface="+mn-ea"/>
              </a:rPr>
              <a:t>，拼接图像 与对应的 </a:t>
            </a:r>
            <a:r>
              <a:rPr lang="en-US" altLang="zh-CN" dirty="0">
                <a:sym typeface="+mn-ea"/>
              </a:rPr>
              <a:t>mask</a:t>
            </a:r>
            <a:r>
              <a:rPr lang="zh-CN" altLang="en-US" dirty="0">
                <a:sym typeface="+mn-ea"/>
              </a:rPr>
              <a:t>，同时作为分类和分割任务的输入</a:t>
            </a:r>
            <a:endParaRPr lang="zh-CN" altLang="en-US" dirty="0"/>
          </a:p>
          <a:p>
            <a:endParaRPr lang="zh-CN" altLang="en-US" dirty="0">
              <a:latin typeface="+mn-lt"/>
              <a:ea typeface="+mn-ea"/>
            </a:endParaRPr>
          </a:p>
        </p:txBody>
      </p:sp>
      <p:pic>
        <p:nvPicPr>
          <p:cNvPr id="9" name="图片 8"/>
          <p:cNvPicPr>
            <a:picLocks noChangeAspect="1"/>
          </p:cNvPicPr>
          <p:nvPr/>
        </p:nvPicPr>
        <p:blipFill>
          <a:blip r:embed="rId5"/>
          <a:stretch>
            <a:fillRect/>
          </a:stretch>
        </p:blipFill>
        <p:spPr>
          <a:xfrm>
            <a:off x="2657181" y="4643698"/>
            <a:ext cx="1652600" cy="1700225"/>
          </a:xfrm>
          <a:prstGeom prst="rect">
            <a:avLst/>
          </a:prstGeom>
        </p:spPr>
      </p:pic>
      <p:pic>
        <p:nvPicPr>
          <p:cNvPr id="10" name="图片 9"/>
          <p:cNvPicPr>
            <a:picLocks noChangeAspect="1"/>
          </p:cNvPicPr>
          <p:nvPr/>
        </p:nvPicPr>
        <p:blipFill>
          <a:blip r:embed="rId6"/>
          <a:stretch>
            <a:fillRect/>
          </a:stretch>
        </p:blipFill>
        <p:spPr>
          <a:xfrm>
            <a:off x="4380655" y="4729424"/>
            <a:ext cx="4719672" cy="1614499"/>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624417" y="18891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zh-CN" altLang="en-US" dirty="0">
                <a:latin typeface="+mj-lt"/>
                <a:ea typeface="+mj-ea"/>
              </a:rPr>
              <a:t>论文实验部分</a:t>
            </a:r>
            <a:endParaRPr lang="zh-CN" altLang="en-US" dirty="0">
              <a:latin typeface="+mj-lt"/>
              <a:ea typeface="+mj-ea"/>
            </a:endParaRPr>
          </a:p>
        </p:txBody>
      </p:sp>
      <p:sp>
        <p:nvSpPr>
          <p:cNvPr id="2" name="文本框 1"/>
          <p:cNvSpPr txBox="1"/>
          <p:nvPr/>
        </p:nvSpPr>
        <p:spPr>
          <a:xfrm>
            <a:off x="624205" y="1124585"/>
            <a:ext cx="1918335" cy="460375"/>
          </a:xfrm>
          <a:prstGeom prst="rect">
            <a:avLst/>
          </a:prstGeom>
          <a:noFill/>
        </p:spPr>
        <p:txBody>
          <a:bodyPr wrap="square" rtlCol="0">
            <a:spAutoFit/>
          </a:bodyPr>
          <a:p>
            <a:pPr marL="342900" indent="-342900" algn="l" fontAlgn="base">
              <a:spcBef>
                <a:spcPts val="300"/>
              </a:spcBef>
              <a:spcAft>
                <a:spcPts val="300"/>
              </a:spcAft>
              <a:buClr>
                <a:schemeClr val="accent2"/>
              </a:buClr>
              <a:buSzTx/>
              <a:buFontTx/>
            </a:pPr>
            <a:r>
              <a:rPr lang="zh-CN" altLang="en-US" dirty="0">
                <a:solidFill>
                  <a:schemeClr val="tx1">
                    <a:lumMod val="75000"/>
                  </a:schemeClr>
                </a:solidFill>
                <a:latin typeface="Arial" panose="020B0604020202020204" pitchFamily="34" charset="0"/>
                <a:ea typeface="黑体" panose="02010609060101010101" pitchFamily="49" charset="-122"/>
              </a:rPr>
              <a:t>实验数据</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pic>
        <p:nvPicPr>
          <p:cNvPr id="11" name="图片 10"/>
          <p:cNvPicPr>
            <a:picLocks noChangeAspect="1"/>
          </p:cNvPicPr>
          <p:nvPr/>
        </p:nvPicPr>
        <p:blipFill>
          <a:blip r:embed="rId2"/>
          <a:stretch>
            <a:fillRect/>
          </a:stretch>
        </p:blipFill>
        <p:spPr>
          <a:xfrm>
            <a:off x="3387090" y="1982470"/>
            <a:ext cx="4706620" cy="2137410"/>
          </a:xfrm>
          <a:prstGeom prst="rect">
            <a:avLst/>
          </a:prstGeom>
        </p:spPr>
      </p:pic>
      <p:sp>
        <p:nvSpPr>
          <p:cNvPr id="12" name="矩形 11"/>
          <p:cNvSpPr/>
          <p:nvPr/>
        </p:nvSpPr>
        <p:spPr>
          <a:xfrm>
            <a:off x="1173480" y="1584960"/>
            <a:ext cx="10933430" cy="337185"/>
          </a:xfrm>
          <a:prstGeom prst="rect">
            <a:avLst/>
          </a:prstGeom>
        </p:spPr>
        <p:txBody>
          <a:bodyPr wrap="square">
            <a:spAutoFit/>
          </a:bodyPr>
          <a:p>
            <a:pPr marL="342900" indent="-342900" algn="l" fontAlgn="base">
              <a:spcBef>
                <a:spcPts val="300"/>
              </a:spcBef>
              <a:spcAft>
                <a:spcPts val="300"/>
              </a:spcAft>
              <a:buClr>
                <a:schemeClr val="accent2"/>
              </a:buClr>
              <a:buSzTx/>
              <a:buFontTx/>
            </a:pPr>
            <a:r>
              <a:rPr lang="zh-CN" altLang="en-US" sz="1600" dirty="0">
                <a:solidFill>
                  <a:schemeClr val="tx1">
                    <a:lumMod val="75000"/>
                  </a:schemeClr>
                </a:solidFill>
                <a:latin typeface="Arial" panose="020B0604020202020204" pitchFamily="34" charset="0"/>
                <a:ea typeface="黑体" panose="02010609060101010101" pitchFamily="49" charset="-122"/>
              </a:rPr>
              <a:t>训练集使用 Face2Face Source-to-Target 数据集中的 704 个换脸后视频，704 个原视频， 每个视频中取前 200 帧。</a:t>
            </a:r>
            <a:endParaRPr lang="zh-CN" altLang="en-US" sz="1600" dirty="0">
              <a:solidFill>
                <a:schemeClr val="tx1">
                  <a:lumMod val="75000"/>
                </a:schemeClr>
              </a:solidFill>
              <a:latin typeface="Arial" panose="020B0604020202020204" pitchFamily="34" charset="0"/>
              <a:ea typeface="黑体" panose="02010609060101010101" pitchFamily="49" charset="-122"/>
            </a:endParaRPr>
          </a:p>
        </p:txBody>
      </p:sp>
      <p:pic>
        <p:nvPicPr>
          <p:cNvPr id="14" name="图片 13"/>
          <p:cNvPicPr>
            <a:picLocks noChangeAspect="1"/>
          </p:cNvPicPr>
          <p:nvPr/>
        </p:nvPicPr>
        <p:blipFill>
          <a:blip r:embed="rId3"/>
          <a:stretch>
            <a:fillRect/>
          </a:stretch>
        </p:blipFill>
        <p:spPr>
          <a:xfrm>
            <a:off x="3887470" y="4693920"/>
            <a:ext cx="3705860" cy="1798955"/>
          </a:xfrm>
          <a:prstGeom prst="rect">
            <a:avLst/>
          </a:prstGeom>
        </p:spPr>
      </p:pic>
      <p:sp>
        <p:nvSpPr>
          <p:cNvPr id="13" name="矩形 12"/>
          <p:cNvSpPr/>
          <p:nvPr/>
        </p:nvSpPr>
        <p:spPr>
          <a:xfrm>
            <a:off x="623927" y="4233784"/>
            <a:ext cx="1402080" cy="460375"/>
          </a:xfrm>
          <a:prstGeom prst="rect">
            <a:avLst/>
          </a:prstGeom>
        </p:spPr>
        <p:txBody>
          <a:bodyPr wrap="none">
            <a:spAutoFit/>
          </a:bodyPr>
          <a:p>
            <a:pPr marL="342900" indent="-342900" algn="l" fontAlgn="base">
              <a:spcBef>
                <a:spcPts val="300"/>
              </a:spcBef>
              <a:spcAft>
                <a:spcPts val="300"/>
              </a:spcAft>
              <a:buClr>
                <a:schemeClr val="accent2"/>
              </a:buClr>
              <a:buSzTx/>
              <a:buFontTx/>
            </a:pPr>
            <a:r>
              <a:rPr lang="zh-CN" altLang="en-US" dirty="0">
                <a:solidFill>
                  <a:schemeClr val="tx1">
                    <a:lumMod val="75000"/>
                  </a:schemeClr>
                </a:solidFill>
                <a:latin typeface="Arial" panose="020B0604020202020204" pitchFamily="34" charset="0"/>
                <a:ea typeface="黑体" panose="02010609060101010101" pitchFamily="49" charset="-122"/>
              </a:rPr>
              <a:t>实验结果</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custDataLst>
              <p:tags r:id="rId1"/>
            </p:custDataLst>
          </p:nvPr>
        </p:nvSpPr>
        <p:spPr>
          <a:xfrm>
            <a:off x="624417" y="188914"/>
            <a:ext cx="10783812" cy="720725"/>
          </a:xfrm>
          <a:prstGeom prst="rect">
            <a:avLst/>
          </a:prstGeom>
          <a:noFill/>
          <a:ln>
            <a:noFill/>
          </a:ln>
          <a:effectLst/>
        </p:spPr>
        <p:txBody>
          <a:bodyPr vert="horz" wrap="square" lIns="91440" tIns="45720" rIns="91440" bIns="45720" numCol="1" anchor="ctr" anchorCtr="0" compatLnSpc="1">
            <a:normAutofit/>
          </a:bodyPr>
          <a:lstStyle>
            <a:lvl1pPr algn="l" rtl="0" eaLnBrk="1" fontAlgn="base" hangingPunct="1">
              <a:spcBef>
                <a:spcPct val="0"/>
              </a:spcBef>
              <a:spcAft>
                <a:spcPct val="0"/>
              </a:spcAft>
              <a:defRPr sz="2600" b="1" kern="1200" baseline="0">
                <a:solidFill>
                  <a:schemeClr val="bg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2pPr>
            <a:lvl3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3pPr>
            <a:lvl4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4pPr>
            <a:lvl5pPr algn="l" rtl="0" eaLnBrk="1" fontAlgn="base" hangingPunct="1">
              <a:spcBef>
                <a:spcPct val="0"/>
              </a:spcBef>
              <a:spcAft>
                <a:spcPct val="0"/>
              </a:spcAft>
              <a:defRPr sz="2600" b="1">
                <a:solidFill>
                  <a:schemeClr val="bg1"/>
                </a:solidFill>
                <a:latin typeface="Calibri" panose="020F0502020204030204" pitchFamily="34" charset="0"/>
                <a:ea typeface="幼圆" panose="02010509060101010101" pitchFamily="49"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anose="02010509060101010101" pitchFamily="49" charset="-122"/>
                <a:cs typeface="宋体" panose="02010600030101010101" pitchFamily="2" charset="-122"/>
              </a:defRPr>
            </a:lvl9pPr>
          </a:lstStyle>
          <a:p>
            <a:r>
              <a:rPr lang="zh-CN" altLang="en-US" dirty="0">
                <a:latin typeface="+mj-lt"/>
                <a:ea typeface="+mj-ea"/>
              </a:rPr>
              <a:t>论文实验部分</a:t>
            </a:r>
            <a:endParaRPr lang="zh-CN" altLang="en-US" dirty="0">
              <a:latin typeface="+mj-lt"/>
              <a:ea typeface="+mj-ea"/>
            </a:endParaRPr>
          </a:p>
        </p:txBody>
      </p:sp>
      <p:sp>
        <p:nvSpPr>
          <p:cNvPr id="2" name="文本框 1"/>
          <p:cNvSpPr txBox="1"/>
          <p:nvPr/>
        </p:nvSpPr>
        <p:spPr>
          <a:xfrm>
            <a:off x="624205" y="1124585"/>
            <a:ext cx="1918335" cy="460375"/>
          </a:xfrm>
          <a:prstGeom prst="rect">
            <a:avLst/>
          </a:prstGeom>
          <a:noFill/>
        </p:spPr>
        <p:txBody>
          <a:bodyPr wrap="square" rtlCol="0">
            <a:spAutoFit/>
          </a:bodyPr>
          <a:p>
            <a:pPr marL="342900" indent="-342900" algn="l" fontAlgn="base">
              <a:spcBef>
                <a:spcPts val="300"/>
              </a:spcBef>
              <a:spcAft>
                <a:spcPts val="300"/>
              </a:spcAft>
              <a:buClr>
                <a:schemeClr val="accent2"/>
              </a:buClr>
              <a:buSzTx/>
              <a:buFontTx/>
            </a:pPr>
            <a:r>
              <a:rPr lang="zh-CN" altLang="en-US" dirty="0">
                <a:solidFill>
                  <a:schemeClr val="tx1">
                    <a:lumMod val="75000"/>
                  </a:schemeClr>
                </a:solidFill>
                <a:latin typeface="Arial" panose="020B0604020202020204" pitchFamily="34" charset="0"/>
                <a:ea typeface="黑体" panose="02010609060101010101" pitchFamily="49" charset="-122"/>
                <a:sym typeface="+mn-ea"/>
              </a:rPr>
              <a:t>Finetune</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sp>
        <p:nvSpPr>
          <p:cNvPr id="12" name="矩形 11"/>
          <p:cNvSpPr/>
          <p:nvPr/>
        </p:nvSpPr>
        <p:spPr>
          <a:xfrm>
            <a:off x="1264920" y="1584960"/>
            <a:ext cx="10629265" cy="337185"/>
          </a:xfrm>
          <a:prstGeom prst="rect">
            <a:avLst/>
          </a:prstGeom>
        </p:spPr>
        <p:txBody>
          <a:bodyPr wrap="square">
            <a:spAutoFit/>
          </a:bodyPr>
          <a:p>
            <a:pPr marL="342900" indent="-342900" algn="l" fontAlgn="base">
              <a:spcBef>
                <a:spcPts val="300"/>
              </a:spcBef>
              <a:spcAft>
                <a:spcPts val="300"/>
              </a:spcAft>
              <a:buClr>
                <a:schemeClr val="accent2"/>
              </a:buClr>
              <a:buSzTx/>
              <a:buFontTx/>
            </a:pPr>
            <a:r>
              <a:rPr lang="zh-CN" altLang="en-US" sz="1600" dirty="0">
                <a:solidFill>
                  <a:schemeClr val="tx1">
                    <a:lumMod val="75000"/>
                  </a:schemeClr>
                </a:solidFill>
                <a:latin typeface="Arial" panose="020B0604020202020204" pitchFamily="34" charset="0"/>
                <a:ea typeface="黑体" panose="02010609060101010101" pitchFamily="49" charset="-122"/>
                <a:sym typeface="+mn-ea"/>
              </a:rPr>
              <a:t>使用 Faceswap 数据进行模型的微调，正负类各 100 个视频，训练 50Epoch在 Test 4 上的实验结果如下：</a:t>
            </a:r>
            <a:endParaRPr lang="zh-CN" altLang="en-US" sz="1600" dirty="0">
              <a:solidFill>
                <a:schemeClr val="tx1">
                  <a:lumMod val="75000"/>
                </a:schemeClr>
              </a:solidFill>
              <a:latin typeface="Arial" panose="020B0604020202020204" pitchFamily="34" charset="0"/>
              <a:ea typeface="黑体" panose="02010609060101010101" pitchFamily="49" charset="-122"/>
            </a:endParaRPr>
          </a:p>
        </p:txBody>
      </p:sp>
      <p:sp>
        <p:nvSpPr>
          <p:cNvPr id="13" name="矩形 12"/>
          <p:cNvSpPr/>
          <p:nvPr/>
        </p:nvSpPr>
        <p:spPr>
          <a:xfrm>
            <a:off x="623927" y="4233784"/>
            <a:ext cx="2011680" cy="460375"/>
          </a:xfrm>
          <a:prstGeom prst="rect">
            <a:avLst/>
          </a:prstGeom>
        </p:spPr>
        <p:txBody>
          <a:bodyPr wrap="none">
            <a:spAutoFit/>
          </a:bodyPr>
          <a:p>
            <a:pPr marL="342900" indent="-342900" algn="l" fontAlgn="base">
              <a:spcBef>
                <a:spcPts val="300"/>
              </a:spcBef>
              <a:spcAft>
                <a:spcPts val="300"/>
              </a:spcAft>
              <a:buClr>
                <a:schemeClr val="accent2"/>
              </a:buClr>
              <a:buSzTx/>
              <a:buFontTx/>
            </a:pPr>
            <a:r>
              <a:rPr lang="zh-CN" altLang="en-US" dirty="0">
                <a:solidFill>
                  <a:schemeClr val="tx1">
                    <a:lumMod val="75000"/>
                  </a:schemeClr>
                </a:solidFill>
                <a:latin typeface="Arial" panose="020B0604020202020204" pitchFamily="34" charset="0"/>
                <a:ea typeface="黑体" panose="02010609060101010101" pitchFamily="49" charset="-122"/>
                <a:sym typeface="+mn-ea"/>
              </a:rPr>
              <a:t>实验结果分析</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42540" y="1991995"/>
            <a:ext cx="6305550" cy="1433195"/>
          </a:xfrm>
          <a:prstGeom prst="rect">
            <a:avLst/>
          </a:prstGeom>
        </p:spPr>
      </p:pic>
      <p:sp>
        <p:nvSpPr>
          <p:cNvPr id="3" name="文本框 2"/>
          <p:cNvSpPr txBox="1"/>
          <p:nvPr/>
        </p:nvSpPr>
        <p:spPr>
          <a:xfrm>
            <a:off x="1264920" y="4825365"/>
            <a:ext cx="8919210" cy="1153160"/>
          </a:xfrm>
          <a:prstGeom prst="rect">
            <a:avLst/>
          </a:prstGeom>
          <a:noFill/>
        </p:spPr>
        <p:txBody>
          <a:bodyPr wrap="square" rtlCol="0" anchor="t">
            <a:spAutoFit/>
          </a:bodyPr>
          <a:p>
            <a:pPr marL="342900" indent="-342900" algn="l" fontAlgn="base">
              <a:spcBef>
                <a:spcPts val="300"/>
              </a:spcBef>
              <a:spcAft>
                <a:spcPts val="300"/>
              </a:spcAft>
              <a:buClr>
                <a:schemeClr val="accent2"/>
              </a:buClr>
              <a:buSzTx/>
              <a:buFontTx/>
            </a:pPr>
            <a:r>
              <a:rPr lang="zh-CN" altLang="en-US" sz="1600" dirty="0">
                <a:solidFill>
                  <a:schemeClr val="tx1">
                    <a:lumMod val="75000"/>
                  </a:schemeClr>
                </a:solidFill>
                <a:latin typeface="Arial" panose="020B0604020202020204" pitchFamily="34" charset="0"/>
                <a:ea typeface="黑体" panose="02010609060101010101" pitchFamily="49" charset="-122"/>
                <a:sym typeface="+mn-ea"/>
              </a:rPr>
              <a:t>在与训练集使用相同方法生成换脸视频的测试集上分类和分割准确率都达到了 不错的水平，但在通过其他方式生成的换脸是视频上效果一般</a:t>
            </a:r>
            <a:endParaRPr lang="zh-CN" altLang="en-US" sz="1600" dirty="0">
              <a:solidFill>
                <a:schemeClr val="tx1">
                  <a:lumMod val="75000"/>
                </a:schemeClr>
              </a:solidFill>
              <a:latin typeface="Arial" panose="020B0604020202020204" pitchFamily="34" charset="0"/>
              <a:ea typeface="黑体" panose="02010609060101010101" pitchFamily="49" charset="-122"/>
            </a:endParaRPr>
          </a:p>
          <a:p>
            <a:pPr marL="342900" indent="-342900" algn="l" fontAlgn="base">
              <a:spcBef>
                <a:spcPts val="300"/>
              </a:spcBef>
              <a:spcAft>
                <a:spcPts val="300"/>
              </a:spcAft>
              <a:buClr>
                <a:schemeClr val="accent2"/>
              </a:buClr>
              <a:buSzTx/>
              <a:buFontTx/>
            </a:pPr>
            <a:r>
              <a:rPr lang="zh-CN" altLang="en-US" sz="1600" dirty="0">
                <a:solidFill>
                  <a:schemeClr val="tx1">
                    <a:lumMod val="75000"/>
                  </a:schemeClr>
                </a:solidFill>
                <a:latin typeface="Arial" panose="020B0604020202020204" pitchFamily="34" charset="0"/>
                <a:ea typeface="黑体" panose="02010609060101010101" pitchFamily="49" charset="-122"/>
                <a:sym typeface="+mn-ea"/>
              </a:rPr>
              <a:t>生成数据集的阶段，每个视频只采用前 200 帧。每两帧之间差异很小。尤其对于新闻中的人脸，位置基本固定，不同帧 时间的差异微乎其微</a:t>
            </a:r>
            <a:endParaRPr lang="zh-CN" altLang="en-US" sz="1600" dirty="0">
              <a:solidFill>
                <a:schemeClr val="tx1">
                  <a:lumMod val="75000"/>
                </a:schemeClr>
              </a:solidFill>
              <a:latin typeface="Arial" panose="020B0604020202020204" pitchFamily="34" charset="0"/>
              <a:ea typeface="黑体" panose="02010609060101010101" pitchFamily="49" charset="-122"/>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latin typeface="+mj-lt"/>
                <a:ea typeface="+mj-ea"/>
              </a:rPr>
              <a:t>复现</a:t>
            </a:r>
            <a:endParaRPr lang="zh-CN" altLang="en-US" dirty="0">
              <a:latin typeface="+mj-lt"/>
              <a:ea typeface="+mj-ea"/>
            </a:endParaRPr>
          </a:p>
        </p:txBody>
      </p:sp>
      <p:sp>
        <p:nvSpPr>
          <p:cNvPr id="6" name="内容占位符 5"/>
          <p:cNvSpPr>
            <a:spLocks noGrp="1"/>
          </p:cNvSpPr>
          <p:nvPr>
            <p:ph sz="half" idx="1"/>
            <p:custDataLst>
              <p:tags r:id="rId2"/>
            </p:custDataLst>
          </p:nvPr>
        </p:nvSpPr>
        <p:spPr>
          <a:xfrm>
            <a:off x="381635" y="1183005"/>
            <a:ext cx="10577830" cy="2120900"/>
          </a:xfrm>
        </p:spPr>
        <p:txBody>
          <a:bodyPr>
            <a:normAutofit lnSpcReduction="20000"/>
          </a:bodyPr>
          <a:lstStyle/>
          <a:p>
            <a:pPr algn="just">
              <a:tabLst>
                <a:tab pos="198120" algn="l"/>
              </a:tabLst>
            </a:pPr>
            <a:r>
              <a:rPr lang="zh-CN" altLang="en-US" sz="1900" dirty="0">
                <a:sym typeface="+mn-ea"/>
              </a:rPr>
              <a:t>前面的实验</a:t>
            </a:r>
            <a:r>
              <a:rPr lang="en-US" altLang="zh-CN" sz="1900" dirty="0">
                <a:sym typeface="+mn-ea"/>
              </a:rPr>
              <a:t>(</a:t>
            </a:r>
            <a:r>
              <a:rPr lang="zh-CN" altLang="en-US" sz="1900" dirty="0">
                <a:sym typeface="+mn-ea"/>
              </a:rPr>
              <a:t>预训练</a:t>
            </a:r>
            <a:r>
              <a:rPr lang="en-US" altLang="zh-CN" sz="1900" dirty="0">
                <a:sym typeface="+mn-ea"/>
              </a:rPr>
              <a:t>)</a:t>
            </a:r>
            <a:r>
              <a:rPr lang="zh-CN" altLang="en-US" sz="1900" dirty="0">
                <a:sym typeface="+mn-ea"/>
              </a:rPr>
              <a:t>使用的数据集规模为 </a:t>
            </a:r>
            <a:r>
              <a:rPr lang="en-US" altLang="zh-CN" sz="1900" dirty="0">
                <a:sym typeface="+mn-ea"/>
              </a:rPr>
              <a:t>2×704×200 </a:t>
            </a:r>
            <a:r>
              <a:rPr lang="zh-CN" altLang="en-US" sz="1900" dirty="0">
                <a:sym typeface="+mn-ea"/>
              </a:rPr>
              <a:t>过于庞大，复现并不现实。因此本次实验只针对 </a:t>
            </a:r>
            <a:r>
              <a:rPr lang="en-US" altLang="zh-CN" sz="1900" dirty="0">
                <a:sym typeface="+mn-ea"/>
              </a:rPr>
              <a:t>Finetune </a:t>
            </a:r>
            <a:r>
              <a:rPr lang="zh-CN" altLang="en-US" sz="1900" dirty="0">
                <a:sym typeface="+mn-ea"/>
              </a:rPr>
              <a:t>部分进行复现。</a:t>
            </a:r>
            <a:endParaRPr lang="zh-CN" altLang="en-US" sz="1900" dirty="0">
              <a:sym typeface="+mn-ea"/>
            </a:endParaRPr>
          </a:p>
          <a:p>
            <a:pPr algn="just">
              <a:tabLst>
                <a:tab pos="198120" algn="l"/>
              </a:tabLst>
            </a:pPr>
            <a:endParaRPr lang="en-US" altLang="zh-CN" sz="1900" dirty="0"/>
          </a:p>
          <a:p>
            <a:pPr algn="just">
              <a:tabLst>
                <a:tab pos="198120" algn="l"/>
              </a:tabLst>
            </a:pPr>
            <a:r>
              <a:rPr lang="zh-CN" altLang="en-US" sz="1900" dirty="0">
                <a:sym typeface="+mn-ea"/>
              </a:rPr>
              <a:t>原文中只记录了在 </a:t>
            </a:r>
            <a:r>
              <a:rPr lang="en-US" altLang="zh-CN" sz="1900" dirty="0" err="1">
                <a:sym typeface="+mn-ea"/>
              </a:rPr>
              <a:t>Faceswap</a:t>
            </a:r>
            <a:r>
              <a:rPr lang="en-US" altLang="zh-CN" sz="1900" dirty="0">
                <a:sym typeface="+mn-ea"/>
              </a:rPr>
              <a:t> </a:t>
            </a:r>
            <a:r>
              <a:rPr lang="zh-CN" altLang="en-US" sz="1900" dirty="0">
                <a:sym typeface="+mn-ea"/>
              </a:rPr>
              <a:t>上 </a:t>
            </a:r>
            <a:r>
              <a:rPr lang="en-US" altLang="zh-CN" sz="1900" dirty="0">
                <a:sym typeface="+mn-ea"/>
              </a:rPr>
              <a:t>Finetune </a:t>
            </a:r>
            <a:r>
              <a:rPr lang="zh-CN" altLang="en-US" sz="1900" dirty="0">
                <a:sym typeface="+mn-ea"/>
              </a:rPr>
              <a:t>的结果，复现过程中使用 </a:t>
            </a:r>
            <a:r>
              <a:rPr lang="en-US" altLang="zh-CN" sz="1900" dirty="0" err="1">
                <a:sym typeface="+mn-ea"/>
              </a:rPr>
              <a:t>Deepfakes</a:t>
            </a:r>
            <a:r>
              <a:rPr lang="en-US" altLang="zh-CN" sz="1900" dirty="0">
                <a:sym typeface="+mn-ea"/>
              </a:rPr>
              <a:t> </a:t>
            </a:r>
            <a:r>
              <a:rPr lang="zh-CN" altLang="en-US" sz="1900" dirty="0">
                <a:sym typeface="+mn-ea"/>
              </a:rPr>
              <a:t>数据进行 </a:t>
            </a:r>
            <a:r>
              <a:rPr lang="en-US" altLang="zh-CN" sz="1900" dirty="0">
                <a:sym typeface="+mn-ea"/>
              </a:rPr>
              <a:t>Finetune</a:t>
            </a:r>
            <a:r>
              <a:rPr lang="zh-CN" altLang="en-US" sz="1900" dirty="0">
                <a:sym typeface="+mn-ea"/>
              </a:rPr>
              <a:t>（为了与</a:t>
            </a:r>
            <a:r>
              <a:rPr lang="en-US" altLang="zh-CN" sz="1900" dirty="0" err="1">
                <a:sym typeface="+mn-ea"/>
              </a:rPr>
              <a:t>MesoNet</a:t>
            </a:r>
            <a:r>
              <a:rPr lang="zh-CN" altLang="en-US" sz="1900" dirty="0">
                <a:sym typeface="+mn-ea"/>
              </a:rPr>
              <a:t>的结果进行对比）</a:t>
            </a:r>
            <a:endParaRPr lang="zh-CN" altLang="en-US" sz="1900" dirty="0">
              <a:latin typeface="+mn-lt"/>
              <a:ea typeface="+mn-ea"/>
            </a:endParaRPr>
          </a:p>
        </p:txBody>
      </p:sp>
      <p:sp>
        <p:nvSpPr>
          <p:cNvPr id="3" name="文本框 2"/>
          <p:cNvSpPr txBox="1"/>
          <p:nvPr/>
        </p:nvSpPr>
        <p:spPr>
          <a:xfrm>
            <a:off x="381635" y="2843530"/>
            <a:ext cx="1918335" cy="460375"/>
          </a:xfrm>
          <a:prstGeom prst="rect">
            <a:avLst/>
          </a:prstGeom>
          <a:noFill/>
        </p:spPr>
        <p:txBody>
          <a:bodyPr wrap="square" rtlCol="0">
            <a:spAutoFit/>
          </a:bodyPr>
          <a:p>
            <a:pPr marL="342900" indent="-342900" algn="just" fontAlgn="base">
              <a:spcBef>
                <a:spcPts val="300"/>
              </a:spcBef>
              <a:spcAft>
                <a:spcPts val="300"/>
              </a:spcAft>
              <a:buClr>
                <a:schemeClr val="accent2"/>
              </a:buClr>
              <a:buSzTx/>
              <a:buFontTx/>
              <a:tabLst>
                <a:tab pos="198120" algn="l"/>
              </a:tabLst>
            </a:pPr>
            <a:r>
              <a:rPr lang="zh-CN" altLang="en-US" dirty="0">
                <a:solidFill>
                  <a:schemeClr val="tx1">
                    <a:lumMod val="75000"/>
                  </a:schemeClr>
                </a:solidFill>
                <a:latin typeface="Arial" panose="020B0604020202020204" pitchFamily="34" charset="0"/>
                <a:ea typeface="黑体" panose="02010609060101010101" pitchFamily="49" charset="-122"/>
                <a:sym typeface="+mn-ea"/>
              </a:rPr>
              <a:t>数据准备</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sp>
        <p:nvSpPr>
          <p:cNvPr id="7" name="文本框 6"/>
          <p:cNvSpPr txBox="1"/>
          <p:nvPr/>
        </p:nvSpPr>
        <p:spPr>
          <a:xfrm>
            <a:off x="381635" y="3303905"/>
            <a:ext cx="11454130" cy="753110"/>
          </a:xfrm>
          <a:prstGeom prst="rect">
            <a:avLst/>
          </a:prstGeom>
          <a:noFill/>
        </p:spPr>
        <p:txBody>
          <a:bodyPr wrap="square" rtlCol="0" anchor="t">
            <a:spAutoFit/>
          </a:bodyPr>
          <a:p>
            <a:pPr marL="342900" indent="-342900" algn="just" fontAlgn="base">
              <a:spcBef>
                <a:spcPts val="300"/>
              </a:spcBef>
              <a:spcAft>
                <a:spcPts val="300"/>
              </a:spcAft>
              <a:buClr>
                <a:schemeClr val="accent2"/>
              </a:buClr>
              <a:buSzTx/>
              <a:buFontTx/>
              <a:tabLst>
                <a:tab pos="198120" algn="l"/>
              </a:tabLst>
            </a:pP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正负类各 100 个视频，每个视频抽取 10 帧，训练 50Epoch</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pPr marL="342900" indent="-342900" algn="just" fontAlgn="base">
              <a:spcBef>
                <a:spcPts val="300"/>
              </a:spcBef>
              <a:spcAft>
                <a:spcPts val="300"/>
              </a:spcAft>
              <a:buClr>
                <a:schemeClr val="accent2"/>
              </a:buClr>
              <a:buSzTx/>
              <a:buFontTx/>
              <a:tabLst>
                <a:tab pos="198120" algn="l"/>
              </a:tabLst>
            </a:pPr>
            <a:r>
              <a:rPr lang="zh-CN" altLang="en-US" sz="1900" b="1" dirty="0">
                <a:solidFill>
                  <a:schemeClr val="tx1">
                    <a:lumMod val="75000"/>
                  </a:schemeClr>
                </a:solidFill>
                <a:latin typeface="Arial" panose="020B0604020202020204" pitchFamily="34" charset="0"/>
                <a:ea typeface="黑体" panose="02010609060101010101" pitchFamily="49" charset="-122"/>
                <a:sym typeface="+mn-ea"/>
              </a:rPr>
              <a:t>等间距</a:t>
            </a:r>
            <a:r>
              <a:rPr lang="zh-CN" altLang="en-US" sz="1900" dirty="0">
                <a:solidFill>
                  <a:schemeClr val="tx1">
                    <a:lumMod val="75000"/>
                  </a:schemeClr>
                </a:solidFill>
                <a:latin typeface="Arial" panose="020B0604020202020204" pitchFamily="34" charset="0"/>
                <a:ea typeface="黑体" panose="02010609060101010101" pitchFamily="49" charset="-122"/>
                <a:sym typeface="+mn-ea"/>
              </a:rPr>
              <a:t>的抽取 10 帧（间距为总帧数/10），使得同一个视频中抽取 的不同帧有更大的差异</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
        <p:nvSpPr>
          <p:cNvPr id="9" name="文本框 8"/>
          <p:cNvSpPr txBox="1"/>
          <p:nvPr/>
        </p:nvSpPr>
        <p:spPr>
          <a:xfrm>
            <a:off x="381635" y="4380865"/>
            <a:ext cx="2425700" cy="460375"/>
          </a:xfrm>
          <a:prstGeom prst="rect">
            <a:avLst/>
          </a:prstGeom>
          <a:noFill/>
        </p:spPr>
        <p:txBody>
          <a:bodyPr wrap="square" rtlCol="0">
            <a:spAutoFit/>
          </a:bodyPr>
          <a:p>
            <a:pPr marL="342900" indent="-342900" algn="just" fontAlgn="base">
              <a:spcBef>
                <a:spcPts val="300"/>
              </a:spcBef>
              <a:spcAft>
                <a:spcPts val="300"/>
              </a:spcAft>
              <a:buClr>
                <a:schemeClr val="accent2"/>
              </a:buClr>
              <a:buSzTx/>
              <a:buFontTx/>
              <a:tabLst>
                <a:tab pos="198120" algn="l"/>
              </a:tabLst>
            </a:pPr>
            <a:r>
              <a:rPr lang="zh-CN" altLang="en-US" dirty="0">
                <a:solidFill>
                  <a:schemeClr val="tx1">
                    <a:lumMod val="75000"/>
                  </a:schemeClr>
                </a:solidFill>
                <a:latin typeface="Arial" panose="020B0604020202020204" pitchFamily="34" charset="0"/>
                <a:ea typeface="黑体" panose="02010609060101010101" pitchFamily="49" charset="-122"/>
                <a:sym typeface="+mn-ea"/>
              </a:rPr>
              <a:t>数据集下载</a:t>
            </a:r>
            <a:endParaRPr lang="zh-CN" altLang="en-US" dirty="0">
              <a:solidFill>
                <a:schemeClr val="tx1">
                  <a:lumMod val="75000"/>
                </a:schemeClr>
              </a:solidFill>
              <a:latin typeface="Arial" panose="020B0604020202020204" pitchFamily="34" charset="0"/>
              <a:ea typeface="黑体" panose="02010609060101010101" pitchFamily="49" charset="-122"/>
            </a:endParaRPr>
          </a:p>
        </p:txBody>
      </p:sp>
      <p:sp>
        <p:nvSpPr>
          <p:cNvPr id="14" name="矩形 13"/>
          <p:cNvSpPr/>
          <p:nvPr/>
        </p:nvSpPr>
        <p:spPr>
          <a:xfrm>
            <a:off x="1198880" y="4841240"/>
            <a:ext cx="6901180" cy="968375"/>
          </a:xfrm>
          <a:prstGeom prst="rect">
            <a:avLst/>
          </a:prstGeom>
        </p:spPr>
        <p:txBody>
          <a:bodyPr wrap="square">
            <a:spAutoFit/>
          </a:bodyPr>
          <a:p>
            <a:r>
              <a:rPr lang="zh-CN" altLang="en-US" sz="1900" dirty="0">
                <a:solidFill>
                  <a:schemeClr val="tx1">
                    <a:lumMod val="75000"/>
                  </a:schemeClr>
                </a:solidFill>
                <a:latin typeface="Arial" panose="020B0604020202020204" pitchFamily="34" charset="0"/>
                <a:ea typeface="黑体" panose="02010609060101010101" pitchFamily="49" charset="-122"/>
              </a:rPr>
              <a:t>python download++.py datasets/ -d original -c c23 -t videos </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r>
              <a:rPr lang="zh-CN" altLang="en-US" sz="1900" dirty="0">
                <a:solidFill>
                  <a:schemeClr val="tx1">
                    <a:lumMod val="75000"/>
                  </a:schemeClr>
                </a:solidFill>
                <a:latin typeface="Arial" panose="020B0604020202020204" pitchFamily="34" charset="0"/>
                <a:ea typeface="黑体" panose="02010609060101010101" pitchFamily="49" charset="-122"/>
              </a:rPr>
              <a:t>python download++.py datasets/ -d Deepfakes -c c23 -t masks </a:t>
            </a:r>
            <a:endParaRPr lang="zh-CN" altLang="en-US" sz="1900" dirty="0">
              <a:solidFill>
                <a:schemeClr val="tx1">
                  <a:lumMod val="75000"/>
                </a:schemeClr>
              </a:solidFill>
              <a:latin typeface="Arial" panose="020B0604020202020204" pitchFamily="34" charset="0"/>
              <a:ea typeface="黑体" panose="02010609060101010101" pitchFamily="49" charset="-122"/>
            </a:endParaRPr>
          </a:p>
          <a:p>
            <a:r>
              <a:rPr lang="zh-CN" altLang="en-US" sz="1900" dirty="0">
                <a:solidFill>
                  <a:schemeClr val="tx1">
                    <a:lumMod val="75000"/>
                  </a:schemeClr>
                </a:solidFill>
                <a:latin typeface="Arial" panose="020B0604020202020204" pitchFamily="34" charset="0"/>
                <a:ea typeface="黑体" panose="02010609060101010101" pitchFamily="49" charset="-122"/>
              </a:rPr>
              <a:t>python download++.py datasets/ -d Deepfakes -c c23 -t videos</a:t>
            </a:r>
            <a:endParaRPr lang="zh-CN" altLang="en-US" sz="1900" dirty="0">
              <a:solidFill>
                <a:schemeClr val="tx1">
                  <a:lumMod val="75000"/>
                </a:schemeClr>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15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17.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TEMPLATE_CATEGORY" val="custom"/>
  <p:tag name="KSO_WM_TEMPLATE_INDEX" val="16015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EMPLATE_CATEGORY" val="custom"/>
  <p:tag name="KSO_WM_TEMPLATE_INDEX" val="160151"/>
  <p:tag name="KSO_WM_TAG_VERSION" val="1.0"/>
  <p:tag name="KSO_WM_SLIDE_ID" val="custom160151_4"/>
  <p:tag name="KSO_WM_SLIDE_INDEX" val="4"/>
  <p:tag name="KSO_WM_SLIDE_ITEM_CNT" val="3"/>
  <p:tag name="KSO_WM_SLIDE_LAYOUT" val="a_f_d"/>
  <p:tag name="KSO_WM_SLIDE_LAYOUT_CNT" val="1_1_1"/>
  <p:tag name="KSO_WM_SLIDE_TYPE" val="text"/>
  <p:tag name="KSO_WM_BEAUTIFY_FLAG" val="#wm#"/>
  <p:tag name="KSO_WM_SLIDE_POSITION" val="66*95"/>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EMPLATE_CATEGORY" val="custom"/>
  <p:tag name="KSO_WM_TEMPLATE_INDEX" val="160151"/>
  <p:tag name="KSO_WM_TAG_VERSION" val="1.0"/>
  <p:tag name="KSO_WM_SLIDE_ID" val="custom160151_4"/>
  <p:tag name="KSO_WM_SLIDE_INDEX" val="4"/>
  <p:tag name="KSO_WM_SLIDE_ITEM_CNT" val="3"/>
  <p:tag name="KSO_WM_SLIDE_LAYOUT" val="a_f_d"/>
  <p:tag name="KSO_WM_SLIDE_LAYOUT_CNT" val="1_1_1"/>
  <p:tag name="KSO_WM_SLIDE_TYPE" val="text"/>
  <p:tag name="KSO_WM_BEAUTIFY_FLAG" val="#wm#"/>
  <p:tag name="KSO_WM_SLIDE_POSITION" val="66*95"/>
  <p:tag name="KSO_WM_SLIDE_SIZE" val="828*426"/>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b*1"/>
  <p:tag name="KSO_WM_UNIT_TYPE" val="b"/>
  <p:tag name="KSO_WM_UNIT_INDEX" val="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29*a*1"/>
  <p:tag name="KSO_WM_UNIT_TYPE" val="a"/>
  <p:tag name="KSO_WM_UNIT_INDEX" val="1"/>
  <p:tag name="KSO_WM_UNIT_CLEAR" val="1"/>
  <p:tag name="KSO_WM_UNIT_LAYERLEVEL" val="1"/>
  <p:tag name="KSO_WM_UNIT_VALUE" val="19"/>
  <p:tag name="KSO_WM_UNIT_ISCONTENTSTITLE" val="0"/>
  <p:tag name="KSO_WM_UNIT_HIGHLIGHT" val="0"/>
  <p:tag name="KSO_WM_UNIT_COMPATIBLE" val="0"/>
  <p:tag name="KSO_WM_UNIT_PRESET_TEXT" val="THANK YOU"/>
</p:tagLst>
</file>

<file path=ppt/tags/tag34.xml><?xml version="1.0" encoding="utf-8"?>
<p:tagLst xmlns:p="http://schemas.openxmlformats.org/presentationml/2006/main">
  <p:tag name="KSO_WM_TEMPLATE_CATEGORY" val="custom"/>
  <p:tag name="KSO_WM_TEMPLATE_INDEX" val="160151"/>
  <p:tag name="KSO_WM_TAG_VERSION" val="1.0"/>
  <p:tag name="KSO_WM_SLIDE_ID" val="custom160151_29"/>
  <p:tag name="KSO_WM_SLIDE_INDEX" val="29"/>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1*a*1"/>
  <p:tag name="KSO_WM_UNIT_TYPE" val="a"/>
  <p:tag name="KSO_WM_UNIT_INDEX" val="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24"/>
</p:tagLst>
</file>

<file path=ppt/tags/tag5.xml><?xml version="1.0" encoding="utf-8"?>
<p:tagLst xmlns:p="http://schemas.openxmlformats.org/presentationml/2006/main">
  <p:tag name="KSO_WM_TEMPLATE_THUMBS_INDEX" val="1、4、5、8、12、16、23、26、27、28、29"/>
  <p:tag name="KSO_WM_TEMPLATE_CATEGORY" val="custom"/>
  <p:tag name="KSO_WM_TEMPLATE_INDEX" val="160151"/>
  <p:tag name="KSO_WM_TAG_VERSION" val="1.0"/>
  <p:tag name="KSO_WM_SLIDE_ID" val="custom160151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f*1"/>
  <p:tag name="KSO_WM_UNIT_TYPE" val="f"/>
  <p:tag name="KSO_WM_UNIT_INDEX" val="1"/>
  <p:tag name="KSO_WM_UNIT_CLEAR" val="1"/>
  <p:tag name="KSO_WM_UNIT_LAYERLEVEL" val="1"/>
  <p:tag name="KSO_WM_UNIT_VALUE" val="221"/>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151"/>
  <p:tag name="KSO_WM_TAG_VERSION" val="1.0"/>
  <p:tag name="KSO_WM_SLIDE_ID" val="custom160151_3"/>
  <p:tag name="KSO_WM_SLIDE_INDEX" val="3"/>
  <p:tag name="KSO_WM_SLIDE_ITEM_CNT" val="2"/>
  <p:tag name="KSO_WM_SLIDE_LAYOUT" val="a_f"/>
  <p:tag name="KSO_WM_SLIDE_LAYOUT_CNT" val="1_2"/>
  <p:tag name="KSO_WM_SLIDE_TYPE" val="text"/>
  <p:tag name="KSO_WM_BEAUTIFY_FLAG" val="#wm#"/>
  <p:tag name="KSO_WM_SLIDE_POSITION" val="49*110"/>
  <p:tag name="KSO_WM_SLIDE_SIZE" val="864*39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51"/>
  <p:tag name="KSO_WM_UNIT_ID" val="custom160151_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1114A06PWBG">
  <a:themeElements>
    <a:clrScheme name="自定义 115">
      <a:dk1>
        <a:srgbClr val="3D3F41"/>
      </a:dk1>
      <a:lt1>
        <a:srgbClr val="FFFFFF"/>
      </a:lt1>
      <a:dk2>
        <a:srgbClr val="3D3F41"/>
      </a:dk2>
      <a:lt2>
        <a:srgbClr val="EFE9D9"/>
      </a:lt2>
      <a:accent1>
        <a:srgbClr val="4F5A71"/>
      </a:accent1>
      <a:accent2>
        <a:srgbClr val="6A8F94"/>
      </a:accent2>
      <a:accent3>
        <a:srgbClr val="4E6363"/>
      </a:accent3>
      <a:accent4>
        <a:srgbClr val="8B695B"/>
      </a:accent4>
      <a:accent5>
        <a:srgbClr val="B2C6D2"/>
      </a:accent5>
      <a:accent6>
        <a:srgbClr val="6C9C16"/>
      </a:accent6>
      <a:hlink>
        <a:srgbClr val="00B0F0"/>
      </a:hlink>
      <a:folHlink>
        <a:srgbClr val="AFB2B4"/>
      </a:folHlink>
    </a:clrScheme>
    <a:fontScheme name="自定义 7">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A000120141114A06KPBG</Template>
  <TotalTime>0</TotalTime>
  <Words>1851</Words>
  <Application>WPS 演示</Application>
  <PresentationFormat>宽屏</PresentationFormat>
  <Paragraphs>118</Paragraphs>
  <Slides>12</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黑体</vt:lpstr>
      <vt:lpstr>Calibri</vt:lpstr>
      <vt:lpstr>幼圆</vt:lpstr>
      <vt:lpstr>微软雅黑</vt:lpstr>
      <vt:lpstr>Arial Unicode MS</vt:lpstr>
      <vt:lpstr>等线</vt:lpstr>
      <vt:lpstr>Times New Roman</vt:lpstr>
      <vt:lpstr>A000120141114A06PWBG</vt:lpstr>
      <vt:lpstr>PowerPoint 演示文稿</vt:lpstr>
      <vt:lpstr>数据集生成</vt:lpstr>
      <vt:lpstr>原理介绍</vt:lpstr>
      <vt:lpstr>原理介绍</vt:lpstr>
      <vt:lpstr>原理介绍</vt:lpstr>
      <vt:lpstr>数据集生成</vt:lpstr>
      <vt:lpstr>PowerPoint 演示文稿</vt:lpstr>
      <vt:lpstr>PowerPoint 演示文稿</vt:lpstr>
      <vt:lpstr>复现</vt:lpstr>
      <vt:lpstr>复现</vt:lpstr>
      <vt:lpstr>复现</vt:lpstr>
      <vt:lpstr>谢谢！</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Ω_SUNSHINE</cp:lastModifiedBy>
  <cp:revision>310</cp:revision>
  <dcterms:created xsi:type="dcterms:W3CDTF">2014-06-03T02:52:00Z</dcterms:created>
  <dcterms:modified xsi:type="dcterms:W3CDTF">2021-06-22T09:00:46Z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A000120141114A06KPBG.pptx</vt:lpwstr>
  </property>
  <property fmtid="{D5CDD505-2E9C-101B-9397-08002B2CF9AE}" pid="3" name="标题">
    <vt:lpwstr>简约灰色_A000120141114A06KPBG</vt:lpwstr>
  </property>
  <property fmtid="{D5CDD505-2E9C-101B-9397-08002B2CF9AE}" pid="4" name="关键字">
    <vt:lpwstr>PPT背景模板 扁平化 灰 灰色 宽屏 圆圈 圆 简约 简洁 宽屏 V2007</vt:lpwstr>
  </property>
  <property fmtid="{D5CDD505-2E9C-101B-9397-08002B2CF9AE}" pid="5" name="KSOProductBuildVer">
    <vt:lpwstr>2052-11.3.0.9228</vt:lpwstr>
  </property>
  <property fmtid="{D5CDD505-2E9C-101B-9397-08002B2CF9AE}" pid="6" name="name">
    <vt:lpwstr>黑白朴素.pptx</vt:lpwstr>
  </property>
  <property fmtid="{D5CDD505-2E9C-101B-9397-08002B2CF9AE}" pid="7" name="fileid">
    <vt:lpwstr>861015</vt:lpwstr>
  </property>
  <property fmtid="{D5CDD505-2E9C-101B-9397-08002B2CF9AE}" pid="8" name="search_tags">
    <vt:lpwstr>PPT模板</vt:lpwstr>
  </property>
</Properties>
</file>