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5" r:id="rId3"/>
    <p:sldId id="276" r:id="rId4"/>
    <p:sldId id="278" r:id="rId5"/>
    <p:sldId id="279" r:id="rId6"/>
    <p:sldId id="280" r:id="rId7"/>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8"/>
            <p14:sldId id="279"/>
            <p14:sldId id="28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2384" autoAdjust="0"/>
  </p:normalViewPr>
  <p:slideViewPr>
    <p:cSldViewPr>
      <p:cViewPr varScale="1">
        <p:scale>
          <a:sx n="108" d="100"/>
          <a:sy n="108" d="100"/>
        </p:scale>
        <p:origin x="126" y="24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4014" y="108"/>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2021-11-15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3238032920"/>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Member.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Happy House </a:t>
            </a:r>
            <a:r>
              <a:rPr lang="ko-KR" altLang="en-US" dirty="0"/>
              <a:t>최종</a:t>
            </a:r>
            <a:r>
              <a:rPr lang="en-US" altLang="ko-KR" dirty="0"/>
              <a:t> </a:t>
            </a:r>
            <a:r>
              <a:rPr lang="ko-KR" altLang="en-US" dirty="0"/>
              <a:t>보고서</a:t>
            </a:r>
          </a:p>
        </p:txBody>
      </p:sp>
      <p:sp>
        <p:nvSpPr>
          <p:cNvPr id="3" name="텍스트 개체 틀 2"/>
          <p:cNvSpPr>
            <a:spLocks noGrp="1"/>
          </p:cNvSpPr>
          <p:nvPr>
            <p:ph type="body" sz="quarter" idx="10"/>
          </p:nvPr>
        </p:nvSpPr>
        <p:spPr/>
        <p:txBody>
          <a:bodyPr/>
          <a:lstStyle/>
          <a:p>
            <a:r>
              <a:rPr lang="en-US" altLang="ko-KR" dirty="0">
                <a:solidFill>
                  <a:schemeClr val="tx1"/>
                </a:solidFill>
              </a:rPr>
              <a:t>0.1</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2021.11.15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이제훈</a:t>
            </a:r>
            <a:r>
              <a:rPr lang="en-US" altLang="ko-KR" dirty="0">
                <a:solidFill>
                  <a:schemeClr val="tx1"/>
                </a:solidFill>
              </a:rPr>
              <a:t>, </a:t>
            </a:r>
            <a:r>
              <a:rPr lang="ko-KR" altLang="en-US" dirty="0" err="1">
                <a:solidFill>
                  <a:schemeClr val="tx1"/>
                </a:solidFill>
              </a:rPr>
              <a:t>임채은</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65348245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v0.1</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2021/11/15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서비스 개요 및 일정 작성</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기획 배경 및 목적</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graphicFrame>
        <p:nvGraphicFramePr>
          <p:cNvPr id="6" name="표 5">
            <a:extLst>
              <a:ext uri="{FF2B5EF4-FFF2-40B4-BE49-F238E27FC236}">
                <a16:creationId xmlns:a16="http://schemas.microsoft.com/office/drawing/2014/main" id="{A308B3BF-6141-4832-A554-C673B2E93695}"/>
              </a:ext>
            </a:extLst>
          </p:cNvPr>
          <p:cNvGraphicFramePr>
            <a:graphicFrameLocks noGrp="1"/>
          </p:cNvGraphicFramePr>
          <p:nvPr>
            <p:extLst>
              <p:ext uri="{D42A27DB-BD31-4B8C-83A1-F6EECF244321}">
                <p14:modId xmlns:p14="http://schemas.microsoft.com/office/powerpoint/2010/main" val="1274254345"/>
              </p:ext>
            </p:extLst>
          </p:nvPr>
        </p:nvGraphicFramePr>
        <p:xfrm>
          <a:off x="1487488" y="1484784"/>
          <a:ext cx="9796258" cy="4320480"/>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573521871"/>
                    </a:ext>
                  </a:extLst>
                </a:gridCol>
                <a:gridCol w="8478180">
                  <a:extLst>
                    <a:ext uri="{9D8B030D-6E8A-4147-A177-3AD203B41FA5}">
                      <a16:colId xmlns:a16="http://schemas.microsoft.com/office/drawing/2014/main" val="3798954828"/>
                    </a:ext>
                  </a:extLst>
                </a:gridCol>
              </a:tblGrid>
              <a:tr h="329617">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06308494"/>
                  </a:ext>
                </a:extLst>
              </a:tr>
              <a:tr h="699114">
                <a:tc>
                  <a:txBody>
                    <a:bodyPr/>
                    <a:lstStyle/>
                    <a:p>
                      <a:pPr algn="ctr" latinLnBrk="1">
                        <a:lnSpc>
                          <a:spcPct val="120000"/>
                        </a:lnSpc>
                      </a:pPr>
                      <a:r>
                        <a:rPr lang="ko-KR" altLang="en-US" sz="10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000" dirty="0">
                          <a:solidFill>
                            <a:schemeClr val="tx1"/>
                          </a:solidFill>
                          <a:latin typeface="+mn-ea"/>
                          <a:ea typeface="+mn-ea"/>
                        </a:rPr>
                        <a:t>공공데이터를 활용하여 사용자가 원하는 주택</a:t>
                      </a:r>
                      <a:r>
                        <a:rPr lang="en-US" altLang="ko-KR" sz="1000" dirty="0">
                          <a:solidFill>
                            <a:schemeClr val="tx1"/>
                          </a:solidFill>
                          <a:latin typeface="+mn-ea"/>
                          <a:ea typeface="+mn-ea"/>
                        </a:rPr>
                        <a:t>/</a:t>
                      </a:r>
                      <a:r>
                        <a:rPr lang="ko-KR" altLang="en-US" sz="1000" dirty="0">
                          <a:solidFill>
                            <a:schemeClr val="tx1"/>
                          </a:solidFill>
                          <a:latin typeface="+mn-ea"/>
                          <a:ea typeface="+mn-ea"/>
                        </a:rPr>
                        <a:t>아파트 정보를 제공하는 웹 서비스를 구현하고 한다</a:t>
                      </a:r>
                      <a:r>
                        <a:rPr lang="en-US" altLang="ko-KR" sz="1000" dirty="0">
                          <a:solidFill>
                            <a:schemeClr val="tx1"/>
                          </a:solidFill>
                          <a:latin typeface="+mn-ea"/>
                          <a:ea typeface="+mn-ea"/>
                        </a:rPr>
                        <a:t>.</a:t>
                      </a:r>
                      <a:endParaRPr lang="ko-KR" altLang="en-US" sz="10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58616156"/>
                  </a:ext>
                </a:extLst>
              </a:tr>
              <a:tr h="2349532">
                <a:tc>
                  <a:txBody>
                    <a:bodyPr/>
                    <a:lstStyle/>
                    <a:p>
                      <a:pPr algn="ctr" latinLnBrk="1">
                        <a:lnSpc>
                          <a:spcPct val="120000"/>
                        </a:lnSpc>
                      </a:pPr>
                      <a:r>
                        <a:rPr lang="ko-KR" altLang="en-US" sz="10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1000" dirty="0">
                          <a:solidFill>
                            <a:schemeClr val="tx1"/>
                          </a:solidFill>
                          <a:latin typeface="+mn-ea"/>
                          <a:ea typeface="+mn-ea"/>
                        </a:rPr>
                        <a:t>이사를 하고자 할 동네에서 원하는 주택</a:t>
                      </a:r>
                      <a:r>
                        <a:rPr lang="en-US" altLang="ko-KR" sz="1000" dirty="0">
                          <a:solidFill>
                            <a:schemeClr val="tx1"/>
                          </a:solidFill>
                          <a:latin typeface="+mn-ea"/>
                          <a:ea typeface="+mn-ea"/>
                        </a:rPr>
                        <a:t>/</a:t>
                      </a:r>
                      <a:r>
                        <a:rPr lang="ko-KR" altLang="en-US" sz="1000" dirty="0">
                          <a:solidFill>
                            <a:schemeClr val="tx1"/>
                          </a:solidFill>
                          <a:latin typeface="+mn-ea"/>
                          <a:ea typeface="+mn-ea"/>
                        </a:rPr>
                        <a:t>아파트를 찾아낼 목적으로 매매</a:t>
                      </a:r>
                      <a:r>
                        <a:rPr lang="en-US" altLang="ko-KR" sz="1000" dirty="0">
                          <a:solidFill>
                            <a:schemeClr val="tx1"/>
                          </a:solidFill>
                          <a:latin typeface="+mn-ea"/>
                          <a:ea typeface="+mn-ea"/>
                        </a:rPr>
                        <a:t>/</a:t>
                      </a:r>
                      <a:r>
                        <a:rPr lang="ko-KR" altLang="en-US" sz="1000" dirty="0">
                          <a:solidFill>
                            <a:schemeClr val="tx1"/>
                          </a:solidFill>
                          <a:latin typeface="+mn-ea"/>
                          <a:ea typeface="+mn-ea"/>
                        </a:rPr>
                        <a:t>전</a:t>
                      </a:r>
                      <a:r>
                        <a:rPr lang="en-US" altLang="ko-KR" sz="1000" dirty="0">
                          <a:solidFill>
                            <a:schemeClr val="tx1"/>
                          </a:solidFill>
                          <a:latin typeface="+mn-ea"/>
                          <a:ea typeface="+mn-ea"/>
                        </a:rPr>
                        <a:t>,</a:t>
                      </a:r>
                      <a:r>
                        <a:rPr lang="ko-KR" altLang="en-US" sz="1000" dirty="0">
                          <a:solidFill>
                            <a:schemeClr val="tx1"/>
                          </a:solidFill>
                          <a:latin typeface="+mn-ea"/>
                          <a:ea typeface="+mn-ea"/>
                        </a:rPr>
                        <a:t>월세 따른 거래 정보를 제공한다</a:t>
                      </a:r>
                      <a:r>
                        <a:rPr lang="en-US" altLang="ko-KR" sz="10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1000" dirty="0">
                          <a:solidFill>
                            <a:schemeClr val="tx1"/>
                          </a:solidFill>
                          <a:latin typeface="+mn-ea"/>
                          <a:ea typeface="+mn-ea"/>
                        </a:rPr>
                        <a:t>사용자가 원하는 검색옵션으로 주택</a:t>
                      </a:r>
                      <a:r>
                        <a:rPr lang="en-US" altLang="ko-KR" sz="1000" dirty="0">
                          <a:solidFill>
                            <a:schemeClr val="tx1"/>
                          </a:solidFill>
                          <a:latin typeface="+mn-ea"/>
                          <a:ea typeface="+mn-ea"/>
                        </a:rPr>
                        <a:t>/ </a:t>
                      </a:r>
                      <a:r>
                        <a:rPr lang="ko-KR" altLang="en-US" sz="1000" dirty="0">
                          <a:solidFill>
                            <a:schemeClr val="tx1"/>
                          </a:solidFill>
                          <a:latin typeface="+mn-ea"/>
                          <a:ea typeface="+mn-ea"/>
                        </a:rPr>
                        <a:t>아파트 정보를 제공 받을 수 있다</a:t>
                      </a:r>
                      <a:r>
                        <a:rPr lang="en-US" altLang="ko-KR" sz="1000" dirty="0">
                          <a:solidFill>
                            <a:schemeClr val="tx1"/>
                          </a:solidFill>
                          <a:latin typeface="+mn-ea"/>
                          <a:ea typeface="+mn-ea"/>
                        </a:rPr>
                        <a:t>.</a:t>
                      </a: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solidFill>
                            <a:schemeClr val="tx1"/>
                          </a:solidFill>
                          <a:latin typeface="+mn-ea"/>
                          <a:ea typeface="+mn-ea"/>
                        </a:rPr>
                        <a:t>주변 상가 정보</a:t>
                      </a:r>
                      <a:endParaRPr lang="en-US" altLang="ko-KR" sz="1000" dirty="0">
                        <a:solidFill>
                          <a:schemeClr val="tx1"/>
                        </a:solidFill>
                        <a:latin typeface="+mn-ea"/>
                        <a:ea typeface="+mn-ea"/>
                      </a:endParaRP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t>동네 </a:t>
                      </a:r>
                      <a:r>
                        <a:rPr lang="en-US" altLang="ko-KR" sz="1000" dirty="0"/>
                        <a:t>CCTV </a:t>
                      </a:r>
                      <a:r>
                        <a:rPr lang="ko-KR" altLang="en-US" sz="1000" dirty="0"/>
                        <a:t>설치 현황</a:t>
                      </a:r>
                      <a:endParaRPr lang="en-US" altLang="ko-KR" sz="1000" dirty="0">
                        <a:solidFill>
                          <a:schemeClr val="tx1"/>
                        </a:solidFill>
                        <a:latin typeface="+mn-ea"/>
                        <a:ea typeface="+mn-ea"/>
                      </a:endParaRP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solidFill>
                            <a:schemeClr val="tx1"/>
                          </a:solidFill>
                          <a:latin typeface="+mn-ea"/>
                          <a:ea typeface="+mn-ea"/>
                        </a:rPr>
                        <a:t>주택 관련 뉴스 정보 </a:t>
                      </a:r>
                      <a:endParaRPr lang="en-US" altLang="ko-KR" sz="1000" dirty="0">
                        <a:solidFill>
                          <a:schemeClr val="tx1"/>
                        </a:solidFill>
                        <a:latin typeface="+mn-ea"/>
                        <a:ea typeface="+mn-ea"/>
                      </a:endParaRP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t>코로나 선별 진료소 검색</a:t>
                      </a:r>
                      <a:endParaRPr lang="en-US" altLang="ko-KR" sz="1000" dirty="0"/>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t>안심병원 검색</a:t>
                      </a:r>
                      <a:endParaRPr lang="en-US" altLang="ko-KR" sz="1000" dirty="0"/>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solidFill>
                            <a:schemeClr val="tx1"/>
                          </a:solidFill>
                          <a:latin typeface="+mn-ea"/>
                          <a:ea typeface="+mn-ea"/>
                        </a:rPr>
                        <a:t>지하철역 주변 매물 검색</a:t>
                      </a:r>
                      <a:endParaRPr lang="en-US" altLang="ko-KR" sz="1000" dirty="0">
                        <a:solidFill>
                          <a:schemeClr val="tx1"/>
                        </a:solidFill>
                        <a:latin typeface="+mn-ea"/>
                        <a:ea typeface="+mn-ea"/>
                      </a:endParaRP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solidFill>
                            <a:schemeClr val="tx1"/>
                          </a:solidFill>
                          <a:latin typeface="+mn-ea"/>
                          <a:ea typeface="+mn-ea"/>
                        </a:rPr>
                        <a:t>시도 </a:t>
                      </a:r>
                      <a:r>
                        <a:rPr lang="en-US" altLang="ko-KR" sz="1000" dirty="0">
                          <a:solidFill>
                            <a:schemeClr val="tx1"/>
                          </a:solidFill>
                          <a:latin typeface="+mn-ea"/>
                          <a:ea typeface="+mn-ea"/>
                        </a:rPr>
                        <a:t>/</a:t>
                      </a:r>
                      <a:r>
                        <a:rPr lang="ko-KR" altLang="en-US" sz="1000" dirty="0" err="1">
                          <a:solidFill>
                            <a:schemeClr val="tx1"/>
                          </a:solidFill>
                          <a:latin typeface="+mn-ea"/>
                          <a:ea typeface="+mn-ea"/>
                        </a:rPr>
                        <a:t>군구</a:t>
                      </a:r>
                      <a:r>
                        <a:rPr lang="ko-KR" altLang="en-US" sz="1000" dirty="0">
                          <a:solidFill>
                            <a:schemeClr val="tx1"/>
                          </a:solidFill>
                          <a:latin typeface="+mn-ea"/>
                          <a:ea typeface="+mn-ea"/>
                        </a:rPr>
                        <a:t> </a:t>
                      </a:r>
                      <a:r>
                        <a:rPr lang="en-US" altLang="ko-KR" sz="1000" dirty="0">
                          <a:solidFill>
                            <a:schemeClr val="tx1"/>
                          </a:solidFill>
                          <a:latin typeface="+mn-ea"/>
                          <a:ea typeface="+mn-ea"/>
                        </a:rPr>
                        <a:t>/ </a:t>
                      </a:r>
                      <a:r>
                        <a:rPr lang="ko-KR" altLang="en-US" sz="1000" dirty="0" err="1">
                          <a:solidFill>
                            <a:schemeClr val="tx1"/>
                          </a:solidFill>
                          <a:latin typeface="+mn-ea"/>
                          <a:ea typeface="+mn-ea"/>
                        </a:rPr>
                        <a:t>읍면동</a:t>
                      </a:r>
                      <a:r>
                        <a:rPr lang="ko-KR" altLang="en-US" sz="1000" dirty="0">
                          <a:solidFill>
                            <a:schemeClr val="tx1"/>
                          </a:solidFill>
                          <a:latin typeface="+mn-ea"/>
                          <a:ea typeface="+mn-ea"/>
                        </a:rPr>
                        <a:t> 별 매물 검색</a:t>
                      </a:r>
                      <a:endParaRPr lang="en-US" altLang="ko-KR" sz="1000" dirty="0">
                        <a:solidFill>
                          <a:schemeClr val="tx1"/>
                        </a:solidFill>
                        <a:latin typeface="+mn-ea"/>
                        <a:ea typeface="+mn-ea"/>
                      </a:endParaRPr>
                    </a:p>
                    <a:p>
                      <a:pPr marL="0" indent="0" algn="just" latinLnBrk="1">
                        <a:lnSpc>
                          <a:spcPct val="130000"/>
                        </a:lnSpc>
                        <a:buFont typeface="Arial" panose="020B0604020202020204" pitchFamily="34" charset="0"/>
                        <a:buNone/>
                      </a:pPr>
                      <a:r>
                        <a:rPr lang="en-US" altLang="ko-KR" sz="1000" dirty="0">
                          <a:solidFill>
                            <a:schemeClr val="tx1"/>
                          </a:solidFill>
                          <a:latin typeface="+mn-ea"/>
                          <a:ea typeface="+mn-ea"/>
                        </a:rPr>
                        <a:t>    - </a:t>
                      </a:r>
                      <a:r>
                        <a:rPr lang="ko-KR" altLang="en-US" sz="1000" dirty="0">
                          <a:solidFill>
                            <a:schemeClr val="tx1"/>
                          </a:solidFill>
                          <a:latin typeface="+mn-ea"/>
                          <a:ea typeface="+mn-ea"/>
                        </a:rPr>
                        <a:t>지도 검색</a:t>
                      </a:r>
                      <a:endParaRPr lang="en-US" altLang="ko-KR" sz="10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82288924"/>
                  </a:ext>
                </a:extLst>
              </a:tr>
              <a:tr h="638491">
                <a:tc>
                  <a:txBody>
                    <a:bodyPr/>
                    <a:lstStyle/>
                    <a:p>
                      <a:pPr algn="ctr" latinLnBrk="1">
                        <a:lnSpc>
                          <a:spcPct val="120000"/>
                        </a:lnSpc>
                      </a:pPr>
                      <a:r>
                        <a:rPr lang="ko-KR" altLang="en-US" sz="10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1000" dirty="0">
                          <a:solidFill>
                            <a:schemeClr val="tx1"/>
                          </a:solidFill>
                          <a:latin typeface="+mn-ea"/>
                          <a:ea typeface="+mn-ea"/>
                        </a:rPr>
                        <a:t>다양한 검색 옵션으로 사용자가 원하는 지역의 매물을 검색할 수 있다</a:t>
                      </a:r>
                      <a:r>
                        <a:rPr lang="en-US" altLang="ko-KR" sz="1000" dirty="0">
                          <a:solidFill>
                            <a:schemeClr val="tx1"/>
                          </a:solidFill>
                          <a:latin typeface="+mn-ea"/>
                          <a:ea typeface="+mn-ea"/>
                        </a:rPr>
                        <a:t>.</a:t>
                      </a:r>
                    </a:p>
                    <a:p>
                      <a:pPr marL="171450" marR="0" lvl="0" indent="-171450" algn="just" defTabSz="914400" rtl="0" eaLnBrk="1" fontAlgn="auto" latinLnBrk="1" hangingPunct="1">
                        <a:lnSpc>
                          <a:spcPct val="130000"/>
                        </a:lnSpc>
                        <a:spcBef>
                          <a:spcPts val="0"/>
                        </a:spcBef>
                        <a:spcAft>
                          <a:spcPts val="0"/>
                        </a:spcAft>
                        <a:buClrTx/>
                        <a:buSzTx/>
                        <a:buFont typeface="Arial" panose="020B0604020202020204" pitchFamily="34" charset="0"/>
                        <a:buChar char="•"/>
                        <a:tabLst/>
                        <a:defRPr/>
                      </a:pPr>
                      <a:r>
                        <a:rPr lang="ko-KR" altLang="en-US" sz="1000" dirty="0">
                          <a:solidFill>
                            <a:schemeClr val="tx1"/>
                          </a:solidFill>
                          <a:latin typeface="+mn-ea"/>
                          <a:ea typeface="+mn-ea"/>
                        </a:rPr>
                        <a:t>검색한 지역의 다양한 정보를 제공받을 수 있다</a:t>
                      </a:r>
                      <a:r>
                        <a:rPr lang="en-US" altLang="ko-KR" sz="10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58693454"/>
                  </a:ext>
                </a:extLst>
              </a:tr>
              <a:tr h="303726">
                <a:tc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33026746"/>
                  </a:ext>
                </a:extLst>
              </a:tr>
            </a:tbl>
          </a:graphicData>
        </a:graphic>
      </p:graphicFrame>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79376" y="446574"/>
            <a:ext cx="11425269" cy="611352"/>
          </a:xfrm>
        </p:spPr>
        <p:txBody>
          <a:bodyPr/>
          <a:lstStyle/>
          <a:p>
            <a:r>
              <a:rPr lang="ko-KR" altLang="en-US" dirty="0"/>
              <a:t>개발 일정</a:t>
            </a:r>
          </a:p>
        </p:txBody>
      </p:sp>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graphicFrame>
        <p:nvGraphicFramePr>
          <p:cNvPr id="6" name="표 5">
            <a:extLst>
              <a:ext uri="{FF2B5EF4-FFF2-40B4-BE49-F238E27FC236}">
                <a16:creationId xmlns:a16="http://schemas.microsoft.com/office/drawing/2014/main" id="{E7952D79-7279-4DDC-B84E-5421593DFDAC}"/>
              </a:ext>
            </a:extLst>
          </p:cNvPr>
          <p:cNvGraphicFramePr>
            <a:graphicFrameLocks noGrp="1"/>
          </p:cNvGraphicFramePr>
          <p:nvPr>
            <p:extLst>
              <p:ext uri="{D42A27DB-BD31-4B8C-83A1-F6EECF244321}">
                <p14:modId xmlns:p14="http://schemas.microsoft.com/office/powerpoint/2010/main" val="767474661"/>
              </p:ext>
            </p:extLst>
          </p:nvPr>
        </p:nvGraphicFramePr>
        <p:xfrm>
          <a:off x="1559496" y="1700808"/>
          <a:ext cx="9217024" cy="3312368"/>
        </p:xfrm>
        <a:graphic>
          <a:graphicData uri="http://schemas.openxmlformats.org/drawingml/2006/table">
            <a:tbl>
              <a:tblPr/>
              <a:tblGrid>
                <a:gridCol w="1988476">
                  <a:extLst>
                    <a:ext uri="{9D8B030D-6E8A-4147-A177-3AD203B41FA5}">
                      <a16:colId xmlns:a16="http://schemas.microsoft.com/office/drawing/2014/main" val="1165171897"/>
                    </a:ext>
                  </a:extLst>
                </a:gridCol>
                <a:gridCol w="1204758">
                  <a:extLst>
                    <a:ext uri="{9D8B030D-6E8A-4147-A177-3AD203B41FA5}">
                      <a16:colId xmlns:a16="http://schemas.microsoft.com/office/drawing/2014/main" val="1787288132"/>
                    </a:ext>
                  </a:extLst>
                </a:gridCol>
                <a:gridCol w="1204758">
                  <a:extLst>
                    <a:ext uri="{9D8B030D-6E8A-4147-A177-3AD203B41FA5}">
                      <a16:colId xmlns:a16="http://schemas.microsoft.com/office/drawing/2014/main" val="844919671"/>
                    </a:ext>
                  </a:extLst>
                </a:gridCol>
                <a:gridCol w="1204758">
                  <a:extLst>
                    <a:ext uri="{9D8B030D-6E8A-4147-A177-3AD203B41FA5}">
                      <a16:colId xmlns:a16="http://schemas.microsoft.com/office/drawing/2014/main" val="573835331"/>
                    </a:ext>
                  </a:extLst>
                </a:gridCol>
                <a:gridCol w="1204758">
                  <a:extLst>
                    <a:ext uri="{9D8B030D-6E8A-4147-A177-3AD203B41FA5}">
                      <a16:colId xmlns:a16="http://schemas.microsoft.com/office/drawing/2014/main" val="3891160557"/>
                    </a:ext>
                  </a:extLst>
                </a:gridCol>
                <a:gridCol w="1204758">
                  <a:extLst>
                    <a:ext uri="{9D8B030D-6E8A-4147-A177-3AD203B41FA5}">
                      <a16:colId xmlns:a16="http://schemas.microsoft.com/office/drawing/2014/main" val="2627125513"/>
                    </a:ext>
                  </a:extLst>
                </a:gridCol>
                <a:gridCol w="1204758">
                  <a:extLst>
                    <a:ext uri="{9D8B030D-6E8A-4147-A177-3AD203B41FA5}">
                      <a16:colId xmlns:a16="http://schemas.microsoft.com/office/drawing/2014/main" val="487460380"/>
                    </a:ext>
                  </a:extLst>
                </a:gridCol>
              </a:tblGrid>
              <a:tr h="490334">
                <a:tc>
                  <a:txBody>
                    <a:bodyPr/>
                    <a:lstStyle/>
                    <a:p>
                      <a:pPr marL="0" marR="0" indent="0" algn="ctr" fontAlgn="base" latinLnBrk="1">
                        <a:lnSpc>
                          <a:spcPct val="120000"/>
                        </a:lnSpc>
                        <a:spcBef>
                          <a:spcPts val="0"/>
                        </a:spcBef>
                        <a:spcAft>
                          <a:spcPts val="0"/>
                        </a:spcAft>
                      </a:pPr>
                      <a:endParaRPr lang="ko-KR" altLang="en-US" sz="12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dirty="0">
                          <a:solidFill>
                            <a:srgbClr val="000000"/>
                          </a:solidFill>
                          <a:effectLst/>
                          <a:latin typeface="맑은 고딕" panose="020B0503020000020004" pitchFamily="50" charset="-127"/>
                          <a:ea typeface="맑은 고딕" panose="020B0503020000020004" pitchFamily="50" charset="-127"/>
                        </a:rPr>
                        <a:t>18</a:t>
                      </a:r>
                      <a:r>
                        <a:rPr lang="ko-KR" altLang="en-US" sz="1050" kern="0" spc="0" dirty="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dirty="0">
                          <a:solidFill>
                            <a:srgbClr val="000000"/>
                          </a:solidFill>
                          <a:effectLst/>
                          <a:latin typeface="맑은 고딕" panose="020B0503020000020004" pitchFamily="50" charset="-127"/>
                          <a:ea typeface="맑은 고딕" panose="020B0503020000020004" pitchFamily="50" charset="-127"/>
                        </a:rPr>
                        <a:t>19</a:t>
                      </a:r>
                      <a:r>
                        <a:rPr lang="ko-KR" altLang="en-US" sz="1050" kern="0" spc="0" dirty="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dirty="0">
                          <a:solidFill>
                            <a:srgbClr val="000000"/>
                          </a:solidFill>
                          <a:effectLst/>
                          <a:latin typeface="맑은 고딕" panose="020B0503020000020004" pitchFamily="50" charset="-127"/>
                          <a:ea typeface="맑은 고딕" panose="020B0503020000020004" pitchFamily="50" charset="-127"/>
                        </a:rPr>
                        <a:t>22</a:t>
                      </a:r>
                      <a:r>
                        <a:rPr lang="ko-KR" altLang="en-US" sz="1050" kern="0" spc="0" dirty="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a:solidFill>
                            <a:srgbClr val="000000"/>
                          </a:solidFill>
                          <a:effectLst/>
                          <a:latin typeface="맑은 고딕" panose="020B0503020000020004" pitchFamily="50" charset="-127"/>
                          <a:ea typeface="맑은 고딕" panose="020B0503020000020004" pitchFamily="50" charset="-127"/>
                        </a:rPr>
                        <a:t>23</a:t>
                      </a:r>
                      <a:r>
                        <a:rPr lang="ko-KR" altLang="en-US" sz="1050" kern="0" spc="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a:solidFill>
                            <a:srgbClr val="000000"/>
                          </a:solidFill>
                          <a:effectLst/>
                          <a:latin typeface="맑은 고딕" panose="020B0503020000020004" pitchFamily="50" charset="-127"/>
                          <a:ea typeface="맑은 고딕" panose="020B0503020000020004" pitchFamily="50" charset="-127"/>
                        </a:rPr>
                        <a:t>24</a:t>
                      </a:r>
                      <a:r>
                        <a:rPr lang="ko-KR" altLang="en-US" sz="1050" kern="0" spc="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r>
                        <a:rPr lang="en-US" altLang="ko-KR" sz="1050" kern="0" spc="0">
                          <a:solidFill>
                            <a:srgbClr val="000000"/>
                          </a:solidFill>
                          <a:effectLst/>
                          <a:latin typeface="맑은 고딕" panose="020B0503020000020004" pitchFamily="50" charset="-127"/>
                          <a:ea typeface="맑은 고딕" panose="020B0503020000020004" pitchFamily="50" charset="-127"/>
                        </a:rPr>
                        <a:t>25</a:t>
                      </a:r>
                      <a:r>
                        <a:rPr lang="ko-KR" altLang="en-US" sz="1050" kern="0" spc="0">
                          <a:solidFill>
                            <a:srgbClr val="000000"/>
                          </a:solidFill>
                          <a:effectLst/>
                          <a:latin typeface="맑은 고딕" panose="020B0503020000020004" pitchFamily="50" charset="-127"/>
                          <a:ea typeface="맑은 고딕" panose="020B0503020000020004" pitchFamily="50" charset="-127"/>
                        </a:rPr>
                        <a:t>일</a:t>
                      </a:r>
                      <a:endParaRPr lang="ko-KR" altLang="en-US" sz="1400" kern="0" spc="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61746645"/>
                  </a:ext>
                </a:extLst>
              </a:tr>
              <a:tr h="914706">
                <a:tc>
                  <a:txBody>
                    <a:bodyPr/>
                    <a:lstStyle/>
                    <a:p>
                      <a:pPr marL="0" marR="0" indent="0" algn="ctr" fontAlgn="base" latinLnBrk="0">
                        <a:lnSpc>
                          <a:spcPct val="160000"/>
                        </a:lnSpc>
                        <a:spcBef>
                          <a:spcPts val="0"/>
                        </a:spcBef>
                        <a:spcAft>
                          <a:spcPts val="0"/>
                        </a:spcAft>
                      </a:pPr>
                      <a:r>
                        <a:rPr lang="ko-KR" altLang="en-US" sz="1400" kern="0" spc="0" dirty="0">
                          <a:solidFill>
                            <a:srgbClr val="000000"/>
                          </a:solidFill>
                          <a:effectLst/>
                          <a:latin typeface="굴림" panose="020B0600000101010101" pitchFamily="50" charset="-127"/>
                          <a:ea typeface="굴림" panose="020B0600000101010101" pitchFamily="50" charset="-127"/>
                        </a:rPr>
                        <a:t>프로세스 설계</a:t>
                      </a:r>
                      <a:r>
                        <a:rPr lang="en-US" altLang="ko-KR" sz="1400" kern="0" spc="0" dirty="0">
                          <a:solidFill>
                            <a:srgbClr val="000000"/>
                          </a:solidFill>
                          <a:effectLst/>
                          <a:latin typeface="굴림" panose="020B0600000101010101" pitchFamily="50" charset="-127"/>
                          <a:ea typeface="굴림" panose="020B0600000101010101" pitchFamily="50" charset="-127"/>
                        </a:rPr>
                        <a:t>, </a:t>
                      </a:r>
                      <a:r>
                        <a:rPr lang="ko-KR" altLang="en-US" sz="1400" kern="0" spc="0" dirty="0">
                          <a:solidFill>
                            <a:srgbClr val="000000"/>
                          </a:solidFill>
                          <a:effectLst/>
                          <a:latin typeface="굴림" panose="020B0600000101010101" pitchFamily="50" charset="-127"/>
                          <a:ea typeface="굴림" panose="020B0600000101010101" pitchFamily="50" charset="-127"/>
                        </a:rPr>
                        <a:t>스토리보드</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endParaRPr lang="ko-KR" altLang="en-US" sz="1400" kern="0" spc="0" dirty="0">
                        <a:solidFill>
                          <a:srgbClr val="FF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3526374"/>
                  </a:ext>
                </a:extLst>
              </a:tr>
              <a:tr h="504849">
                <a:tc>
                  <a:txBody>
                    <a:bodyPr/>
                    <a:lstStyle/>
                    <a:p>
                      <a:pPr marL="0" marR="0" indent="0" algn="ctr" fontAlgn="base" latinLnBrk="0">
                        <a:lnSpc>
                          <a:spcPct val="160000"/>
                        </a:lnSpc>
                        <a:spcBef>
                          <a:spcPts val="0"/>
                        </a:spcBef>
                        <a:spcAft>
                          <a:spcPts val="0"/>
                        </a:spcAft>
                      </a:pPr>
                      <a:r>
                        <a:rPr lang="en-US" sz="1400" kern="0" spc="0" dirty="0">
                          <a:solidFill>
                            <a:srgbClr val="000000"/>
                          </a:solidFill>
                          <a:effectLst/>
                          <a:latin typeface="굴림" panose="020B0600000101010101" pitchFamily="50" charset="-127"/>
                          <a:ea typeface="굴림" panose="020B0600000101010101" pitchFamily="50" charset="-127"/>
                        </a:rPr>
                        <a:t>DB </a:t>
                      </a:r>
                      <a:r>
                        <a:rPr lang="ko-KR" altLang="en-US" sz="1400" kern="0" spc="0" dirty="0">
                          <a:solidFill>
                            <a:srgbClr val="000000"/>
                          </a:solidFill>
                          <a:effectLst/>
                          <a:latin typeface="굴림" panose="020B0600000101010101" pitchFamily="50" charset="-127"/>
                          <a:ea typeface="굴림" panose="020B0600000101010101" pitchFamily="50" charset="-127"/>
                        </a:rPr>
                        <a:t>설계</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0623219"/>
                  </a:ext>
                </a:extLst>
              </a:tr>
              <a:tr h="504849">
                <a:tc>
                  <a:txBody>
                    <a:bodyPr/>
                    <a:lstStyle/>
                    <a:p>
                      <a:pPr marL="0" marR="0" indent="0" algn="ctr" fontAlgn="base" latinLnBrk="0">
                        <a:lnSpc>
                          <a:spcPct val="160000"/>
                        </a:lnSpc>
                        <a:spcBef>
                          <a:spcPts val="0"/>
                        </a:spcBef>
                        <a:spcAft>
                          <a:spcPts val="0"/>
                        </a:spcAft>
                      </a:pPr>
                      <a:r>
                        <a:rPr lang="en-US" sz="1400" kern="0" spc="0" dirty="0">
                          <a:solidFill>
                            <a:srgbClr val="000000"/>
                          </a:solidFill>
                          <a:effectLst/>
                          <a:latin typeface="굴림" panose="020B0600000101010101" pitchFamily="50" charset="-127"/>
                          <a:ea typeface="굴림" panose="020B0600000101010101" pitchFamily="50" charset="-127"/>
                        </a:rPr>
                        <a:t>Front</a:t>
                      </a:r>
                      <a:endParaRPr 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1495347"/>
                  </a:ext>
                </a:extLst>
              </a:tr>
              <a:tr h="448815">
                <a:tc>
                  <a:txBody>
                    <a:bodyPr/>
                    <a:lstStyle/>
                    <a:p>
                      <a:pPr marL="0" marR="0" indent="0" algn="ctr" fontAlgn="base" latinLnBrk="0">
                        <a:lnSpc>
                          <a:spcPct val="120000"/>
                        </a:lnSpc>
                        <a:spcBef>
                          <a:spcPts val="0"/>
                        </a:spcBef>
                        <a:spcAft>
                          <a:spcPts val="0"/>
                        </a:spcAft>
                      </a:pPr>
                      <a:r>
                        <a:rPr lang="ko-KR" altLang="en-US" sz="1400" kern="0" spc="0" dirty="0">
                          <a:solidFill>
                            <a:srgbClr val="000000"/>
                          </a:solidFill>
                          <a:effectLst/>
                          <a:latin typeface="굴림" panose="020B0600000101010101" pitchFamily="50" charset="-127"/>
                          <a:ea typeface="굴림" panose="020B0600000101010101" pitchFamily="50" charset="-127"/>
                        </a:rPr>
                        <a:t>디버깅</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08000"/>
                    </a:solidFill>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9804666"/>
                  </a:ext>
                </a:extLst>
              </a:tr>
              <a:tr h="448815">
                <a:tc>
                  <a:txBody>
                    <a:bodyPr/>
                    <a:lstStyle/>
                    <a:p>
                      <a:pPr marL="0" marR="0" indent="0" algn="ctr" fontAlgn="base" latinLnBrk="0">
                        <a:lnSpc>
                          <a:spcPct val="120000"/>
                        </a:lnSpc>
                        <a:spcBef>
                          <a:spcPts val="0"/>
                        </a:spcBef>
                        <a:spcAft>
                          <a:spcPts val="0"/>
                        </a:spcAft>
                      </a:pPr>
                      <a:r>
                        <a:rPr lang="ko-KR" altLang="en-US" sz="1400" kern="0" spc="0" dirty="0">
                          <a:solidFill>
                            <a:srgbClr val="000000"/>
                          </a:solidFill>
                          <a:effectLst/>
                          <a:latin typeface="굴림" panose="020B0600000101010101" pitchFamily="50" charset="-127"/>
                          <a:ea typeface="굴림" panose="020B0600000101010101" pitchFamily="50" charset="-127"/>
                        </a:rPr>
                        <a:t>보고서 작성</a:t>
                      </a:r>
                      <a:endParaRPr lang="ko-KR" altLang="en-US" sz="1400" kern="0" spc="0" dirty="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solidFill>
                        <a:schemeClr val="tx1">
                          <a:lumMod val="50000"/>
                          <a:lumOff val="50000"/>
                        </a:schemeClr>
                      </a:solid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solidFill>
                        <a:schemeClr val="tx1">
                          <a:lumMod val="50000"/>
                          <a:lumOff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fontAlgn="base" latinLnBrk="1">
                        <a:lnSpc>
                          <a:spcPct val="130000"/>
                        </a:lnSpc>
                        <a:spcBef>
                          <a:spcPts val="0"/>
                        </a:spcBef>
                        <a:spcAft>
                          <a:spcPts val="0"/>
                        </a:spcAft>
                      </a:pPr>
                      <a:endParaRPr lang="ko-KR" altLang="en-US" sz="1400" kern="0" spc="0" dirty="0">
                        <a:solidFill>
                          <a:srgbClr val="000000"/>
                        </a:solidFill>
                        <a:effectLst/>
                        <a:latin typeface="함초롬바탕" panose="02030604000101010101" pitchFamily="18" charset="-127"/>
                      </a:endParaRPr>
                    </a:p>
                  </a:txBody>
                  <a:tcPr anchor="ctr">
                    <a:lnL w="6350" cap="flat" cmpd="sng" algn="ctr">
                      <a:noFill/>
                      <a:prstDash val="solid"/>
                      <a:round/>
                      <a:headEnd type="none" w="med" len="med"/>
                      <a:tailEnd type="none" w="med" len="med"/>
                    </a:lnL>
                    <a:lnR w="6350" cap="flat" cmpd="sng" algn="ctr">
                      <a:solidFill>
                        <a:schemeClr val="tx1">
                          <a:lumMod val="50000"/>
                          <a:lumOff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extLst>
                  <a:ext uri="{0D108BD9-81ED-4DB2-BD59-A6C34878D82A}">
                    <a16:rowId xmlns:a16="http://schemas.microsoft.com/office/drawing/2014/main" val="2827519252"/>
                  </a:ext>
                </a:extLst>
              </a:tr>
            </a:tbl>
          </a:graphicData>
        </a:graphic>
      </p:graphicFrame>
      <p:sp>
        <p:nvSpPr>
          <p:cNvPr id="7" name="Rectangle 1">
            <a:extLst>
              <a:ext uri="{FF2B5EF4-FFF2-40B4-BE49-F238E27FC236}">
                <a16:creationId xmlns:a16="http://schemas.microsoft.com/office/drawing/2014/main" id="{4AB0EE59-A38C-4F95-AED1-8654D8746B15}"/>
              </a:ext>
            </a:extLst>
          </p:cNvPr>
          <p:cNvSpPr>
            <a:spLocks noChangeArrowheads="1"/>
          </p:cNvSpPr>
          <p:nvPr/>
        </p:nvSpPr>
        <p:spPr bwMode="auto">
          <a:xfrm>
            <a:off x="3429000" y="301625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6009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pic>
        <p:nvPicPr>
          <p:cNvPr id="2" name="그림 1">
            <a:extLst>
              <a:ext uri="{FF2B5EF4-FFF2-40B4-BE49-F238E27FC236}">
                <a16:creationId xmlns:a16="http://schemas.microsoft.com/office/drawing/2014/main" id="{518E0738-E401-4816-9EB3-A8296226B866}"/>
              </a:ext>
            </a:extLst>
          </p:cNvPr>
          <p:cNvPicPr>
            <a:picLocks noChangeAspect="1"/>
          </p:cNvPicPr>
          <p:nvPr/>
        </p:nvPicPr>
        <p:blipFill>
          <a:blip r:embed="rId2"/>
          <a:stretch>
            <a:fillRect/>
          </a:stretch>
        </p:blipFill>
        <p:spPr>
          <a:xfrm>
            <a:off x="133974" y="938359"/>
            <a:ext cx="8340249" cy="4549227"/>
          </a:xfrm>
          <a:prstGeom prst="rect">
            <a:avLst/>
          </a:prstGeom>
        </p:spPr>
      </p:pic>
    </p:spTree>
    <p:extLst>
      <p:ext uri="{BB962C8B-B14F-4D97-AF65-F5344CB8AC3E}">
        <p14:creationId xmlns:p14="http://schemas.microsoft.com/office/powerpoint/2010/main" val="512958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pic>
        <p:nvPicPr>
          <p:cNvPr id="2" name="그림 1">
            <a:extLst>
              <a:ext uri="{FF2B5EF4-FFF2-40B4-BE49-F238E27FC236}">
                <a16:creationId xmlns:a16="http://schemas.microsoft.com/office/drawing/2014/main" id="{2A0B93A2-2C19-4EA9-917D-FE385B65CDA5}"/>
              </a:ext>
            </a:extLst>
          </p:cNvPr>
          <p:cNvPicPr>
            <a:picLocks noChangeAspect="1"/>
          </p:cNvPicPr>
          <p:nvPr/>
        </p:nvPicPr>
        <p:blipFill>
          <a:blip r:embed="rId2"/>
          <a:stretch>
            <a:fillRect/>
          </a:stretch>
        </p:blipFill>
        <p:spPr>
          <a:xfrm>
            <a:off x="0" y="1046374"/>
            <a:ext cx="8736293" cy="4765251"/>
          </a:xfrm>
          <a:prstGeom prst="rect">
            <a:avLst/>
          </a:prstGeom>
        </p:spPr>
      </p:pic>
    </p:spTree>
    <p:extLst>
      <p:ext uri="{BB962C8B-B14F-4D97-AF65-F5344CB8AC3E}">
        <p14:creationId xmlns:p14="http://schemas.microsoft.com/office/powerpoint/2010/main" val="213625166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3284</TotalTime>
  <Words>230</Words>
  <Application>Microsoft Office PowerPoint</Application>
  <PresentationFormat>와이드스크린</PresentationFormat>
  <Paragraphs>74</Paragraphs>
  <Slides>6</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6</vt:i4>
      </vt:variant>
    </vt:vector>
  </HeadingPairs>
  <TitlesOfParts>
    <vt:vector size="12" baseType="lpstr">
      <vt:lpstr>SF Pro Text Regular</vt:lpstr>
      <vt:lpstr>굴림</vt:lpstr>
      <vt:lpstr>맑은 고딕</vt:lpstr>
      <vt:lpstr>함초롬바탕</vt:lpstr>
      <vt:lpstr>Arial</vt:lpstr>
      <vt:lpstr>Office 테마</vt:lpstr>
      <vt:lpstr>Happy House 최종 보고서</vt:lpstr>
      <vt:lpstr>History</vt:lpstr>
      <vt:lpstr>기획 배경 및 목적</vt:lpstr>
      <vt:lpstr>개발 일정</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jaehun lee</cp:lastModifiedBy>
  <cp:revision>107</cp:revision>
  <cp:lastPrinted>2019-05-29T05:54:36Z</cp:lastPrinted>
  <dcterms:created xsi:type="dcterms:W3CDTF">2019-03-11T07:43:12Z</dcterms:created>
  <dcterms:modified xsi:type="dcterms:W3CDTF">2021-11-15T09:22:28Z</dcterms:modified>
</cp:coreProperties>
</file>