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3" r:id="rId2"/>
  </p:sldIdLst>
  <p:sldSz cx="7315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BEDFED"/>
    <a:srgbClr val="005F8E"/>
    <a:srgbClr val="004B6F"/>
    <a:srgbClr val="88B6E0"/>
    <a:srgbClr val="8FAADC"/>
    <a:srgbClr val="FFB469"/>
    <a:srgbClr val="FFC081"/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32"/>
  </p:normalViewPr>
  <p:slideViewPr>
    <p:cSldViewPr snapToGrid="0" snapToObjects="1">
      <p:cViewPr varScale="1">
        <p:scale>
          <a:sx n="87" d="100"/>
          <a:sy n="87" d="100"/>
        </p:scale>
        <p:origin x="181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F2D24-3781-470A-B7C8-73A9D0F00FE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36E01-BEAD-4C51-9E8B-A1769C0B0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6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220E-A463-FB4E-88D7-27C73374C9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F9C7-2A08-074A-8FBF-98D7E7AA3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220E-A463-FB4E-88D7-27C73374C9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F9C7-2A08-074A-8FBF-98D7E7AA3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0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220E-A463-FB4E-88D7-27C73374C9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F9C7-2A08-074A-8FBF-98D7E7AA3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220E-A463-FB4E-88D7-27C73374C9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F9C7-2A08-074A-8FBF-98D7E7AA3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220E-A463-FB4E-88D7-27C73374C9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F9C7-2A08-074A-8FBF-98D7E7AA3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220E-A463-FB4E-88D7-27C73374C9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F9C7-2A08-074A-8FBF-98D7E7AA3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220E-A463-FB4E-88D7-27C73374C9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F9C7-2A08-074A-8FBF-98D7E7AA3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0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220E-A463-FB4E-88D7-27C73374C9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F9C7-2A08-074A-8FBF-98D7E7AA3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220E-A463-FB4E-88D7-27C73374C9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F9C7-2A08-074A-8FBF-98D7E7AA3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220E-A463-FB4E-88D7-27C73374C9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F9C7-2A08-074A-8FBF-98D7E7AA3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220E-A463-FB4E-88D7-27C73374C9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F9C7-2A08-074A-8FBF-98D7E7AA3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6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9220E-A463-FB4E-88D7-27C73374C9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F9C7-2A08-074A-8FBF-98D7E7AA3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8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D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FC5BABE5-9EA1-4141-946F-146A8164FE35}"/>
              </a:ext>
            </a:extLst>
          </p:cNvPr>
          <p:cNvSpPr/>
          <p:nvPr/>
        </p:nvSpPr>
        <p:spPr>
          <a:xfrm rot="16200000">
            <a:off x="2489620" y="2532957"/>
            <a:ext cx="2605883" cy="2620432"/>
          </a:xfrm>
          <a:prstGeom prst="flowChartOnlineStorage">
            <a:avLst/>
          </a:prstGeom>
          <a:solidFill>
            <a:srgbClr val="88B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70837DA-893A-447D-B60F-5E7A52D5872C}"/>
              </a:ext>
            </a:extLst>
          </p:cNvPr>
          <p:cNvSpPr/>
          <p:nvPr/>
        </p:nvSpPr>
        <p:spPr>
          <a:xfrm>
            <a:off x="0" y="4077587"/>
            <a:ext cx="5499928" cy="2360905"/>
          </a:xfrm>
          <a:prstGeom prst="rect">
            <a:avLst/>
          </a:prstGeom>
          <a:solidFill>
            <a:srgbClr val="88B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lowchart: Stored Data 1039">
            <a:extLst>
              <a:ext uri="{FF2B5EF4-FFF2-40B4-BE49-F238E27FC236}">
                <a16:creationId xmlns:a16="http://schemas.microsoft.com/office/drawing/2014/main" id="{3EACC573-FBAF-41C9-BFF9-46B42CDA50BC}"/>
              </a:ext>
            </a:extLst>
          </p:cNvPr>
          <p:cNvSpPr/>
          <p:nvPr/>
        </p:nvSpPr>
        <p:spPr>
          <a:xfrm rot="5400000">
            <a:off x="4558" y="2005526"/>
            <a:ext cx="2605883" cy="2620432"/>
          </a:xfrm>
          <a:prstGeom prst="flowChartOnlineStorage">
            <a:avLst/>
          </a:prstGeom>
          <a:solidFill>
            <a:srgbClr val="88B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20856B-94D2-4363-8587-52C35B96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35838" y="999647"/>
            <a:ext cx="5323502" cy="516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D055F6-0D09-4A98-BCF2-716292D8C2C6}"/>
              </a:ext>
            </a:extLst>
          </p:cNvPr>
          <p:cNvSpPr/>
          <p:nvPr/>
        </p:nvSpPr>
        <p:spPr>
          <a:xfrm>
            <a:off x="0" y="0"/>
            <a:ext cx="7315200" cy="457200"/>
          </a:xfrm>
          <a:prstGeom prst="rect">
            <a:avLst/>
          </a:prstGeom>
          <a:solidFill>
            <a:srgbClr val="004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F1498-CEBD-D44A-8479-C6F3EAC4B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91440"/>
            <a:ext cx="1672046" cy="365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FE920C-72A8-4ECC-95C4-0298B0085D78}"/>
              </a:ext>
            </a:extLst>
          </p:cNvPr>
          <p:cNvSpPr txBox="1"/>
          <p:nvPr/>
        </p:nvSpPr>
        <p:spPr>
          <a:xfrm>
            <a:off x="3468808" y="-2197"/>
            <a:ext cx="656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WAVE ENERGY CONVERTER</a:t>
            </a: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30528B0F-E8E6-4BCC-B188-9D5390592B39}"/>
              </a:ext>
            </a:extLst>
          </p:cNvPr>
          <p:cNvSpPr/>
          <p:nvPr/>
        </p:nvSpPr>
        <p:spPr>
          <a:xfrm flipH="1">
            <a:off x="4079247" y="2775320"/>
            <a:ext cx="907705" cy="3624110"/>
          </a:xfrm>
          <a:prstGeom prst="rtTriangl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Single Corner Rounded 27">
            <a:extLst>
              <a:ext uri="{FF2B5EF4-FFF2-40B4-BE49-F238E27FC236}">
                <a16:creationId xmlns:a16="http://schemas.microsoft.com/office/drawing/2014/main" id="{DD2E5F48-8840-4217-8CBB-D34A97F3009E}"/>
              </a:ext>
            </a:extLst>
          </p:cNvPr>
          <p:cNvSpPr/>
          <p:nvPr/>
        </p:nvSpPr>
        <p:spPr>
          <a:xfrm flipH="1">
            <a:off x="4958626" y="2388743"/>
            <a:ext cx="2356570" cy="4014133"/>
          </a:xfrm>
          <a:prstGeom prst="round1Rect">
            <a:avLst>
              <a:gd name="adj" fmla="val 24114"/>
            </a:avLst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50C9299-D2CE-4ABF-8A7B-BB60A937240E}"/>
              </a:ext>
            </a:extLst>
          </p:cNvPr>
          <p:cNvCxnSpPr>
            <a:cxnSpLocks/>
          </p:cNvCxnSpPr>
          <p:nvPr/>
        </p:nvCxnSpPr>
        <p:spPr>
          <a:xfrm flipV="1">
            <a:off x="6517634" y="2492158"/>
            <a:ext cx="442151" cy="3464"/>
          </a:xfrm>
          <a:prstGeom prst="line">
            <a:avLst/>
          </a:prstGeom>
          <a:ln>
            <a:solidFill>
              <a:srgbClr val="92D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EB07EE5E-D157-44DC-8A95-2C72789B1780}"/>
              </a:ext>
            </a:extLst>
          </p:cNvPr>
          <p:cNvCxnSpPr>
            <a:cxnSpLocks/>
          </p:cNvCxnSpPr>
          <p:nvPr/>
        </p:nvCxnSpPr>
        <p:spPr>
          <a:xfrm>
            <a:off x="742744" y="2357687"/>
            <a:ext cx="0" cy="290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BE47BBD-41E7-4CE6-8498-5DAB76371746}"/>
              </a:ext>
            </a:extLst>
          </p:cNvPr>
          <p:cNvCxnSpPr>
            <a:cxnSpLocks/>
          </p:cNvCxnSpPr>
          <p:nvPr/>
        </p:nvCxnSpPr>
        <p:spPr>
          <a:xfrm rot="10800000">
            <a:off x="4035110" y="2353577"/>
            <a:ext cx="0" cy="290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F2944E-1E24-4C79-AF89-A406339E04FB}"/>
              </a:ext>
            </a:extLst>
          </p:cNvPr>
          <p:cNvCxnSpPr>
            <a:cxnSpLocks/>
          </p:cNvCxnSpPr>
          <p:nvPr/>
        </p:nvCxnSpPr>
        <p:spPr>
          <a:xfrm>
            <a:off x="2298024" y="1777948"/>
            <a:ext cx="0" cy="290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2BEAAA6-482E-487F-9ADE-3EC7C74DC933}"/>
              </a:ext>
            </a:extLst>
          </p:cNvPr>
          <p:cNvCxnSpPr>
            <a:cxnSpLocks/>
          </p:cNvCxnSpPr>
          <p:nvPr/>
        </p:nvCxnSpPr>
        <p:spPr>
          <a:xfrm rot="10800000">
            <a:off x="2431859" y="1777948"/>
            <a:ext cx="0" cy="290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F50F918-7AE2-4B8D-8B30-17A66811E82F}"/>
              </a:ext>
            </a:extLst>
          </p:cNvPr>
          <p:cNvSpPr/>
          <p:nvPr/>
        </p:nvSpPr>
        <p:spPr>
          <a:xfrm>
            <a:off x="5609865" y="2449824"/>
            <a:ext cx="291132" cy="8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770E3BD-0A02-4BB7-AF44-E6C2A45CAF36}"/>
              </a:ext>
            </a:extLst>
          </p:cNvPr>
          <p:cNvSpPr/>
          <p:nvPr/>
        </p:nvSpPr>
        <p:spPr>
          <a:xfrm>
            <a:off x="5866120" y="2251411"/>
            <a:ext cx="614556" cy="4866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B59AB6A-BD04-4273-B7E9-0376D88644E2}"/>
              </a:ext>
            </a:extLst>
          </p:cNvPr>
          <p:cNvCxnSpPr>
            <a:cxnSpLocks/>
          </p:cNvCxnSpPr>
          <p:nvPr/>
        </p:nvCxnSpPr>
        <p:spPr>
          <a:xfrm>
            <a:off x="5365637" y="2158916"/>
            <a:ext cx="0" cy="319923"/>
          </a:xfrm>
          <a:prstGeom prst="line">
            <a:avLst/>
          </a:prstGeom>
          <a:ln>
            <a:solidFill>
              <a:srgbClr val="008DC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47" name="Graphic 1046" descr="Lightning bolt">
            <a:extLst>
              <a:ext uri="{FF2B5EF4-FFF2-40B4-BE49-F238E27FC236}">
                <a16:creationId xmlns:a16="http://schemas.microsoft.com/office/drawing/2014/main" id="{D57A170F-4392-47F1-976C-3B5962443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72833" y="2306492"/>
            <a:ext cx="401129" cy="40112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961DAAC-0C21-4088-A6FE-171214A806CE}"/>
              </a:ext>
            </a:extLst>
          </p:cNvPr>
          <p:cNvCxnSpPr>
            <a:cxnSpLocks/>
          </p:cNvCxnSpPr>
          <p:nvPr/>
        </p:nvCxnSpPr>
        <p:spPr>
          <a:xfrm>
            <a:off x="5367529" y="2740959"/>
            <a:ext cx="0" cy="67840"/>
          </a:xfrm>
          <a:prstGeom prst="line">
            <a:avLst/>
          </a:prstGeom>
          <a:ln>
            <a:solidFill>
              <a:srgbClr val="92D05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8" name="Oval 1047">
            <a:extLst>
              <a:ext uri="{FF2B5EF4-FFF2-40B4-BE49-F238E27FC236}">
                <a16:creationId xmlns:a16="http://schemas.microsoft.com/office/drawing/2014/main" id="{5B7D1D4C-3502-4F40-A848-CF34977597DF}"/>
              </a:ext>
            </a:extLst>
          </p:cNvPr>
          <p:cNvSpPr/>
          <p:nvPr/>
        </p:nvSpPr>
        <p:spPr>
          <a:xfrm>
            <a:off x="5102200" y="2226460"/>
            <a:ext cx="530352" cy="5327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9" name="Graphic 1048" descr="Single gear">
            <a:extLst>
              <a:ext uri="{FF2B5EF4-FFF2-40B4-BE49-F238E27FC236}">
                <a16:creationId xmlns:a16="http://schemas.microsoft.com/office/drawing/2014/main" id="{B96022C9-3738-4461-8BA6-42A4A96A32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7073" y="2276020"/>
            <a:ext cx="437129" cy="43712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A907B72C-827A-416F-9A99-B378013BC94A}"/>
              </a:ext>
            </a:extLst>
          </p:cNvPr>
          <p:cNvCxnSpPr>
            <a:cxnSpLocks/>
          </p:cNvCxnSpPr>
          <p:nvPr/>
        </p:nvCxnSpPr>
        <p:spPr>
          <a:xfrm>
            <a:off x="2482345" y="5533065"/>
            <a:ext cx="1764918" cy="4014"/>
          </a:xfrm>
          <a:prstGeom prst="line">
            <a:avLst/>
          </a:prstGeom>
          <a:ln>
            <a:solidFill>
              <a:srgbClr val="92D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B44FB08-EB97-49AF-9FCF-DA9BBDBC67D0}"/>
              </a:ext>
            </a:extLst>
          </p:cNvPr>
          <p:cNvCxnSpPr>
            <a:cxnSpLocks/>
          </p:cNvCxnSpPr>
          <p:nvPr/>
        </p:nvCxnSpPr>
        <p:spPr>
          <a:xfrm flipH="1">
            <a:off x="4239925" y="2815939"/>
            <a:ext cx="689630" cy="2731428"/>
          </a:xfrm>
          <a:prstGeom prst="line">
            <a:avLst/>
          </a:prstGeom>
          <a:ln>
            <a:solidFill>
              <a:srgbClr val="92D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73725B5-957E-4C0B-BE91-C47E3D67935A}"/>
              </a:ext>
            </a:extLst>
          </p:cNvPr>
          <p:cNvCxnSpPr>
            <a:cxnSpLocks/>
          </p:cNvCxnSpPr>
          <p:nvPr/>
        </p:nvCxnSpPr>
        <p:spPr>
          <a:xfrm>
            <a:off x="4920615" y="2815939"/>
            <a:ext cx="456277" cy="0"/>
          </a:xfrm>
          <a:prstGeom prst="line">
            <a:avLst/>
          </a:prstGeom>
          <a:ln>
            <a:solidFill>
              <a:srgbClr val="92D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0F13D7D-13D1-4F95-98A7-077296DB1C40}"/>
              </a:ext>
            </a:extLst>
          </p:cNvPr>
          <p:cNvCxnSpPr>
            <a:cxnSpLocks/>
          </p:cNvCxnSpPr>
          <p:nvPr/>
        </p:nvCxnSpPr>
        <p:spPr>
          <a:xfrm>
            <a:off x="3237659" y="5409543"/>
            <a:ext cx="23040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3112352-ABF2-4D09-ABF6-52C381ED4B31}"/>
              </a:ext>
            </a:extLst>
          </p:cNvPr>
          <p:cNvCxnSpPr>
            <a:cxnSpLocks/>
          </p:cNvCxnSpPr>
          <p:nvPr/>
        </p:nvCxnSpPr>
        <p:spPr>
          <a:xfrm>
            <a:off x="2482345" y="4083735"/>
            <a:ext cx="1771700" cy="0"/>
          </a:xfrm>
          <a:prstGeom prst="line">
            <a:avLst/>
          </a:prstGeom>
          <a:ln>
            <a:solidFill>
              <a:srgbClr val="008DC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5F12E2D-4DEE-4B83-8E26-79AB5F298806}"/>
              </a:ext>
            </a:extLst>
          </p:cNvPr>
          <p:cNvCxnSpPr>
            <a:cxnSpLocks/>
          </p:cNvCxnSpPr>
          <p:nvPr/>
        </p:nvCxnSpPr>
        <p:spPr>
          <a:xfrm flipH="1">
            <a:off x="4252567" y="2158916"/>
            <a:ext cx="502652" cy="1932178"/>
          </a:xfrm>
          <a:prstGeom prst="line">
            <a:avLst/>
          </a:prstGeom>
          <a:ln>
            <a:solidFill>
              <a:srgbClr val="008DC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E74DFE7-1166-46CD-ABDF-5220F944408D}"/>
              </a:ext>
            </a:extLst>
          </p:cNvPr>
          <p:cNvCxnSpPr>
            <a:cxnSpLocks/>
          </p:cNvCxnSpPr>
          <p:nvPr/>
        </p:nvCxnSpPr>
        <p:spPr>
          <a:xfrm>
            <a:off x="4747260" y="2165065"/>
            <a:ext cx="623184" cy="2927"/>
          </a:xfrm>
          <a:prstGeom prst="line">
            <a:avLst/>
          </a:prstGeom>
          <a:ln>
            <a:solidFill>
              <a:srgbClr val="008DC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88C2715-E65C-4E1A-8351-BED3EA2C65BC}"/>
              </a:ext>
            </a:extLst>
          </p:cNvPr>
          <p:cNvSpPr/>
          <p:nvPr/>
        </p:nvSpPr>
        <p:spPr>
          <a:xfrm>
            <a:off x="-1855" y="5604066"/>
            <a:ext cx="7315200" cy="1711133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31B808F-EF43-45EC-A519-B6B56BB308F3}"/>
              </a:ext>
            </a:extLst>
          </p:cNvPr>
          <p:cNvSpPr txBox="1"/>
          <p:nvPr/>
        </p:nvSpPr>
        <p:spPr>
          <a:xfrm>
            <a:off x="414105" y="760219"/>
            <a:ext cx="206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ndara" panose="020E0502030303020204" pitchFamily="34" charset="0"/>
              </a:rPr>
              <a:t>POINT ABSORBER BUOY</a:t>
            </a:r>
          </a:p>
          <a:p>
            <a:pPr algn="ctr"/>
            <a:r>
              <a:rPr lang="en-US" sz="1000" dirty="0"/>
              <a:t>MOVES UP AND DOWN WITH WAVES TO DRIVE PRIMARY PISTON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9905C3-7631-48E8-97ED-E80D2FA3405C}"/>
              </a:ext>
            </a:extLst>
          </p:cNvPr>
          <p:cNvSpPr/>
          <p:nvPr/>
        </p:nvSpPr>
        <p:spPr>
          <a:xfrm>
            <a:off x="-2717" y="5870135"/>
            <a:ext cx="7316062" cy="1441068"/>
          </a:xfrm>
          <a:prstGeom prst="rect">
            <a:avLst/>
          </a:prstGeom>
          <a:solidFill>
            <a:srgbClr val="004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247364F-5649-4E9E-A3AD-DA8BB5713BB8}"/>
              </a:ext>
            </a:extLst>
          </p:cNvPr>
          <p:cNvSpPr txBox="1"/>
          <p:nvPr/>
        </p:nvSpPr>
        <p:spPr>
          <a:xfrm>
            <a:off x="-98702" y="4826375"/>
            <a:ext cx="189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ndara" panose="020E0502030303020204" pitchFamily="34" charset="0"/>
              </a:rPr>
              <a:t>PRIMARY PISTON</a:t>
            </a:r>
          </a:p>
          <a:p>
            <a:pPr algn="ctr"/>
            <a:r>
              <a:rPr lang="en-US" sz="1000" dirty="0"/>
              <a:t>DRIVEN BY POINT ABSORBER BUOY MOTION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3DC88FB-3576-4ADB-92E1-16731273E046}"/>
              </a:ext>
            </a:extLst>
          </p:cNvPr>
          <p:cNvSpPr txBox="1"/>
          <p:nvPr/>
        </p:nvSpPr>
        <p:spPr>
          <a:xfrm>
            <a:off x="10880" y="3022776"/>
            <a:ext cx="1663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ndara" panose="020E0502030303020204" pitchFamily="34" charset="0"/>
              </a:rPr>
              <a:t>ATTENUATOR ARM</a:t>
            </a:r>
          </a:p>
          <a:p>
            <a:pPr algn="ctr"/>
            <a:r>
              <a:rPr lang="en-US" sz="1000" dirty="0"/>
              <a:t>MOVES UP AND DOWN WITH WAVES TO DRIVE SECONDARY PISTON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6DC4D1F-FD4F-46FC-97AB-CF2BF27EE334}"/>
              </a:ext>
            </a:extLst>
          </p:cNvPr>
          <p:cNvSpPr txBox="1"/>
          <p:nvPr/>
        </p:nvSpPr>
        <p:spPr>
          <a:xfrm>
            <a:off x="5154213" y="4824726"/>
            <a:ext cx="193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ndara" panose="020E0502030303020204" pitchFamily="34" charset="0"/>
              </a:rPr>
              <a:t>HYDRAULIC LINKAGE</a:t>
            </a:r>
          </a:p>
          <a:p>
            <a:pPr algn="ctr"/>
            <a:r>
              <a:rPr lang="en-US" sz="1000" dirty="0"/>
              <a:t>COMPRISES TUBES AND VALVES THAT CONTAIN HYDRAULIC FLUID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68001B8-26BE-400B-9A21-BE86B40318BB}"/>
              </a:ext>
            </a:extLst>
          </p:cNvPr>
          <p:cNvSpPr txBox="1"/>
          <p:nvPr/>
        </p:nvSpPr>
        <p:spPr>
          <a:xfrm>
            <a:off x="2821120" y="763805"/>
            <a:ext cx="182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ndara" panose="020E0502030303020204" pitchFamily="34" charset="0"/>
              </a:rPr>
              <a:t>ATTENUATOR BUOY</a:t>
            </a:r>
          </a:p>
          <a:p>
            <a:pPr algn="ctr"/>
            <a:r>
              <a:rPr lang="en-US" sz="1000" dirty="0"/>
              <a:t>PROVIDES BUOYANCY TO ATTENUATOR ARM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544609B-CDE9-4519-B68D-7C4C820BCF5A}"/>
              </a:ext>
            </a:extLst>
          </p:cNvPr>
          <p:cNvSpPr txBox="1"/>
          <p:nvPr/>
        </p:nvSpPr>
        <p:spPr>
          <a:xfrm>
            <a:off x="-13930" y="4002600"/>
            <a:ext cx="172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ndara" panose="020E0502030303020204" pitchFamily="34" charset="0"/>
              </a:rPr>
              <a:t>SECONDARY PISTON</a:t>
            </a:r>
          </a:p>
          <a:p>
            <a:pPr algn="ctr"/>
            <a:r>
              <a:rPr lang="en-US" sz="1000" dirty="0"/>
              <a:t>DRIVEN BY ATTENUATOR ARM MOTION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950F846-E6ED-4485-AB2F-47058A24E821}"/>
              </a:ext>
            </a:extLst>
          </p:cNvPr>
          <p:cNvSpPr txBox="1"/>
          <p:nvPr/>
        </p:nvSpPr>
        <p:spPr>
          <a:xfrm>
            <a:off x="5225679" y="3138707"/>
            <a:ext cx="189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ndara" panose="020E0502030303020204" pitchFamily="34" charset="0"/>
              </a:rPr>
              <a:t>HYDRAULIC MOTOR</a:t>
            </a:r>
          </a:p>
          <a:p>
            <a:pPr algn="ctr"/>
            <a:r>
              <a:rPr lang="en-US" sz="1000" dirty="0"/>
              <a:t>DRIVEN BY PRESSURIZED HYDRAULIC FLUID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B584DE5-D460-41AD-8A3E-82378260B664}"/>
              </a:ext>
            </a:extLst>
          </p:cNvPr>
          <p:cNvSpPr txBox="1"/>
          <p:nvPr/>
        </p:nvSpPr>
        <p:spPr>
          <a:xfrm>
            <a:off x="4986952" y="763805"/>
            <a:ext cx="189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ndara" panose="020E0502030303020204" pitchFamily="34" charset="0"/>
              </a:rPr>
              <a:t>ONSHORE GENERATOR</a:t>
            </a:r>
          </a:p>
          <a:p>
            <a:pPr algn="ctr"/>
            <a:r>
              <a:rPr lang="en-US" sz="1000" dirty="0"/>
              <a:t>CONVERTS MECHANICAL ENERGY INTO ELECTRICAL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910162E-F077-4541-B22A-95C002D588B5}"/>
              </a:ext>
            </a:extLst>
          </p:cNvPr>
          <p:cNvSpPr/>
          <p:nvPr/>
        </p:nvSpPr>
        <p:spPr>
          <a:xfrm>
            <a:off x="6949809" y="2081282"/>
            <a:ext cx="329896" cy="7590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Plus Sign 257">
            <a:extLst>
              <a:ext uri="{FF2B5EF4-FFF2-40B4-BE49-F238E27FC236}">
                <a16:creationId xmlns:a16="http://schemas.microsoft.com/office/drawing/2014/main" id="{F6C20D1C-17B0-4016-A1FF-C2DF3CF26EF2}"/>
              </a:ext>
            </a:extLst>
          </p:cNvPr>
          <p:cNvSpPr/>
          <p:nvPr/>
        </p:nvSpPr>
        <p:spPr>
          <a:xfrm>
            <a:off x="7009787" y="2128368"/>
            <a:ext cx="209939" cy="205294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Minus Sign 259">
            <a:extLst>
              <a:ext uri="{FF2B5EF4-FFF2-40B4-BE49-F238E27FC236}">
                <a16:creationId xmlns:a16="http://schemas.microsoft.com/office/drawing/2014/main" id="{844FDD68-809E-4370-9E4A-03D308B90BBC}"/>
              </a:ext>
            </a:extLst>
          </p:cNvPr>
          <p:cNvSpPr/>
          <p:nvPr/>
        </p:nvSpPr>
        <p:spPr>
          <a:xfrm>
            <a:off x="7014452" y="2632858"/>
            <a:ext cx="200608" cy="148726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: Top Corners Rounded 261">
            <a:extLst>
              <a:ext uri="{FF2B5EF4-FFF2-40B4-BE49-F238E27FC236}">
                <a16:creationId xmlns:a16="http://schemas.microsoft.com/office/drawing/2014/main" id="{2667C5CA-485F-49B1-A6E3-29A1FCD319B4}"/>
              </a:ext>
            </a:extLst>
          </p:cNvPr>
          <p:cNvSpPr/>
          <p:nvPr/>
        </p:nvSpPr>
        <p:spPr>
          <a:xfrm>
            <a:off x="7052084" y="1997446"/>
            <a:ext cx="125344" cy="8592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B659A5F-12B6-46FB-9D9D-78D061FF0715}"/>
              </a:ext>
            </a:extLst>
          </p:cNvPr>
          <p:cNvSpPr txBox="1"/>
          <p:nvPr/>
        </p:nvSpPr>
        <p:spPr>
          <a:xfrm>
            <a:off x="5462022" y="3981716"/>
            <a:ext cx="143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ndara" panose="020E0502030303020204" pitchFamily="34" charset="0"/>
              </a:rPr>
              <a:t>POWER STORAGE</a:t>
            </a:r>
          </a:p>
          <a:p>
            <a:pPr algn="ctr"/>
            <a:r>
              <a:rPr lang="en-US" sz="1000" dirty="0"/>
              <a:t>STORES ENERGY UNTIL IT IS IN DEMAND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A3FB9A-42EA-47F1-AB21-CF1DE4036AFB}"/>
              </a:ext>
            </a:extLst>
          </p:cNvPr>
          <p:cNvCxnSpPr>
            <a:cxnSpLocks/>
          </p:cNvCxnSpPr>
          <p:nvPr/>
        </p:nvCxnSpPr>
        <p:spPr>
          <a:xfrm rot="-4500000">
            <a:off x="4205975" y="4856335"/>
            <a:ext cx="23040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F5E612-D500-4ACD-8A73-2D8194E41261}"/>
              </a:ext>
            </a:extLst>
          </p:cNvPr>
          <p:cNvCxnSpPr>
            <a:cxnSpLocks/>
          </p:cNvCxnSpPr>
          <p:nvPr/>
        </p:nvCxnSpPr>
        <p:spPr>
          <a:xfrm rot="-4500000">
            <a:off x="4537832" y="3561241"/>
            <a:ext cx="23040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F53CA27-5513-4478-B61D-792E0F85421E}"/>
              </a:ext>
            </a:extLst>
          </p:cNvPr>
          <p:cNvCxnSpPr>
            <a:cxnSpLocks/>
          </p:cNvCxnSpPr>
          <p:nvPr/>
        </p:nvCxnSpPr>
        <p:spPr>
          <a:xfrm rot="6300000">
            <a:off x="4499355" y="3130399"/>
            <a:ext cx="230405" cy="0"/>
          </a:xfrm>
          <a:prstGeom prst="straightConnector1">
            <a:avLst/>
          </a:prstGeom>
          <a:ln>
            <a:solidFill>
              <a:srgbClr val="008DC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0DCA71-0A0B-41F8-9E42-87EE6DD9817C}"/>
              </a:ext>
            </a:extLst>
          </p:cNvPr>
          <p:cNvCxnSpPr>
            <a:cxnSpLocks/>
          </p:cNvCxnSpPr>
          <p:nvPr/>
        </p:nvCxnSpPr>
        <p:spPr>
          <a:xfrm rot="10800000">
            <a:off x="3231507" y="4203355"/>
            <a:ext cx="230405" cy="0"/>
          </a:xfrm>
          <a:prstGeom prst="straightConnector1">
            <a:avLst/>
          </a:prstGeom>
          <a:ln>
            <a:solidFill>
              <a:srgbClr val="008DC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402BDBF-04A2-4417-97CA-503038BE6A84}"/>
              </a:ext>
            </a:extLst>
          </p:cNvPr>
          <p:cNvCxnSpPr>
            <a:cxnSpLocks/>
          </p:cNvCxnSpPr>
          <p:nvPr/>
        </p:nvCxnSpPr>
        <p:spPr>
          <a:xfrm rot="10800000">
            <a:off x="4929555" y="2068303"/>
            <a:ext cx="230405" cy="0"/>
          </a:xfrm>
          <a:prstGeom prst="straightConnector1">
            <a:avLst/>
          </a:prstGeom>
          <a:ln>
            <a:solidFill>
              <a:srgbClr val="008DC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1F29651-546E-43BA-83F6-72F1A02C8290}"/>
              </a:ext>
            </a:extLst>
          </p:cNvPr>
          <p:cNvSpPr/>
          <p:nvPr/>
        </p:nvSpPr>
        <p:spPr>
          <a:xfrm flipV="1">
            <a:off x="1968656" y="2165065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27BB7E-2D9C-47ED-8BAE-9D25B1E96CB0}"/>
              </a:ext>
            </a:extLst>
          </p:cNvPr>
          <p:cNvCxnSpPr>
            <a:cxnSpLocks/>
            <a:endCxn id="50" idx="4"/>
          </p:cNvCxnSpPr>
          <p:nvPr/>
        </p:nvCxnSpPr>
        <p:spPr>
          <a:xfrm>
            <a:off x="1996088" y="1311373"/>
            <a:ext cx="0" cy="853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87B7F93-5624-4D06-80E1-F97DCBDD535D}"/>
              </a:ext>
            </a:extLst>
          </p:cNvPr>
          <p:cNvSpPr/>
          <p:nvPr/>
        </p:nvSpPr>
        <p:spPr>
          <a:xfrm flipV="1">
            <a:off x="3869688" y="2766819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FE63B9-C050-4C0E-8218-E626597FFB8E}"/>
              </a:ext>
            </a:extLst>
          </p:cNvPr>
          <p:cNvCxnSpPr>
            <a:cxnSpLocks/>
            <a:endCxn id="53" idx="4"/>
          </p:cNvCxnSpPr>
          <p:nvPr/>
        </p:nvCxnSpPr>
        <p:spPr>
          <a:xfrm>
            <a:off x="3885079" y="1311373"/>
            <a:ext cx="12041" cy="1455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02281F1-7328-4480-A641-5245169A182A}"/>
              </a:ext>
            </a:extLst>
          </p:cNvPr>
          <p:cNvSpPr/>
          <p:nvPr/>
        </p:nvSpPr>
        <p:spPr>
          <a:xfrm flipV="1">
            <a:off x="6321423" y="2265207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EC298F7-0252-4B65-9928-6153390DC6DB}"/>
              </a:ext>
            </a:extLst>
          </p:cNvPr>
          <p:cNvCxnSpPr>
            <a:cxnSpLocks/>
            <a:endCxn id="57" idx="4"/>
          </p:cNvCxnSpPr>
          <p:nvPr/>
        </p:nvCxnSpPr>
        <p:spPr>
          <a:xfrm>
            <a:off x="6340793" y="1303973"/>
            <a:ext cx="8062" cy="9612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FE680AE-FBBA-4F69-93F4-D34588701749}"/>
              </a:ext>
            </a:extLst>
          </p:cNvPr>
          <p:cNvSpPr/>
          <p:nvPr/>
        </p:nvSpPr>
        <p:spPr>
          <a:xfrm flipV="1">
            <a:off x="5418082" y="2679900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6D647B3-D72E-4B23-AB62-D35FA61044AD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5198992" y="2981286"/>
            <a:ext cx="541552" cy="48508"/>
          </a:xfrm>
          <a:prstGeom prst="bentConnector3">
            <a:avLst>
              <a:gd name="adj1" fmla="val 991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7D045A5-1B7C-4024-88FD-600D0FC77849}"/>
              </a:ext>
            </a:extLst>
          </p:cNvPr>
          <p:cNvSpPr/>
          <p:nvPr/>
        </p:nvSpPr>
        <p:spPr>
          <a:xfrm flipV="1">
            <a:off x="7036356" y="2774879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C8F6841-CE46-4028-89A2-A671FB6B2AD5}"/>
              </a:ext>
            </a:extLst>
          </p:cNvPr>
          <p:cNvCxnSpPr>
            <a:cxnSpLocks/>
            <a:stCxn id="68" idx="0"/>
          </p:cNvCxnSpPr>
          <p:nvPr/>
        </p:nvCxnSpPr>
        <p:spPr>
          <a:xfrm rot="5400000">
            <a:off x="6283231" y="3331720"/>
            <a:ext cx="1282534" cy="278580"/>
          </a:xfrm>
          <a:prstGeom prst="bentConnector3">
            <a:avLst>
              <a:gd name="adj1" fmla="val 1002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4CF6449-B0A6-471D-A23C-241302C9A937}"/>
              </a:ext>
            </a:extLst>
          </p:cNvPr>
          <p:cNvSpPr/>
          <p:nvPr/>
        </p:nvSpPr>
        <p:spPr>
          <a:xfrm flipV="1">
            <a:off x="4368273" y="4936373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6D0E4D7-6864-43C5-96BC-33D8BD2FDE2C}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4423137" y="4963805"/>
            <a:ext cx="990770" cy="38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70EAAAE2-9617-41F5-BA10-A7214331476A}"/>
              </a:ext>
            </a:extLst>
          </p:cNvPr>
          <p:cNvSpPr/>
          <p:nvPr/>
        </p:nvSpPr>
        <p:spPr>
          <a:xfrm flipV="1">
            <a:off x="2288658" y="4932743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614D6FE-1074-4AAD-9AAE-A1FEDAE67215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1433887" y="4960175"/>
            <a:ext cx="854771" cy="3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FC70627-5815-47DD-BA82-D8864A98323A}"/>
              </a:ext>
            </a:extLst>
          </p:cNvPr>
          <p:cNvSpPr/>
          <p:nvPr/>
        </p:nvSpPr>
        <p:spPr>
          <a:xfrm flipV="1">
            <a:off x="2082182" y="3294319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C1B0502-A5FE-422B-B87E-5E6E82B26B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1466" y="3318045"/>
            <a:ext cx="548640" cy="8229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FE0CB292-DFF4-4E0B-8F0E-8AC16C16144A}"/>
              </a:ext>
            </a:extLst>
          </p:cNvPr>
          <p:cNvSpPr/>
          <p:nvPr/>
        </p:nvSpPr>
        <p:spPr>
          <a:xfrm flipV="1">
            <a:off x="1646869" y="2380151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A1D7519-634F-4F0B-B1B7-48BB3F50A8E9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>
            <a:off x="1218017" y="2706921"/>
            <a:ext cx="728191" cy="184378"/>
          </a:xfrm>
          <a:prstGeom prst="bentConnector3">
            <a:avLst>
              <a:gd name="adj1" fmla="val 997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13E0C0E-9F99-4BB0-AB71-F2E41D57F5D1}"/>
              </a:ext>
            </a:extLst>
          </p:cNvPr>
          <p:cNvSpPr/>
          <p:nvPr/>
        </p:nvSpPr>
        <p:spPr>
          <a:xfrm>
            <a:off x="4026505" y="6035975"/>
            <a:ext cx="3144563" cy="1091198"/>
          </a:xfrm>
          <a:prstGeom prst="roundRect">
            <a:avLst/>
          </a:prstGeom>
          <a:solidFill>
            <a:srgbClr val="005F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Top Corners Rounded 99">
            <a:extLst>
              <a:ext uri="{FF2B5EF4-FFF2-40B4-BE49-F238E27FC236}">
                <a16:creationId xmlns:a16="http://schemas.microsoft.com/office/drawing/2014/main" id="{4B572C01-6DE0-4E58-9ECF-415B10ED8716}"/>
              </a:ext>
            </a:extLst>
          </p:cNvPr>
          <p:cNvSpPr/>
          <p:nvPr/>
        </p:nvSpPr>
        <p:spPr>
          <a:xfrm rot="5400000">
            <a:off x="6140796" y="6044650"/>
            <a:ext cx="1091198" cy="1073847"/>
          </a:xfrm>
          <a:prstGeom prst="round2Same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9EDCEF22-F8DD-45D3-9B27-0990EEC5FE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0850" y="6362136"/>
            <a:ext cx="1050153" cy="456354"/>
          </a:xfrm>
          <a:prstGeom prst="rect">
            <a:avLst/>
          </a:prstGeom>
          <a:effectLst/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1DAB927E-AB86-4639-942C-D6A1792AD47D}"/>
              </a:ext>
            </a:extLst>
          </p:cNvPr>
          <p:cNvSpPr txBox="1"/>
          <p:nvPr/>
        </p:nvSpPr>
        <p:spPr>
          <a:xfrm>
            <a:off x="4058602" y="6089770"/>
            <a:ext cx="2009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This small-scale wave energy converter device produces clean energy at a fraction of the cost and size of similar commercial devices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02D330-6733-42B9-B44D-FB85AF2C8408}"/>
              </a:ext>
            </a:extLst>
          </p:cNvPr>
          <p:cNvSpPr txBox="1"/>
          <p:nvPr/>
        </p:nvSpPr>
        <p:spPr>
          <a:xfrm>
            <a:off x="2811667" y="6849223"/>
            <a:ext cx="117900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andara"/>
              </a:rPr>
              <a:t>INEXPENSIVE</a:t>
            </a:r>
            <a:endParaRPr lang="en-US" sz="1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D8332F2-AFFA-4154-A3DC-481D5BBB811A}"/>
              </a:ext>
            </a:extLst>
          </p:cNvPr>
          <p:cNvSpPr txBox="1"/>
          <p:nvPr/>
        </p:nvSpPr>
        <p:spPr>
          <a:xfrm>
            <a:off x="754518" y="6849223"/>
            <a:ext cx="144914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andara"/>
              </a:rPr>
              <a:t>LOW MAINTENANCE</a:t>
            </a:r>
            <a:endParaRPr lang="en-US" sz="1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5D03C82-42AE-44EE-96F2-CAEE9A02B8ED}"/>
              </a:ext>
            </a:extLst>
          </p:cNvPr>
          <p:cNvSpPr txBox="1"/>
          <p:nvPr/>
        </p:nvSpPr>
        <p:spPr>
          <a:xfrm>
            <a:off x="1861272" y="6847315"/>
            <a:ext cx="117900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andara"/>
              </a:rPr>
              <a:t>COMPACT</a:t>
            </a:r>
            <a:endParaRPr lang="en-US" sz="1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E7C229-2B8D-432B-A57D-8AE69BF81C9B}"/>
              </a:ext>
            </a:extLst>
          </p:cNvPr>
          <p:cNvSpPr txBox="1"/>
          <p:nvPr/>
        </p:nvSpPr>
        <p:spPr>
          <a:xfrm>
            <a:off x="45607" y="6849222"/>
            <a:ext cx="92509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andara"/>
              </a:rPr>
              <a:t>RELIABLE</a:t>
            </a:r>
            <a:endParaRPr lang="en-US" sz="10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371C3D9-14EF-4EB6-AEE3-3A57248CC817}"/>
              </a:ext>
            </a:extLst>
          </p:cNvPr>
          <p:cNvSpPr/>
          <p:nvPr/>
        </p:nvSpPr>
        <p:spPr>
          <a:xfrm>
            <a:off x="189543" y="6177816"/>
            <a:ext cx="640080" cy="640674"/>
          </a:xfrm>
          <a:prstGeom prst="ellipse">
            <a:avLst/>
          </a:prstGeom>
          <a:solidFill>
            <a:srgbClr val="005F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667F760-89DE-4035-81D9-9227D1C6A8B1}"/>
              </a:ext>
            </a:extLst>
          </p:cNvPr>
          <p:cNvSpPr/>
          <p:nvPr/>
        </p:nvSpPr>
        <p:spPr>
          <a:xfrm>
            <a:off x="1157399" y="6182401"/>
            <a:ext cx="640080" cy="640674"/>
          </a:xfrm>
          <a:prstGeom prst="ellipse">
            <a:avLst/>
          </a:prstGeom>
          <a:solidFill>
            <a:srgbClr val="005F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61535B4-95D6-4D79-A863-9C82916EC321}"/>
              </a:ext>
            </a:extLst>
          </p:cNvPr>
          <p:cNvSpPr/>
          <p:nvPr/>
        </p:nvSpPr>
        <p:spPr>
          <a:xfrm>
            <a:off x="2121725" y="6182399"/>
            <a:ext cx="640080" cy="640674"/>
          </a:xfrm>
          <a:prstGeom prst="ellipse">
            <a:avLst/>
          </a:prstGeom>
          <a:solidFill>
            <a:srgbClr val="005F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A5DE28C-6639-4FF2-AD95-AFE3EC7629DD}"/>
              </a:ext>
            </a:extLst>
          </p:cNvPr>
          <p:cNvSpPr/>
          <p:nvPr/>
        </p:nvSpPr>
        <p:spPr>
          <a:xfrm>
            <a:off x="3081845" y="6174462"/>
            <a:ext cx="640080" cy="640674"/>
          </a:xfrm>
          <a:prstGeom prst="ellipse">
            <a:avLst/>
          </a:prstGeom>
          <a:solidFill>
            <a:srgbClr val="005F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9F953BD4-4920-4A9C-81FD-02660B1B4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269" y="6269976"/>
            <a:ext cx="429933" cy="429933"/>
          </a:xfrm>
          <a:prstGeom prst="rect">
            <a:avLst/>
          </a:prstGeom>
          <a:effectLst/>
        </p:spPr>
      </p:pic>
      <p:pic>
        <p:nvPicPr>
          <p:cNvPr id="97" name="Graphic 96" descr="Dollar">
            <a:extLst>
              <a:ext uri="{FF2B5EF4-FFF2-40B4-BE49-F238E27FC236}">
                <a16:creationId xmlns:a16="http://schemas.microsoft.com/office/drawing/2014/main" id="{8CAAF842-4796-4104-A63C-C4BAA759B2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84019" y="6281447"/>
            <a:ext cx="429932" cy="429932"/>
          </a:xfrm>
          <a:prstGeom prst="rect">
            <a:avLst/>
          </a:prstGeom>
          <a:effectLst/>
        </p:spPr>
      </p:pic>
      <p:sp>
        <p:nvSpPr>
          <p:cNvPr id="98" name="Arrow: Down 97">
            <a:extLst>
              <a:ext uri="{FF2B5EF4-FFF2-40B4-BE49-F238E27FC236}">
                <a16:creationId xmlns:a16="http://schemas.microsoft.com/office/drawing/2014/main" id="{7A36A2F9-6530-459C-AB66-C546BB839822}"/>
              </a:ext>
            </a:extLst>
          </p:cNvPr>
          <p:cNvSpPr/>
          <p:nvPr/>
        </p:nvSpPr>
        <p:spPr>
          <a:xfrm rot="13500000">
            <a:off x="2280879" y="6497400"/>
            <a:ext cx="137160" cy="201168"/>
          </a:xfrm>
          <a:prstGeom prst="downArrow">
            <a:avLst>
              <a:gd name="adj1" fmla="val 35857"/>
              <a:gd name="adj2" fmla="val 6969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Down 102">
            <a:extLst>
              <a:ext uri="{FF2B5EF4-FFF2-40B4-BE49-F238E27FC236}">
                <a16:creationId xmlns:a16="http://schemas.microsoft.com/office/drawing/2014/main" id="{2CD6ADFD-4A18-4E97-B2BA-A919E9D6C00A}"/>
              </a:ext>
            </a:extLst>
          </p:cNvPr>
          <p:cNvSpPr/>
          <p:nvPr/>
        </p:nvSpPr>
        <p:spPr>
          <a:xfrm rot="2700000">
            <a:off x="2478108" y="6299516"/>
            <a:ext cx="137160" cy="201168"/>
          </a:xfrm>
          <a:prstGeom prst="downArrow">
            <a:avLst>
              <a:gd name="adj1" fmla="val 35857"/>
              <a:gd name="adj2" fmla="val 6969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Down 103">
            <a:extLst>
              <a:ext uri="{FF2B5EF4-FFF2-40B4-BE49-F238E27FC236}">
                <a16:creationId xmlns:a16="http://schemas.microsoft.com/office/drawing/2014/main" id="{CD1DD771-9DC6-4DBC-AC63-C9EEF76F8933}"/>
              </a:ext>
            </a:extLst>
          </p:cNvPr>
          <p:cNvSpPr/>
          <p:nvPr/>
        </p:nvSpPr>
        <p:spPr>
          <a:xfrm rot="18900000">
            <a:off x="2281213" y="6299517"/>
            <a:ext cx="137160" cy="201168"/>
          </a:xfrm>
          <a:prstGeom prst="downArrow">
            <a:avLst>
              <a:gd name="adj1" fmla="val 35857"/>
              <a:gd name="adj2" fmla="val 6969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08828012-1003-4F09-961B-C005F60488C5}"/>
              </a:ext>
            </a:extLst>
          </p:cNvPr>
          <p:cNvSpPr/>
          <p:nvPr/>
        </p:nvSpPr>
        <p:spPr>
          <a:xfrm rot="8100000">
            <a:off x="2478107" y="6497401"/>
            <a:ext cx="137160" cy="201168"/>
          </a:xfrm>
          <a:prstGeom prst="downArrow">
            <a:avLst>
              <a:gd name="adj1" fmla="val 35857"/>
              <a:gd name="adj2" fmla="val 6969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Graphic 105" descr="Wrench">
            <a:extLst>
              <a:ext uri="{FF2B5EF4-FFF2-40B4-BE49-F238E27FC236}">
                <a16:creationId xmlns:a16="http://schemas.microsoft.com/office/drawing/2014/main" id="{1B0EC4A0-EB0C-415C-B1C7-F6A96A9A2B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0743" y="6278951"/>
            <a:ext cx="429932" cy="4299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2970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21923</TotalTime>
  <Words>109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Pacheco, Joe</dc:creator>
  <cp:lastModifiedBy>Stan Kiska</cp:lastModifiedBy>
  <cp:revision>186</cp:revision>
  <cp:lastPrinted>2018-11-14T20:20:03Z</cp:lastPrinted>
  <dcterms:created xsi:type="dcterms:W3CDTF">2018-11-14T20:10:56Z</dcterms:created>
  <dcterms:modified xsi:type="dcterms:W3CDTF">2020-11-25T03:15:13Z</dcterms:modified>
</cp:coreProperties>
</file>