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80" d="100"/>
          <a:sy n="80" d="100"/>
        </p:scale>
        <p:origin x="60" y="1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17297C-A996-48A1-A914-808EC3FD854F}" type="datetimeFigureOut">
              <a:rPr lang="en-IN" smtClean="0"/>
              <a:t>07-12-2022</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CC6D2680-D559-4D06-A9BF-778DB94CC97A}"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4692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17297C-A996-48A1-A914-808EC3FD854F}"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6D2680-D559-4D06-A9BF-778DB94CC97A}"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65472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17297C-A996-48A1-A914-808EC3FD854F}"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6D2680-D559-4D06-A9BF-778DB94CC97A}"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42345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17297C-A996-48A1-A914-808EC3FD854F}"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6D2680-D559-4D06-A9BF-778DB94CC97A}"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5903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17297C-A996-48A1-A914-808EC3FD854F}" type="datetimeFigureOut">
              <a:rPr lang="en-IN" smtClean="0"/>
              <a:t>07-12-2022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6D2680-D559-4D06-A9BF-778DB94CC97A}"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94159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17297C-A996-48A1-A914-808EC3FD854F}"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6D2680-D559-4D06-A9BF-778DB94CC97A}"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38509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17297C-A996-48A1-A914-808EC3FD854F}" type="datetimeFigureOut">
              <a:rPr lang="en-IN" smtClean="0"/>
              <a:t>07-12-2022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C6D2680-D559-4D06-A9BF-778DB94CC97A}"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26470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17297C-A996-48A1-A914-808EC3FD854F}" type="datetimeFigureOut">
              <a:rPr lang="en-IN" smtClean="0"/>
              <a:t>07-12-2022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C6D2680-D559-4D06-A9BF-778DB94CC97A}"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10708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17297C-A996-48A1-A914-808EC3FD854F}" type="datetimeFigureOut">
              <a:rPr lang="en-IN" smtClean="0"/>
              <a:t>07-12-2022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C6D2680-D559-4D06-A9BF-778DB94CC97A}" type="slidenum">
              <a:rPr lang="en-IN" smtClean="0"/>
              <a:t>‹#›</a:t>
            </a:fld>
            <a:endParaRPr lang="en-IN"/>
          </a:p>
        </p:txBody>
      </p:sp>
    </p:spTree>
    <p:extLst>
      <p:ext uri="{BB962C8B-B14F-4D97-AF65-F5344CB8AC3E}">
        <p14:creationId xmlns:p14="http://schemas.microsoft.com/office/powerpoint/2010/main" val="3521292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17297C-A996-48A1-A914-808EC3FD854F}" type="datetimeFigureOut">
              <a:rPr lang="en-IN" smtClean="0"/>
              <a:t>07-12-2022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6D2680-D559-4D06-A9BF-778DB94CC97A}"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29868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317297C-A996-48A1-A914-808EC3FD854F}" type="datetimeFigureOut">
              <a:rPr lang="en-IN" smtClean="0"/>
              <a:t>07-12-2022</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CC6D2680-D559-4D06-A9BF-778DB94CC97A}"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62281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317297C-A996-48A1-A914-808EC3FD854F}" type="datetimeFigureOut">
              <a:rPr lang="en-IN" smtClean="0"/>
              <a:t>07-12-2022</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C6D2680-D559-4D06-A9BF-778DB94CC97A}"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24018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Electric_power_distribution" TargetMode="External"/><Relationship Id="rId2" Type="http://schemas.openxmlformats.org/officeDocument/2006/relationships/hyperlink" Target="https://en.wikipedia.org/wiki/Railway_platform" TargetMode="External"/><Relationship Id="rId1" Type="http://schemas.openxmlformats.org/officeDocument/2006/relationships/slideLayout" Target="../slideLayouts/slideLayout2.xml"/><Relationship Id="rId5" Type="http://schemas.openxmlformats.org/officeDocument/2006/relationships/hyperlink" Target="https://en.wikipedia.org/wiki/Solar_dial" TargetMode="External"/><Relationship Id="rId4" Type="http://schemas.openxmlformats.org/officeDocument/2006/relationships/hyperlink" Target="https://en.wikipedia.org/wiki/Photocel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1BD34-CA3B-81B2-42FE-8BE89F9A4639}"/>
              </a:ext>
            </a:extLst>
          </p:cNvPr>
          <p:cNvSpPr>
            <a:spLocks noGrp="1"/>
          </p:cNvSpPr>
          <p:nvPr>
            <p:ph type="ctrTitle"/>
          </p:nvPr>
        </p:nvSpPr>
        <p:spPr/>
        <p:txBody>
          <a:bodyPr>
            <a:normAutofit/>
          </a:bodyPr>
          <a:lstStyle/>
          <a:p>
            <a:r>
              <a:rPr lang="en-US" sz="4800" b="1" dirty="0"/>
              <a:t>STREET LIGHT INTENSITY</a:t>
            </a:r>
            <a:br>
              <a:rPr lang="en-US" sz="4800" b="1" dirty="0"/>
            </a:br>
            <a:endParaRPr lang="en-IN" sz="4800" b="1" dirty="0"/>
          </a:p>
        </p:txBody>
      </p:sp>
      <p:sp>
        <p:nvSpPr>
          <p:cNvPr id="3" name="Subtitle 2">
            <a:extLst>
              <a:ext uri="{FF2B5EF4-FFF2-40B4-BE49-F238E27FC236}">
                <a16:creationId xmlns:a16="http://schemas.microsoft.com/office/drawing/2014/main" id="{80AADFA5-B1C8-F616-F00D-3BB00C1BAF00}"/>
              </a:ext>
            </a:extLst>
          </p:cNvPr>
          <p:cNvSpPr>
            <a:spLocks noGrp="1"/>
          </p:cNvSpPr>
          <p:nvPr>
            <p:ph type="subTitle" idx="1"/>
          </p:nvPr>
        </p:nvSpPr>
        <p:spPr>
          <a:xfrm>
            <a:off x="8380675" y="3714084"/>
            <a:ext cx="2674177" cy="1891586"/>
          </a:xfrm>
        </p:spPr>
        <p:txBody>
          <a:bodyPr>
            <a:normAutofit/>
          </a:bodyPr>
          <a:lstStyle/>
          <a:p>
            <a:r>
              <a:rPr lang="en-US" dirty="0"/>
              <a:t>BY</a:t>
            </a:r>
          </a:p>
          <a:p>
            <a:r>
              <a:rPr lang="en-US" dirty="0"/>
              <a:t>20951A0476</a:t>
            </a:r>
          </a:p>
          <a:p>
            <a:r>
              <a:rPr lang="en-US" dirty="0"/>
              <a:t>20951A0478</a:t>
            </a:r>
            <a:endParaRPr lang="en-IN" dirty="0"/>
          </a:p>
        </p:txBody>
      </p:sp>
    </p:spTree>
    <p:extLst>
      <p:ext uri="{BB962C8B-B14F-4D97-AF65-F5344CB8AC3E}">
        <p14:creationId xmlns:p14="http://schemas.microsoft.com/office/powerpoint/2010/main" val="1727744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D634-5285-33C5-704F-771F6A62E35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AF73A0A-504D-8EDF-3AB6-86A697BA604C}"/>
              </a:ext>
            </a:extLst>
          </p:cNvPr>
          <p:cNvSpPr>
            <a:spLocks noGrp="1"/>
          </p:cNvSpPr>
          <p:nvPr>
            <p:ph idx="1"/>
          </p:nvPr>
        </p:nvSpPr>
        <p:spPr>
          <a:xfrm>
            <a:off x="1236894" y="1027156"/>
            <a:ext cx="9603275" cy="3450613"/>
          </a:xfrm>
        </p:spPr>
        <p:txBody>
          <a:bodyPr>
            <a:normAutofit/>
          </a:bodyPr>
          <a:lstStyle/>
          <a:p>
            <a:pPr marL="0" indent="0">
              <a:buNone/>
            </a:pPr>
            <a:r>
              <a:rPr lang="en-US" sz="6600" b="1" dirty="0"/>
              <a:t>          </a:t>
            </a:r>
          </a:p>
          <a:p>
            <a:pPr marL="0" indent="0">
              <a:buNone/>
            </a:pPr>
            <a:r>
              <a:rPr lang="en-US" sz="6600" b="1" dirty="0"/>
              <a:t>         THANK YOU</a:t>
            </a:r>
            <a:endParaRPr lang="en-IN" sz="6600" b="1" dirty="0"/>
          </a:p>
        </p:txBody>
      </p:sp>
    </p:spTree>
    <p:extLst>
      <p:ext uri="{BB962C8B-B14F-4D97-AF65-F5344CB8AC3E}">
        <p14:creationId xmlns:p14="http://schemas.microsoft.com/office/powerpoint/2010/main" val="2410305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91A7B-9032-14B8-624D-2B598EBE1952}"/>
              </a:ext>
            </a:extLst>
          </p:cNvPr>
          <p:cNvSpPr>
            <a:spLocks noGrp="1"/>
          </p:cNvSpPr>
          <p:nvPr>
            <p:ph type="title"/>
          </p:nvPr>
        </p:nvSpPr>
        <p:spPr>
          <a:xfrm>
            <a:off x="1372066" y="446711"/>
            <a:ext cx="9603275" cy="1049235"/>
          </a:xfrm>
        </p:spPr>
        <p:txBody>
          <a:bodyPr>
            <a:noAutofit/>
          </a:bodyPr>
          <a:lstStyle/>
          <a:p>
            <a:pPr algn="ctr"/>
            <a:r>
              <a:rPr lang="en-IN" sz="4800" b="1" dirty="0">
                <a:solidFill>
                  <a:srgbClr val="000000"/>
                </a:solidFill>
                <a:effectLst/>
                <a:latin typeface="Times New Roman" panose="02020603050405020304" pitchFamily="18" charset="0"/>
                <a:ea typeface="Times New Roman" panose="02020603050405020304" pitchFamily="18" charset="0"/>
              </a:rPr>
              <a:t>                                                            Abstract</a:t>
            </a:r>
            <a:endParaRPr lang="en-IN" sz="4800" dirty="0"/>
          </a:p>
        </p:txBody>
      </p:sp>
      <p:sp>
        <p:nvSpPr>
          <p:cNvPr id="3" name="Content Placeholder 2">
            <a:extLst>
              <a:ext uri="{FF2B5EF4-FFF2-40B4-BE49-F238E27FC236}">
                <a16:creationId xmlns:a16="http://schemas.microsoft.com/office/drawing/2014/main" id="{1C6CE3F2-247C-0BBD-3C8C-BAB62FA83C35}"/>
              </a:ext>
            </a:extLst>
          </p:cNvPr>
          <p:cNvSpPr>
            <a:spLocks noGrp="1"/>
          </p:cNvSpPr>
          <p:nvPr>
            <p:ph idx="1"/>
          </p:nvPr>
        </p:nvSpPr>
        <p:spPr>
          <a:xfrm>
            <a:off x="1451579" y="2166806"/>
            <a:ext cx="9603275" cy="3741012"/>
          </a:xfrm>
        </p:spPr>
        <p:txBody>
          <a:bodyPr>
            <a:normAutofit/>
          </a:bodyPr>
          <a:lstStyle/>
          <a:p>
            <a:r>
              <a:rPr lang="en-IN" dirty="0">
                <a:solidFill>
                  <a:srgbClr val="000000"/>
                </a:solidFill>
                <a:effectLst/>
                <a:latin typeface="Arial" panose="020B0604020202020204" pitchFamily="34" charset="0"/>
                <a:ea typeface="Arial" panose="020B0604020202020204" pitchFamily="34" charset="0"/>
              </a:rPr>
              <a:t>Automation has created a bigger hype in the electronics. </a:t>
            </a:r>
          </a:p>
          <a:p>
            <a:r>
              <a:rPr lang="en-IN" dirty="0">
                <a:solidFill>
                  <a:srgbClr val="000000"/>
                </a:solidFill>
                <a:effectLst/>
                <a:latin typeface="Arial" panose="020B0604020202020204" pitchFamily="34" charset="0"/>
                <a:ea typeface="Arial" panose="020B0604020202020204" pitchFamily="34" charset="0"/>
              </a:rPr>
              <a:t>The major reason for this hype is automation provides greater advantages like accuracy, energy conversation, reliability and more over the automated systems do not require any human attention. </a:t>
            </a:r>
          </a:p>
          <a:p>
            <a:r>
              <a:rPr lang="en-IN" dirty="0">
                <a:solidFill>
                  <a:srgbClr val="000000"/>
                </a:solidFill>
                <a:effectLst/>
                <a:latin typeface="Arial" panose="020B0604020202020204" pitchFamily="34" charset="0"/>
                <a:ea typeface="Arial" panose="020B0604020202020204" pitchFamily="34" charset="0"/>
              </a:rPr>
              <a:t>Any one of the requirements stated above demands for the design of an automated device. </a:t>
            </a:r>
          </a:p>
          <a:p>
            <a:r>
              <a:rPr lang="en-IN" dirty="0">
                <a:solidFill>
                  <a:srgbClr val="000000"/>
                </a:solidFill>
                <a:effectLst/>
                <a:latin typeface="Arial" panose="020B0604020202020204" pitchFamily="34" charset="0"/>
                <a:ea typeface="Arial" panose="020B0604020202020204" pitchFamily="34" charset="0"/>
              </a:rPr>
              <a:t>The energy conversation is very important in the current scenario and should be done to a maximum extent where ever it is possible. </a:t>
            </a:r>
            <a:endParaRPr lang="en-IN" dirty="0"/>
          </a:p>
        </p:txBody>
      </p:sp>
    </p:spTree>
    <p:extLst>
      <p:ext uri="{BB962C8B-B14F-4D97-AF65-F5344CB8AC3E}">
        <p14:creationId xmlns:p14="http://schemas.microsoft.com/office/powerpoint/2010/main" val="4134581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61958-33A0-550E-69D9-9D5AEEA1395B}"/>
              </a:ext>
            </a:extLst>
          </p:cNvPr>
          <p:cNvSpPr>
            <a:spLocks noGrp="1"/>
          </p:cNvSpPr>
          <p:nvPr>
            <p:ph type="title"/>
          </p:nvPr>
        </p:nvSpPr>
        <p:spPr/>
        <p:txBody>
          <a:bodyPr>
            <a:normAutofit/>
          </a:bodyPr>
          <a:lstStyle/>
          <a:p>
            <a:pPr algn="ctr"/>
            <a:r>
              <a:rPr lang="en-IN" sz="4400" b="1" dirty="0">
                <a:solidFill>
                  <a:srgbClr val="000000"/>
                </a:solidFill>
                <a:effectLst/>
                <a:latin typeface="Times New Roman" panose="02020603050405020304" pitchFamily="18" charset="0"/>
                <a:ea typeface="Times New Roman" panose="02020603050405020304" pitchFamily="18" charset="0"/>
              </a:rPr>
              <a:t>Objectives &amp; Significance</a:t>
            </a:r>
            <a:endParaRPr lang="en-IN" sz="4400" dirty="0"/>
          </a:p>
        </p:txBody>
      </p:sp>
      <p:sp>
        <p:nvSpPr>
          <p:cNvPr id="3" name="Content Placeholder 2">
            <a:extLst>
              <a:ext uri="{FF2B5EF4-FFF2-40B4-BE49-F238E27FC236}">
                <a16:creationId xmlns:a16="http://schemas.microsoft.com/office/drawing/2014/main" id="{391DDCFC-76F3-C26A-CB57-223FCBD18CBD}"/>
              </a:ext>
            </a:extLst>
          </p:cNvPr>
          <p:cNvSpPr>
            <a:spLocks noGrp="1"/>
          </p:cNvSpPr>
          <p:nvPr>
            <p:ph idx="1"/>
          </p:nvPr>
        </p:nvSpPr>
        <p:spPr>
          <a:xfrm>
            <a:off x="1451579" y="2254272"/>
            <a:ext cx="9603275" cy="3450613"/>
          </a:xfrm>
        </p:spPr>
        <p:txBody>
          <a:bodyPr>
            <a:normAutofit fontScale="85000" lnSpcReduction="20000"/>
          </a:bodyPr>
          <a:lstStyle/>
          <a:p>
            <a:pPr marL="457200" marR="82550" indent="-6350" algn="just">
              <a:lnSpc>
                <a:spcPct val="108000"/>
              </a:lnSpc>
              <a:spcAft>
                <a:spcPts val="430"/>
              </a:spcAft>
            </a:pPr>
            <a:r>
              <a:rPr lang="en-IN" sz="2200" dirty="0">
                <a:solidFill>
                  <a:srgbClr val="404040"/>
                </a:solidFill>
                <a:effectLst/>
                <a:latin typeface="Arial" panose="020B0604020202020204" pitchFamily="34" charset="0"/>
                <a:ea typeface="Arial" panose="020B0604020202020204" pitchFamily="34" charset="0"/>
              </a:rPr>
              <a:t>Street lighting provides a number of important benefits. </a:t>
            </a:r>
          </a:p>
          <a:p>
            <a:pPr marL="457200" marR="82550" indent="-6350" algn="just">
              <a:lnSpc>
                <a:spcPct val="108000"/>
              </a:lnSpc>
              <a:spcAft>
                <a:spcPts val="430"/>
              </a:spcAft>
            </a:pPr>
            <a:r>
              <a:rPr lang="en-IN" sz="2200" dirty="0">
                <a:solidFill>
                  <a:srgbClr val="404040"/>
                </a:solidFill>
                <a:effectLst/>
                <a:latin typeface="Arial" panose="020B0604020202020204" pitchFamily="34" charset="0"/>
                <a:ea typeface="Arial" panose="020B0604020202020204" pitchFamily="34" charset="0"/>
              </a:rPr>
              <a:t>It can be used to promote security in urban areas and to increase the quality of life by artificially extending the hours in which it is light so that activity can take place. </a:t>
            </a:r>
            <a:r>
              <a:rPr lang="en-IN" sz="2200" b="1" dirty="0">
                <a:solidFill>
                  <a:srgbClr val="000000"/>
                </a:solidFill>
                <a:effectLst/>
                <a:latin typeface="Arial" panose="020B0604020202020204" pitchFamily="34" charset="0"/>
                <a:ea typeface="Arial" panose="020B0604020202020204" pitchFamily="34" charset="0"/>
              </a:rPr>
              <a:t> </a:t>
            </a:r>
            <a:endParaRPr lang="en-IN" sz="2200" dirty="0">
              <a:solidFill>
                <a:srgbClr val="000000"/>
              </a:solidFill>
              <a:effectLst/>
              <a:latin typeface="Arial" panose="020B0604020202020204" pitchFamily="34" charset="0"/>
              <a:ea typeface="Arial" panose="020B0604020202020204" pitchFamily="34" charset="0"/>
            </a:endParaRPr>
          </a:p>
          <a:p>
            <a:pPr marL="457200" marR="96520" indent="-6350" algn="just">
              <a:lnSpc>
                <a:spcPct val="107000"/>
              </a:lnSpc>
              <a:spcAft>
                <a:spcPts val="1360"/>
              </a:spcAft>
            </a:pPr>
            <a:r>
              <a:rPr lang="en-IN" sz="2200" b="1" dirty="0">
                <a:solidFill>
                  <a:srgbClr val="000000"/>
                </a:solidFill>
                <a:effectLst/>
                <a:latin typeface="Calibri" panose="020F0502020204030204" pitchFamily="34" charset="0"/>
                <a:ea typeface="Calibri" panose="020F0502020204030204" pitchFamily="34" charset="0"/>
              </a:rPr>
              <a:t> </a:t>
            </a:r>
            <a:r>
              <a:rPr lang="en-IN" sz="2200" dirty="0">
                <a:solidFill>
                  <a:srgbClr val="000000"/>
                </a:solidFill>
                <a:effectLst/>
                <a:latin typeface="Arial" panose="020B0604020202020204" pitchFamily="34" charset="0"/>
                <a:ea typeface="Arial" panose="020B0604020202020204" pitchFamily="34" charset="0"/>
              </a:rPr>
              <a:t>The energy conversation is very important in the current scenario and should be done to a maximum extent where ever it is possible. </a:t>
            </a:r>
          </a:p>
          <a:p>
            <a:pPr marL="457200" marR="96520" indent="-6350" algn="just">
              <a:lnSpc>
                <a:spcPct val="107000"/>
              </a:lnSpc>
              <a:spcAft>
                <a:spcPts val="1360"/>
              </a:spcAft>
            </a:pPr>
            <a:r>
              <a:rPr lang="en-IN" sz="2200" dirty="0">
                <a:solidFill>
                  <a:srgbClr val="000000"/>
                </a:solidFill>
                <a:effectLst/>
                <a:latin typeface="Arial" panose="020B0604020202020204" pitchFamily="34" charset="0"/>
                <a:ea typeface="Arial" panose="020B0604020202020204" pitchFamily="34" charset="0"/>
              </a:rPr>
              <a:t>Energy can be effectively conserved if we can control the street lights on the highways by glowing them only when there is traffic on the road, and this is all most impossible to detect the arrival of a vehicle manually without the presence of light. </a:t>
            </a:r>
          </a:p>
          <a:p>
            <a:endParaRPr lang="en-IN" dirty="0"/>
          </a:p>
        </p:txBody>
      </p:sp>
    </p:spTree>
    <p:extLst>
      <p:ext uri="{BB962C8B-B14F-4D97-AF65-F5344CB8AC3E}">
        <p14:creationId xmlns:p14="http://schemas.microsoft.com/office/powerpoint/2010/main" val="1029532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9D4CD-163A-1B78-E142-16D86720D4FF}"/>
              </a:ext>
            </a:extLst>
          </p:cNvPr>
          <p:cNvSpPr>
            <a:spLocks noGrp="1"/>
          </p:cNvSpPr>
          <p:nvPr>
            <p:ph type="title"/>
          </p:nvPr>
        </p:nvSpPr>
        <p:spPr/>
        <p:txBody>
          <a:bodyPr>
            <a:normAutofit/>
          </a:bodyPr>
          <a:lstStyle/>
          <a:p>
            <a:pPr algn="ctr"/>
            <a:r>
              <a:rPr lang="en-IN" sz="4400" b="1" dirty="0">
                <a:solidFill>
                  <a:srgbClr val="000000"/>
                </a:solidFill>
                <a:effectLst/>
                <a:latin typeface="Times New Roman" panose="02020603050405020304" pitchFamily="18" charset="0"/>
                <a:ea typeface="Times New Roman" panose="02020603050405020304" pitchFamily="18" charset="0"/>
              </a:rPr>
              <a:t>Background </a:t>
            </a:r>
            <a:endParaRPr lang="en-IN" sz="4400" dirty="0"/>
          </a:p>
        </p:txBody>
      </p:sp>
      <p:sp>
        <p:nvSpPr>
          <p:cNvPr id="3" name="Content Placeholder 2">
            <a:extLst>
              <a:ext uri="{FF2B5EF4-FFF2-40B4-BE49-F238E27FC236}">
                <a16:creationId xmlns:a16="http://schemas.microsoft.com/office/drawing/2014/main" id="{C9DFC26B-E5ED-F12B-7CDB-4309DC176ECF}"/>
              </a:ext>
            </a:extLst>
          </p:cNvPr>
          <p:cNvSpPr>
            <a:spLocks noGrp="1"/>
          </p:cNvSpPr>
          <p:nvPr>
            <p:ph idx="1"/>
          </p:nvPr>
        </p:nvSpPr>
        <p:spPr>
          <a:xfrm>
            <a:off x="1451579" y="2015732"/>
            <a:ext cx="9603275" cy="3884136"/>
          </a:xfrm>
        </p:spPr>
        <p:txBody>
          <a:bodyPr>
            <a:normAutofit/>
          </a:bodyPr>
          <a:lstStyle/>
          <a:p>
            <a:pPr marL="6350" marR="229870" indent="-6350" algn="just">
              <a:lnSpc>
                <a:spcPct val="104000"/>
              </a:lnSpc>
              <a:spcAft>
                <a:spcPts val="50"/>
              </a:spcAft>
            </a:pPr>
            <a:r>
              <a:rPr lang="en-IN" dirty="0">
                <a:solidFill>
                  <a:srgbClr val="202122"/>
                </a:solidFill>
                <a:effectLst/>
                <a:latin typeface="Arial" panose="020B0604020202020204" pitchFamily="34" charset="0"/>
                <a:ea typeface="Arial" panose="020B0604020202020204" pitchFamily="34" charset="0"/>
                <a:cs typeface="Arial" panose="020B0604020202020204" pitchFamily="34" charset="0"/>
              </a:rPr>
              <a:t>A street light, light pole, lamppost, street lamp, light standard, or lamp standard is a raised source of light on the edge of a road or path. </a:t>
            </a:r>
          </a:p>
          <a:p>
            <a:pPr marL="6350" marR="229870" indent="-6350" algn="just">
              <a:lnSpc>
                <a:spcPct val="104000"/>
              </a:lnSpc>
              <a:spcAft>
                <a:spcPts val="50"/>
              </a:spcAft>
            </a:pPr>
            <a:r>
              <a:rPr lang="en-IN" dirty="0">
                <a:solidFill>
                  <a:srgbClr val="202122"/>
                </a:solidFill>
                <a:effectLst/>
                <a:latin typeface="Arial" panose="020B0604020202020204" pitchFamily="34" charset="0"/>
                <a:ea typeface="Arial" panose="020B0604020202020204" pitchFamily="34" charset="0"/>
                <a:cs typeface="Arial" panose="020B0604020202020204" pitchFamily="34" charset="0"/>
              </a:rPr>
              <a:t>Similar lights may be found on a</a:t>
            </a:r>
            <a:r>
              <a:rPr lang="en-IN" dirty="0">
                <a:solidFill>
                  <a:srgbClr val="FA2B5C"/>
                </a:solidFill>
                <a:latin typeface="Arial" panose="020B0604020202020204" pitchFamily="34" charset="0"/>
                <a:ea typeface="Arial" panose="020B0604020202020204" pitchFamily="34" charset="0"/>
                <a:cs typeface="Arial" panose="020B0604020202020204" pitchFamily="34" charset="0"/>
              </a:rPr>
              <a:t> </a:t>
            </a:r>
            <a:r>
              <a:rPr lang="en-IN" u="none" strike="noStrike" dirty="0">
                <a:effectLst/>
                <a:latin typeface="Arial" panose="020B0604020202020204" pitchFamily="34" charset="0"/>
                <a:ea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railway platform.</a:t>
            </a:r>
            <a:r>
              <a:rPr lang="en-IN" dirty="0">
                <a:effectLst/>
                <a:latin typeface="Arial" panose="020B0604020202020204" pitchFamily="34" charset="0"/>
                <a:ea typeface="Arial" panose="020B0604020202020204" pitchFamily="34" charset="0"/>
                <a:cs typeface="Arial" panose="020B0604020202020204" pitchFamily="34" charset="0"/>
              </a:rPr>
              <a:t> </a:t>
            </a:r>
            <a:r>
              <a:rPr lang="en-IN" dirty="0">
                <a:solidFill>
                  <a:srgbClr val="000000"/>
                </a:solidFill>
                <a:effectLst/>
                <a:latin typeface="Arial" panose="020B0604020202020204" pitchFamily="34" charset="0"/>
                <a:ea typeface="Arial" panose="020B0604020202020204" pitchFamily="34" charset="0"/>
                <a:cs typeface="Arial" panose="020B0604020202020204" pitchFamily="34" charset="0"/>
              </a:rPr>
              <a:t>When urban</a:t>
            </a:r>
            <a:r>
              <a:rPr lang="en-IN" dirty="0">
                <a:solidFill>
                  <a:srgbClr val="FA2B5C"/>
                </a:solidFill>
                <a:latin typeface="Arial" panose="020B0604020202020204" pitchFamily="34" charset="0"/>
                <a:ea typeface="Arial" panose="020B0604020202020204" pitchFamily="34" charset="0"/>
                <a:cs typeface="Arial" panose="020B0604020202020204" pitchFamily="34" charset="0"/>
              </a:rPr>
              <a:t> </a:t>
            </a:r>
            <a:r>
              <a:rPr lang="en-IN" u="none" strike="noStrike" dirty="0">
                <a:effectLst/>
                <a:latin typeface="Arial" panose="020B0604020202020204" pitchFamily="34" charset="0"/>
                <a:ea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electric power distribution </a:t>
            </a:r>
            <a:r>
              <a:rPr lang="en-IN" dirty="0">
                <a:solidFill>
                  <a:srgbClr val="000000"/>
                </a:solidFill>
                <a:effectLst/>
                <a:latin typeface="Arial" panose="020B0604020202020204" pitchFamily="34" charset="0"/>
                <a:ea typeface="Arial" panose="020B0604020202020204" pitchFamily="34" charset="0"/>
                <a:cs typeface="Arial" panose="020B0604020202020204" pitchFamily="34" charset="0"/>
              </a:rPr>
              <a:t>became ubiquitous in developed countries in the 20th century, lights for urban streets followed, or sometimes LED</a:t>
            </a:r>
            <a:r>
              <a:rPr lang="en-IN" dirty="0">
                <a:solidFill>
                  <a:srgbClr val="000000"/>
                </a:solidFill>
                <a:latin typeface="Arial" panose="020B0604020202020204" pitchFamily="34" charset="0"/>
                <a:ea typeface="Arial" panose="020B0604020202020204" pitchFamily="34" charset="0"/>
                <a:cs typeface="Arial" panose="020B0604020202020204" pitchFamily="34" charset="0"/>
              </a:rPr>
              <a:t> .</a:t>
            </a:r>
            <a:endParaRPr lang="en-IN" dirty="0">
              <a:solidFill>
                <a:srgbClr val="000000"/>
              </a:solidFill>
              <a:effectLst/>
              <a:latin typeface="Arial" panose="020B0604020202020204" pitchFamily="34" charset="0"/>
              <a:ea typeface="Arial" panose="020B0604020202020204" pitchFamily="34" charset="0"/>
              <a:cs typeface="Arial" panose="020B0604020202020204" pitchFamily="34" charset="0"/>
            </a:endParaRPr>
          </a:p>
          <a:p>
            <a:pPr marL="6350" marR="229870" indent="-6350" algn="just">
              <a:lnSpc>
                <a:spcPct val="104000"/>
              </a:lnSpc>
              <a:spcAft>
                <a:spcPts val="50"/>
              </a:spcAft>
            </a:pPr>
            <a:r>
              <a:rPr lang="en-IN" dirty="0">
                <a:solidFill>
                  <a:srgbClr val="000000"/>
                </a:solidFill>
                <a:effectLst/>
                <a:latin typeface="Arial" panose="020B0604020202020204" pitchFamily="34" charset="0"/>
                <a:ea typeface="Arial" panose="020B0604020202020204" pitchFamily="34" charset="0"/>
                <a:cs typeface="Arial" panose="020B0604020202020204" pitchFamily="34" charset="0"/>
              </a:rPr>
              <a:t>Many lamps have light sensitive</a:t>
            </a:r>
            <a:r>
              <a:rPr lang="en-IN" dirty="0">
                <a:solidFill>
                  <a:srgbClr val="FA2B5C"/>
                </a:solidFill>
                <a:latin typeface="Arial" panose="020B0604020202020204" pitchFamily="34" charset="0"/>
                <a:ea typeface="Arial" panose="020B0604020202020204" pitchFamily="34" charset="0"/>
                <a:cs typeface="Arial" panose="020B0604020202020204" pitchFamily="34" charset="0"/>
              </a:rPr>
              <a:t> </a:t>
            </a:r>
            <a:r>
              <a:rPr lang="en-IN" u="none" strike="noStrike" dirty="0">
                <a:effectLst/>
                <a:latin typeface="Arial" panose="020B0604020202020204" pitchFamily="34" charset="0"/>
                <a:ea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photocells </a:t>
            </a:r>
            <a:r>
              <a:rPr lang="en-IN" dirty="0">
                <a:solidFill>
                  <a:srgbClr val="000000"/>
                </a:solidFill>
                <a:effectLst/>
                <a:latin typeface="Arial" panose="020B0604020202020204" pitchFamily="34" charset="0"/>
                <a:ea typeface="Arial" panose="020B0604020202020204" pitchFamily="34" charset="0"/>
                <a:cs typeface="Arial" panose="020B0604020202020204" pitchFamily="34" charset="0"/>
              </a:rPr>
              <a:t>that activate the lamp automatically when needed, at times when there is little-to-no ambient light, such as at dusk, dawn, or at the onset of dark weather conditions .</a:t>
            </a:r>
          </a:p>
          <a:p>
            <a:pPr marL="6350" marR="173355" indent="-6350" algn="just">
              <a:lnSpc>
                <a:spcPct val="104000"/>
              </a:lnSpc>
              <a:spcAft>
                <a:spcPts val="50"/>
              </a:spcAft>
            </a:pPr>
            <a:r>
              <a:rPr lang="en-IN" dirty="0">
                <a:effectLst/>
                <a:latin typeface="Arial" panose="020B0604020202020204" pitchFamily="34" charset="0"/>
                <a:ea typeface="Arial" panose="020B0604020202020204" pitchFamily="34" charset="0"/>
                <a:cs typeface="Arial" panose="020B0604020202020204" pitchFamily="34" charset="0"/>
              </a:rPr>
              <a:t>This function in older lighting systems could be performed with the aid of a</a:t>
            </a:r>
            <a:r>
              <a:rPr lang="en-IN" dirty="0">
                <a:solidFill>
                  <a:srgbClr val="FA2B5C"/>
                </a:solidFill>
                <a:latin typeface="Arial" panose="020B0604020202020204" pitchFamily="34" charset="0"/>
                <a:ea typeface="Arial" panose="020B0604020202020204" pitchFamily="34" charset="0"/>
                <a:cs typeface="Arial" panose="020B0604020202020204" pitchFamily="34" charset="0"/>
              </a:rPr>
              <a:t> </a:t>
            </a:r>
            <a:r>
              <a:rPr lang="en-IN" u="none" strike="noStrike" dirty="0">
                <a:effectLst/>
                <a:latin typeface="Arial" panose="020B0604020202020204" pitchFamily="34" charset="0"/>
                <a:ea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solar dial </a:t>
            </a:r>
            <a:endParaRPr lang="en-IN" dirty="0">
              <a:solidFill>
                <a:srgbClr val="000000"/>
              </a:solidFill>
              <a:effectLst/>
              <a:latin typeface="Arial" panose="020B0604020202020204" pitchFamily="34" charset="0"/>
              <a:ea typeface="Arial" panose="020B0604020202020204" pitchFamily="34" charset="0"/>
            </a:endParaRPr>
          </a:p>
          <a:p>
            <a:pPr marL="6350" marR="229870" indent="-6350" algn="just">
              <a:lnSpc>
                <a:spcPct val="104000"/>
              </a:lnSpc>
              <a:spcAft>
                <a:spcPts val="50"/>
              </a:spcAft>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92580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39AA2-A490-0317-6BD4-CA13E71E2CCB}"/>
              </a:ext>
            </a:extLst>
          </p:cNvPr>
          <p:cNvSpPr>
            <a:spLocks noGrp="1"/>
          </p:cNvSpPr>
          <p:nvPr>
            <p:ph type="title"/>
          </p:nvPr>
        </p:nvSpPr>
        <p:spPr/>
        <p:txBody>
          <a:bodyPr/>
          <a:lstStyle/>
          <a:p>
            <a:pPr algn="ctr"/>
            <a:r>
              <a:rPr lang="en-US" dirty="0"/>
              <a:t> </a:t>
            </a:r>
            <a:r>
              <a:rPr lang="en-IN" sz="4400" b="1" dirty="0">
                <a:solidFill>
                  <a:srgbClr val="000000"/>
                </a:solidFill>
                <a:effectLst/>
                <a:latin typeface="Times New Roman" panose="02020603050405020304" pitchFamily="18" charset="0"/>
                <a:ea typeface="Times New Roman" panose="02020603050405020304" pitchFamily="18" charset="0"/>
              </a:rPr>
              <a:t>Problem Description</a:t>
            </a:r>
            <a:endParaRPr lang="en-IN" sz="4400" dirty="0"/>
          </a:p>
        </p:txBody>
      </p:sp>
      <p:sp>
        <p:nvSpPr>
          <p:cNvPr id="3" name="Content Placeholder 2">
            <a:extLst>
              <a:ext uri="{FF2B5EF4-FFF2-40B4-BE49-F238E27FC236}">
                <a16:creationId xmlns:a16="http://schemas.microsoft.com/office/drawing/2014/main" id="{4915CB31-1F07-8478-C417-6D5E607293F6}"/>
              </a:ext>
            </a:extLst>
          </p:cNvPr>
          <p:cNvSpPr>
            <a:spLocks noGrp="1"/>
          </p:cNvSpPr>
          <p:nvPr>
            <p:ph idx="1"/>
          </p:nvPr>
        </p:nvSpPr>
        <p:spPr>
          <a:xfrm>
            <a:off x="1451579" y="2015732"/>
            <a:ext cx="9603275" cy="3589938"/>
          </a:xfrm>
        </p:spPr>
        <p:txBody>
          <a:bodyPr/>
          <a:lstStyle/>
          <a:p>
            <a:r>
              <a:rPr lang="en-US" dirty="0"/>
              <a:t>Energy conservation is very crucial in this critical era of huge usage of energy resources</a:t>
            </a:r>
          </a:p>
          <a:p>
            <a:r>
              <a:rPr lang="en-US" dirty="0"/>
              <a:t>Every embedded system requires dc voltage and that that will be 5v supply </a:t>
            </a:r>
          </a:p>
          <a:p>
            <a:r>
              <a:rPr lang="en-US" dirty="0"/>
              <a:t>We are getting 230v, 50 Hz in our house hold applications. We can be used to operate the home  appliances like T.V,  cooler, fan, light’s  </a:t>
            </a:r>
          </a:p>
          <a:p>
            <a:r>
              <a:rPr lang="en-US" dirty="0"/>
              <a:t>Digital electronic devices need digital supply and we  can get supply from regulated power supply block .</a:t>
            </a:r>
          </a:p>
          <a:p>
            <a:r>
              <a:rPr lang="en-US" dirty="0"/>
              <a:t>Some sort of good usage of power is using street lights in a efficient manner .</a:t>
            </a:r>
          </a:p>
          <a:p>
            <a:endParaRPr lang="en-IN" dirty="0"/>
          </a:p>
        </p:txBody>
      </p:sp>
    </p:spTree>
    <p:extLst>
      <p:ext uri="{BB962C8B-B14F-4D97-AF65-F5344CB8AC3E}">
        <p14:creationId xmlns:p14="http://schemas.microsoft.com/office/powerpoint/2010/main" val="387368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58233-A035-8694-6429-CA61878E7845}"/>
              </a:ext>
            </a:extLst>
          </p:cNvPr>
          <p:cNvSpPr>
            <a:spLocks noGrp="1"/>
          </p:cNvSpPr>
          <p:nvPr>
            <p:ph type="title"/>
          </p:nvPr>
        </p:nvSpPr>
        <p:spPr/>
        <p:txBody>
          <a:bodyPr>
            <a:normAutofit/>
          </a:bodyPr>
          <a:lstStyle/>
          <a:p>
            <a:pPr algn="ctr"/>
            <a:r>
              <a:rPr lang="en-IN" sz="4400" b="1" dirty="0">
                <a:solidFill>
                  <a:srgbClr val="000000"/>
                </a:solidFill>
                <a:effectLst/>
                <a:latin typeface="Times New Roman" panose="02020603050405020304" pitchFamily="18" charset="0"/>
                <a:ea typeface="Times New Roman" panose="02020603050405020304" pitchFamily="18" charset="0"/>
              </a:rPr>
              <a:t>Proposed </a:t>
            </a:r>
            <a:r>
              <a:rPr lang="en-IN" sz="4400" b="1" dirty="0">
                <a:solidFill>
                  <a:srgbClr val="000000"/>
                </a:solidFill>
                <a:latin typeface="Times New Roman" panose="02020603050405020304" pitchFamily="18" charset="0"/>
                <a:ea typeface="Times New Roman" panose="02020603050405020304" pitchFamily="18" charset="0"/>
              </a:rPr>
              <a:t> </a:t>
            </a:r>
            <a:r>
              <a:rPr lang="en-IN" sz="4400" b="1" dirty="0">
                <a:solidFill>
                  <a:srgbClr val="000000"/>
                </a:solidFill>
                <a:effectLst/>
                <a:latin typeface="Times New Roman" panose="02020603050405020304" pitchFamily="18" charset="0"/>
                <a:ea typeface="Times New Roman" panose="02020603050405020304" pitchFamily="18" charset="0"/>
              </a:rPr>
              <a:t>Solution</a:t>
            </a:r>
            <a:endParaRPr lang="en-IN" sz="4400" dirty="0"/>
          </a:p>
        </p:txBody>
      </p:sp>
      <p:sp>
        <p:nvSpPr>
          <p:cNvPr id="3" name="Content Placeholder 2">
            <a:extLst>
              <a:ext uri="{FF2B5EF4-FFF2-40B4-BE49-F238E27FC236}">
                <a16:creationId xmlns:a16="http://schemas.microsoft.com/office/drawing/2014/main" id="{0E0C1E1B-FFA0-61C4-128B-36E5398DE811}"/>
              </a:ext>
            </a:extLst>
          </p:cNvPr>
          <p:cNvSpPr>
            <a:spLocks noGrp="1"/>
          </p:cNvSpPr>
          <p:nvPr>
            <p:ph idx="1"/>
          </p:nvPr>
        </p:nvSpPr>
        <p:spPr>
          <a:xfrm>
            <a:off x="1451579" y="2280663"/>
            <a:ext cx="9603275" cy="3772818"/>
          </a:xfrm>
        </p:spPr>
        <p:txBody>
          <a:bodyPr>
            <a:normAutofit/>
          </a:bodyPr>
          <a:lstStyle/>
          <a:p>
            <a:r>
              <a:rPr lang="en-US" sz="2200" dirty="0"/>
              <a:t>Microcontrollers are used in automatically controlled products and devices, such as automobile engine control systems, remote controls, office machines, appliances, power tools, and toys. </a:t>
            </a:r>
          </a:p>
          <a:p>
            <a:r>
              <a:rPr lang="en-US" sz="2200" dirty="0"/>
              <a:t>By reducing the size and cost compared to a design that uses a separate microprocessor, memory, and input/output devices, microcontrollers make it economical to digitally control even more devices and processes.  </a:t>
            </a:r>
          </a:p>
          <a:p>
            <a:r>
              <a:rPr lang="en-US" sz="2200" dirty="0"/>
              <a:t>A microcontroller can be considered a self-contained system with a processor, memory and peripherals and can be used with an embedded system. </a:t>
            </a:r>
          </a:p>
          <a:p>
            <a:endParaRPr lang="en-US" sz="2200" dirty="0"/>
          </a:p>
          <a:p>
            <a:endParaRPr lang="en-IN" dirty="0"/>
          </a:p>
        </p:txBody>
      </p:sp>
    </p:spTree>
    <p:extLst>
      <p:ext uri="{BB962C8B-B14F-4D97-AF65-F5344CB8AC3E}">
        <p14:creationId xmlns:p14="http://schemas.microsoft.com/office/powerpoint/2010/main" val="2477730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EA85E-4044-C1A4-7C59-BE2BC62A23D2}"/>
              </a:ext>
            </a:extLst>
          </p:cNvPr>
          <p:cNvSpPr>
            <a:spLocks noGrp="1"/>
          </p:cNvSpPr>
          <p:nvPr>
            <p:ph type="title"/>
          </p:nvPr>
        </p:nvSpPr>
        <p:spPr>
          <a:xfrm>
            <a:off x="1451578" y="502369"/>
            <a:ext cx="9603275" cy="1049235"/>
          </a:xfrm>
        </p:spPr>
        <p:txBody>
          <a:bodyPr>
            <a:noAutofit/>
          </a:bodyPr>
          <a:lstStyle/>
          <a:p>
            <a:pPr algn="ctr"/>
            <a:r>
              <a:rPr lang="en-IN" b="1" dirty="0">
                <a:solidFill>
                  <a:srgbClr val="000000"/>
                </a:solidFill>
                <a:effectLst/>
                <a:latin typeface="Times New Roman" panose="02020603050405020304" pitchFamily="18" charset="0"/>
                <a:ea typeface="Times New Roman" panose="02020603050405020304" pitchFamily="18" charset="0"/>
              </a:rPr>
              <a:t>Detailed description of the Prototype or Product</a:t>
            </a:r>
            <a:endParaRPr lang="en-IN" dirty="0"/>
          </a:p>
        </p:txBody>
      </p:sp>
      <p:sp>
        <p:nvSpPr>
          <p:cNvPr id="3" name="Content Placeholder 2">
            <a:extLst>
              <a:ext uri="{FF2B5EF4-FFF2-40B4-BE49-F238E27FC236}">
                <a16:creationId xmlns:a16="http://schemas.microsoft.com/office/drawing/2014/main" id="{D911879B-4290-6CF5-FA6F-8FB1A6400908}"/>
              </a:ext>
            </a:extLst>
          </p:cNvPr>
          <p:cNvSpPr>
            <a:spLocks noGrp="1"/>
          </p:cNvSpPr>
          <p:nvPr>
            <p:ph idx="1"/>
          </p:nvPr>
        </p:nvSpPr>
        <p:spPr>
          <a:xfrm>
            <a:off x="1451579" y="2015732"/>
            <a:ext cx="9603275" cy="3923892"/>
          </a:xfrm>
        </p:spPr>
        <p:txBody>
          <a:bodyPr>
            <a:normAutofit/>
          </a:bodyPr>
          <a:lstStyle/>
          <a:p>
            <a:r>
              <a:rPr lang="en-IN" dirty="0">
                <a:solidFill>
                  <a:srgbClr val="000000"/>
                </a:solidFill>
                <a:effectLst/>
                <a:latin typeface="Arial" panose="020B0604020202020204" pitchFamily="34" charset="0"/>
                <a:ea typeface="Arial" panose="020B0604020202020204" pitchFamily="34" charset="0"/>
              </a:rPr>
              <a:t>The controlling device of the whole system is an </a:t>
            </a:r>
            <a:r>
              <a:rPr lang="en-IN" dirty="0" err="1">
                <a:solidFill>
                  <a:srgbClr val="000000"/>
                </a:solidFill>
                <a:effectLst/>
                <a:latin typeface="Arial" panose="020B0604020202020204" pitchFamily="34" charset="0"/>
                <a:ea typeface="Arial" panose="020B0604020202020204" pitchFamily="34" charset="0"/>
              </a:rPr>
              <a:t>arduino</a:t>
            </a:r>
            <a:r>
              <a:rPr lang="en-IN" dirty="0">
                <a:solidFill>
                  <a:srgbClr val="000000"/>
                </a:solidFill>
                <a:effectLst/>
                <a:latin typeface="Arial" panose="020B0604020202020204" pitchFamily="34" charset="0"/>
                <a:ea typeface="Arial" panose="020B0604020202020204" pitchFamily="34" charset="0"/>
              </a:rPr>
              <a:t> nano which is interface with LDR sensor, LED street lights, and IR sensor. </a:t>
            </a:r>
          </a:p>
          <a:p>
            <a:r>
              <a:rPr lang="en-IN" dirty="0">
                <a:solidFill>
                  <a:srgbClr val="000000"/>
                </a:solidFill>
                <a:effectLst/>
                <a:latin typeface="Arial" panose="020B0604020202020204" pitchFamily="34" charset="0"/>
                <a:ea typeface="Arial" panose="020B0604020202020204" pitchFamily="34" charset="0"/>
              </a:rPr>
              <a:t>This project consist of LDR to detect the day/night time based on that it will control the intensity of the street light.IR sensor is used to detect the vehicle. </a:t>
            </a:r>
          </a:p>
          <a:p>
            <a:r>
              <a:rPr lang="en-IN" dirty="0">
                <a:solidFill>
                  <a:srgbClr val="000000"/>
                </a:solidFill>
                <a:effectLst/>
                <a:latin typeface="Arial" panose="020B0604020202020204" pitchFamily="34" charset="0"/>
                <a:ea typeface="Arial" panose="020B0604020202020204" pitchFamily="34" charset="0"/>
              </a:rPr>
              <a:t>When the IR sensor detects the vehicle then the microcontroller will switch on the street lights with high intensity after passing the vehicle street lights will glows on 50% intensity.</a:t>
            </a:r>
          </a:p>
          <a:p>
            <a:r>
              <a:rPr lang="en-IN" dirty="0">
                <a:solidFill>
                  <a:srgbClr val="000000"/>
                </a:solidFill>
                <a:effectLst/>
                <a:latin typeface="Arial" panose="020B0604020202020204" pitchFamily="34" charset="0"/>
                <a:ea typeface="Arial" panose="020B0604020202020204" pitchFamily="34" charset="0"/>
              </a:rPr>
              <a:t>To achieve this task microcontroller is loaded program written in embedded C language.</a:t>
            </a:r>
          </a:p>
          <a:p>
            <a:pPr marL="0" indent="0">
              <a:buNone/>
            </a:pPr>
            <a:endParaRPr lang="en-IN" dirty="0"/>
          </a:p>
        </p:txBody>
      </p:sp>
    </p:spTree>
    <p:extLst>
      <p:ext uri="{BB962C8B-B14F-4D97-AF65-F5344CB8AC3E}">
        <p14:creationId xmlns:p14="http://schemas.microsoft.com/office/powerpoint/2010/main" val="4225337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79772-BCBA-E735-3300-FA3A8BA2CB2E}"/>
              </a:ext>
            </a:extLst>
          </p:cNvPr>
          <p:cNvSpPr>
            <a:spLocks noGrp="1"/>
          </p:cNvSpPr>
          <p:nvPr>
            <p:ph type="title"/>
          </p:nvPr>
        </p:nvSpPr>
        <p:spPr/>
        <p:txBody>
          <a:bodyPr/>
          <a:lstStyle/>
          <a:p>
            <a:pPr algn="ctr"/>
            <a:r>
              <a:rPr lang="en-IN" b="1" dirty="0">
                <a:solidFill>
                  <a:srgbClr val="000000"/>
                </a:solidFill>
                <a:effectLst/>
                <a:latin typeface="Times New Roman" panose="02020603050405020304" pitchFamily="18" charset="0"/>
                <a:ea typeface="Times New Roman" panose="02020603050405020304" pitchFamily="18" charset="0"/>
              </a:rPr>
              <a:t>Detailed description of the Prototype or Product</a:t>
            </a:r>
            <a:endParaRPr lang="en-IN" dirty="0"/>
          </a:p>
        </p:txBody>
      </p:sp>
      <p:sp>
        <p:nvSpPr>
          <p:cNvPr id="3" name="Content Placeholder 2">
            <a:extLst>
              <a:ext uri="{FF2B5EF4-FFF2-40B4-BE49-F238E27FC236}">
                <a16:creationId xmlns:a16="http://schemas.microsoft.com/office/drawing/2014/main" id="{7704401D-371A-021D-5D36-4C14C6ED89E0}"/>
              </a:ext>
            </a:extLst>
          </p:cNvPr>
          <p:cNvSpPr>
            <a:spLocks noGrp="1"/>
          </p:cNvSpPr>
          <p:nvPr>
            <p:ph idx="1"/>
          </p:nvPr>
        </p:nvSpPr>
        <p:spPr>
          <a:xfrm>
            <a:off x="1451579" y="2015732"/>
            <a:ext cx="9603275" cy="3947746"/>
          </a:xfrm>
        </p:spPr>
        <p:txBody>
          <a:bodyPr>
            <a:normAutofit/>
          </a:bodyPr>
          <a:lstStyle/>
          <a:p>
            <a:r>
              <a:rPr lang="en-IN" dirty="0">
                <a:solidFill>
                  <a:srgbClr val="000000"/>
                </a:solidFill>
                <a:effectLst/>
                <a:latin typeface="Arial" panose="020B0604020202020204" pitchFamily="34" charset="0"/>
                <a:ea typeface="Arial" panose="020B0604020202020204" pitchFamily="34" charset="0"/>
                <a:cs typeface="Arial" panose="020B0604020202020204" pitchFamily="34" charset="0"/>
              </a:rPr>
              <a:t>A photo resistor or light dependent resistor or cadmium </a:t>
            </a:r>
            <a:r>
              <a:rPr lang="en-IN" dirty="0" err="1">
                <a:solidFill>
                  <a:srgbClr val="000000"/>
                </a:solidFill>
                <a:effectLst/>
                <a:latin typeface="Arial" panose="020B0604020202020204" pitchFamily="34" charset="0"/>
                <a:ea typeface="Arial" panose="020B0604020202020204" pitchFamily="34" charset="0"/>
                <a:cs typeface="Arial" panose="020B0604020202020204" pitchFamily="34" charset="0"/>
              </a:rPr>
              <a:t>sulfide</a:t>
            </a:r>
            <a:r>
              <a:rPr lang="en-IN" dirty="0">
                <a:solidFill>
                  <a:srgbClr val="000000"/>
                </a:solidFill>
                <a:effectLst/>
                <a:latin typeface="Arial" panose="020B0604020202020204" pitchFamily="34" charset="0"/>
                <a:ea typeface="Arial" panose="020B0604020202020204" pitchFamily="34" charset="0"/>
                <a:cs typeface="Arial" panose="020B0604020202020204" pitchFamily="34" charset="0"/>
              </a:rPr>
              <a:t> (</a:t>
            </a:r>
            <a:r>
              <a:rPr lang="en-IN" dirty="0" err="1">
                <a:solidFill>
                  <a:srgbClr val="000000"/>
                </a:solidFill>
                <a:effectLst/>
                <a:latin typeface="Arial" panose="020B0604020202020204" pitchFamily="34" charset="0"/>
                <a:ea typeface="Arial" panose="020B0604020202020204" pitchFamily="34" charset="0"/>
                <a:cs typeface="Arial" panose="020B0604020202020204" pitchFamily="34" charset="0"/>
              </a:rPr>
              <a:t>CdS</a:t>
            </a:r>
            <a:r>
              <a:rPr lang="en-IN" dirty="0">
                <a:solidFill>
                  <a:srgbClr val="000000"/>
                </a:solidFill>
                <a:effectLst/>
                <a:latin typeface="Arial" panose="020B0604020202020204" pitchFamily="34" charset="0"/>
                <a:ea typeface="Arial" panose="020B0604020202020204" pitchFamily="34" charset="0"/>
                <a:cs typeface="Arial" panose="020B0604020202020204" pitchFamily="34" charset="0"/>
              </a:rPr>
              <a:t>) cell is a resistor whose resistance decreases with increasing incident light intensity </a:t>
            </a:r>
          </a:p>
          <a:p>
            <a:r>
              <a:rPr lang="en-US" dirty="0">
                <a:latin typeface="Arial" panose="020B0604020202020204" pitchFamily="34" charset="0"/>
                <a:cs typeface="Arial" panose="020B0604020202020204" pitchFamily="34" charset="0"/>
              </a:rPr>
              <a:t>It can also be referenced as a photo conductor .  A photo resistor is made of a high resistance semiconductor. </a:t>
            </a:r>
          </a:p>
          <a:p>
            <a:r>
              <a:rPr lang="en-US" dirty="0">
                <a:latin typeface="Arial" panose="020B0604020202020204" pitchFamily="34" charset="0"/>
                <a:cs typeface="Arial" panose="020B0604020202020204" pitchFamily="34" charset="0"/>
              </a:rPr>
              <a:t>If light falling on the device is of high enough frequency, photons absorbed by the semiconductor give bound electrons enough energy to jump into the conduction band.</a:t>
            </a:r>
          </a:p>
          <a:p>
            <a:r>
              <a:rPr lang="en-US" dirty="0">
                <a:latin typeface="Arial" panose="020B0604020202020204" pitchFamily="34" charset="0"/>
                <a:cs typeface="Arial" panose="020B0604020202020204" pitchFamily="34" charset="0"/>
              </a:rPr>
              <a:t>The resulting free electron (and its hole partner) conduct electricity, thereby lowering resistance.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1312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C9C6D-D4B0-082D-6E6E-838D7CFB69A8}"/>
              </a:ext>
            </a:extLst>
          </p:cNvPr>
          <p:cNvSpPr>
            <a:spLocks noGrp="1"/>
          </p:cNvSpPr>
          <p:nvPr>
            <p:ph type="title"/>
          </p:nvPr>
        </p:nvSpPr>
        <p:spPr/>
        <p:txBody>
          <a:bodyPr>
            <a:normAutofit/>
          </a:bodyPr>
          <a:lstStyle/>
          <a:p>
            <a:pPr algn="ctr"/>
            <a:r>
              <a:rPr lang="en-IN" sz="4400" b="1" dirty="0">
                <a:solidFill>
                  <a:srgbClr val="000000"/>
                </a:solidFill>
                <a:effectLst/>
                <a:latin typeface="Times New Roman" panose="02020603050405020304" pitchFamily="18" charset="0"/>
                <a:ea typeface="Times New Roman" panose="02020603050405020304" pitchFamily="18" charset="0"/>
              </a:rPr>
              <a:t>Design and </a:t>
            </a:r>
            <a:r>
              <a:rPr lang="en-IN" sz="4400" b="1" dirty="0" err="1">
                <a:solidFill>
                  <a:srgbClr val="000000"/>
                </a:solidFill>
                <a:effectLst/>
                <a:latin typeface="Times New Roman" panose="02020603050405020304" pitchFamily="18" charset="0"/>
                <a:ea typeface="Times New Roman" panose="02020603050405020304" pitchFamily="18" charset="0"/>
              </a:rPr>
              <a:t>Modeling</a:t>
            </a:r>
            <a:r>
              <a:rPr lang="en-IN" sz="4400" b="1" dirty="0">
                <a:solidFill>
                  <a:srgbClr val="000000"/>
                </a:solidFill>
                <a:effectLst/>
                <a:latin typeface="Times New Roman" panose="02020603050405020304" pitchFamily="18" charset="0"/>
                <a:ea typeface="Times New Roman" panose="02020603050405020304" pitchFamily="18" charset="0"/>
              </a:rPr>
              <a:t> </a:t>
            </a:r>
            <a:endParaRPr lang="en-IN" sz="4400" dirty="0"/>
          </a:p>
        </p:txBody>
      </p:sp>
      <p:pic>
        <p:nvPicPr>
          <p:cNvPr id="7" name="Content Placeholder 6">
            <a:extLst>
              <a:ext uri="{FF2B5EF4-FFF2-40B4-BE49-F238E27FC236}">
                <a16:creationId xmlns:a16="http://schemas.microsoft.com/office/drawing/2014/main" id="{2C7ED9F5-D02E-F110-DEB0-8C72488484B6}"/>
              </a:ext>
            </a:extLst>
          </p:cNvPr>
          <p:cNvPicPr>
            <a:picLocks noGrp="1" noChangeAspect="1"/>
          </p:cNvPicPr>
          <p:nvPr>
            <p:ph idx="1"/>
          </p:nvPr>
        </p:nvPicPr>
        <p:blipFill>
          <a:blip r:embed="rId2"/>
          <a:stretch>
            <a:fillRect/>
          </a:stretch>
        </p:blipFill>
        <p:spPr>
          <a:xfrm>
            <a:off x="3347501" y="1984320"/>
            <a:ext cx="4258816" cy="3828084"/>
          </a:xfrm>
          <a:prstGeom prst="rect">
            <a:avLst/>
          </a:prstGeom>
        </p:spPr>
      </p:pic>
    </p:spTree>
    <p:extLst>
      <p:ext uri="{BB962C8B-B14F-4D97-AF65-F5344CB8AC3E}">
        <p14:creationId xmlns:p14="http://schemas.microsoft.com/office/powerpoint/2010/main" val="424231511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48</TotalTime>
  <Words>741</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Gill Sans MT</vt:lpstr>
      <vt:lpstr>Times New Roman</vt:lpstr>
      <vt:lpstr>Gallery</vt:lpstr>
      <vt:lpstr>STREET LIGHT INTENSITY </vt:lpstr>
      <vt:lpstr>                                                            Abstract</vt:lpstr>
      <vt:lpstr>Objectives &amp; Significance</vt:lpstr>
      <vt:lpstr>Background </vt:lpstr>
      <vt:lpstr> Problem Description</vt:lpstr>
      <vt:lpstr>Proposed  Solution</vt:lpstr>
      <vt:lpstr>Detailed description of the Prototype or Product</vt:lpstr>
      <vt:lpstr>Detailed description of the Prototype or Product</vt:lpstr>
      <vt:lpstr>Design and Modeling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STREET LIGHT INTENSITY </dc:title>
  <dc:creator>Lavanya Lakkakula</dc:creator>
  <cp:lastModifiedBy>Lavanya Lakkakula</cp:lastModifiedBy>
  <cp:revision>1</cp:revision>
  <dcterms:created xsi:type="dcterms:W3CDTF">2022-12-07T16:18:18Z</dcterms:created>
  <dcterms:modified xsi:type="dcterms:W3CDTF">2022-12-07T17:07:02Z</dcterms:modified>
</cp:coreProperties>
</file>