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936" r:id="rId3"/>
    <p:sldId id="900" r:id="rId4"/>
    <p:sldId id="987" r:id="rId5"/>
    <p:sldId id="901" r:id="rId6"/>
    <p:sldId id="903" r:id="rId7"/>
    <p:sldId id="906" r:id="rId8"/>
    <p:sldId id="934" r:id="rId9"/>
    <p:sldId id="980" r:id="rId10"/>
    <p:sldId id="986" r:id="rId11"/>
    <p:sldId id="981" r:id="rId12"/>
    <p:sldId id="982" r:id="rId13"/>
    <p:sldId id="983" r:id="rId14"/>
    <p:sldId id="984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66"/>
    <a:srgbClr val="00CC99"/>
    <a:srgbClr val="33CCFF"/>
    <a:srgbClr val="FF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9044"/>
    <p:restoredTop sz="92217"/>
  </p:normalViewPr>
  <p:slideViewPr>
    <p:cSldViewPr showGuides="1">
      <p:cViewPr varScale="1">
        <p:scale>
          <a:sx n="51" d="100"/>
          <a:sy n="51" d="100"/>
        </p:scale>
        <p:origin x="145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B1DCCB-0106-4EFF-8CE0-333E5928E7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19FF4-B848-412E-8449-06A89C57ECB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smartphon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1475;&#35821;&#25991;&#20214;for%20studen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assignments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609600"/>
            <a:ext cx="9144000" cy="6248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学习平台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第二课堂作业。 第九周截至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学习平台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微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课练习和课后配套练习：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次微课练习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(lecture 2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Grammar issues in headlines;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5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News structure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lexical features of and rhetorical devices in news headlines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introduction to news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newspapers;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 lead)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四次课后配套练习（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reading;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3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reading;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5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reading;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6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reading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新闻写作一次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presentation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每组一次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Passage 6--smartphone</a:t>
            </a:r>
            <a:endParaRPr lang="zh-CN" altLang="en-US" dirty="0"/>
          </a:p>
        </p:txBody>
      </p:sp>
      <p:pic>
        <p:nvPicPr>
          <p:cNvPr id="12291" name="内容占位符 2">
            <a:hlinkClick r:id="rId1" action="ppaction://hlinkfile"/>
          </p:cNvPr>
          <p:cNvPicPr>
            <a:picLocks noGrp="1" noChangeAspect="1"/>
          </p:cNvPicPr>
          <p:nvPr>
            <p:ph idx="1" hasCustomPrompt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417638"/>
            <a:ext cx="8485187" cy="4752975"/>
          </a:xfrm>
          <a:ln/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-252412" y="274638"/>
            <a:ext cx="9648825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Be cautious in pronouncing these words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600200"/>
            <a:ext cx="9144000" cy="4525963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/>
              <a:t>multiplied  /ˈmʌltɪplaɪd/  adj.</a:t>
            </a:r>
            <a:r>
              <a:rPr lang="zh-CN" altLang="en-US" sz="3600" dirty="0"/>
              <a:t>相乘的</a:t>
            </a:r>
            <a:endParaRPr lang="en-US" altLang="zh-CN" sz="3600" dirty="0"/>
          </a:p>
          <a:p>
            <a:r>
              <a:rPr lang="en-US" altLang="zh-CN" sz="3600" dirty="0"/>
              <a:t>subtle  /ˈsʌtl/   adj.</a:t>
            </a:r>
            <a:r>
              <a:rPr lang="zh-CN" altLang="en-US" sz="3600" dirty="0"/>
              <a:t>微妙的</a:t>
            </a:r>
            <a:endParaRPr lang="en-US" altLang="zh-CN" sz="3600" dirty="0"/>
          </a:p>
          <a:p>
            <a:r>
              <a:rPr lang="en-US" altLang="zh-CN" sz="3600" dirty="0"/>
              <a:t>revolutionize /ˌrevəˈluːʃənaɪz/ vt.</a:t>
            </a:r>
            <a:r>
              <a:rPr lang="zh-CN" altLang="en-US" sz="3600" dirty="0"/>
              <a:t> 彻底改变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behavioral   /bɪ'heɪvjərəl/ adj.</a:t>
            </a:r>
            <a:r>
              <a:rPr lang="zh-CN" altLang="en-US" sz="3600" dirty="0"/>
              <a:t>关于行为的</a:t>
            </a:r>
            <a:endParaRPr lang="en-US" altLang="zh-CN" sz="3600" dirty="0"/>
          </a:p>
          <a:p>
            <a:r>
              <a:rPr lang="en-US" altLang="zh-CN" sz="3600" dirty="0"/>
              <a:t>query   /ˈkwɪri/  n.</a:t>
            </a:r>
            <a:r>
              <a:rPr lang="zh-CN" altLang="en-US" sz="3600" dirty="0"/>
              <a:t>查询；询问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domain  /doʊˈmeɪn/  n. </a:t>
            </a:r>
            <a:r>
              <a:rPr lang="zh-CN" altLang="en-US" sz="3600" dirty="0"/>
              <a:t>范围，范畴</a:t>
            </a:r>
            <a:endParaRPr lang="zh-CN" altLang="zh-CN" sz="3600" dirty="0"/>
          </a:p>
          <a:p>
            <a:endParaRPr lang="zh-CN" altLang="en-US" sz="40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30175" y="274638"/>
            <a:ext cx="8861425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/>
              <a:t>B:  passage 3—organic farming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14340" name="AutoShape 2" descr="Organic Farming - Hello Nature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1434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722438"/>
            <a:ext cx="9063038" cy="4906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9372600" cy="9445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Be cautious in pronouncing these words:</a:t>
            </a:r>
            <a:endParaRPr lang="zh-CN" altLang="en-US" sz="40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 hasCustomPrompt="1"/>
          </p:nvPr>
        </p:nvSpPr>
        <p:spPr>
          <a:xfrm>
            <a:off x="-228600" y="1600200"/>
            <a:ext cx="93726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sustainability    /səˌsteɪnəˈbɪlɪti/ n. </a:t>
            </a:r>
            <a:r>
              <a:rPr lang="zh-CN" altLang="en-US" dirty="0"/>
              <a:t>耐久性</a:t>
            </a:r>
            <a:endParaRPr lang="en-US" altLang="zh-CN" dirty="0"/>
          </a:p>
          <a:p>
            <a:r>
              <a:rPr lang="en-US" altLang="zh-CN" dirty="0"/>
              <a:t>soil erosion    /sɔɪl ɪˈroʊʒn/</a:t>
            </a:r>
            <a:r>
              <a:rPr lang="zh-CN" altLang="en-US" dirty="0"/>
              <a:t>  水土流失</a:t>
            </a:r>
            <a:endParaRPr lang="en-US" altLang="zh-CN" dirty="0"/>
          </a:p>
          <a:p>
            <a:r>
              <a:rPr lang="en-US" altLang="zh-CN" dirty="0"/>
              <a:t>counterpart  /ˈkaʊntərpɑːrt/   n.</a:t>
            </a:r>
            <a:r>
              <a:rPr lang="zh-CN" altLang="en-US" dirty="0"/>
              <a:t>  对应的人或事物</a:t>
            </a:r>
            <a:endParaRPr lang="en-US" altLang="zh-CN" dirty="0"/>
          </a:p>
          <a:p>
            <a:r>
              <a:rPr lang="en-US" altLang="zh-CN" dirty="0"/>
              <a:t>biodiversity  /ˌbaɪoʊdaɪˈvɜːrsəti/  n. </a:t>
            </a:r>
            <a:r>
              <a:rPr lang="zh-CN" altLang="en-US" dirty="0"/>
              <a:t>生物多样性</a:t>
            </a:r>
            <a:endParaRPr lang="en-US" altLang="zh-CN" dirty="0"/>
          </a:p>
          <a:p>
            <a:r>
              <a:rPr lang="en-US" altLang="zh-CN" dirty="0"/>
              <a:t>microorganism /ˌmaɪkroʊˈɔːrɡənɪzəm/ n.</a:t>
            </a:r>
            <a:r>
              <a:rPr lang="zh-CN" altLang="en-US" dirty="0"/>
              <a:t>微生物</a:t>
            </a:r>
            <a:endParaRPr lang="en-US" altLang="zh-CN" dirty="0"/>
          </a:p>
          <a:p>
            <a:r>
              <a:rPr lang="en-US" altLang="zh-CN" dirty="0"/>
              <a:t>synthetic  /sɪnˈ</a:t>
            </a:r>
            <a:r>
              <a:rPr lang="el-GR" altLang="zh-CN" dirty="0"/>
              <a:t>θ</a:t>
            </a:r>
            <a:r>
              <a:rPr lang="en-US" altLang="zh-CN" dirty="0"/>
              <a:t>etɪk/  adj. (</a:t>
            </a:r>
            <a:r>
              <a:rPr lang="zh-CN" altLang="en-US" dirty="0"/>
              <a:t>人工</a:t>
            </a:r>
            <a:r>
              <a:rPr lang="en-US" altLang="zh-CN" dirty="0"/>
              <a:t>)</a:t>
            </a:r>
            <a:r>
              <a:rPr lang="zh-CN" altLang="en-US" dirty="0"/>
              <a:t>合成的</a:t>
            </a:r>
            <a:endParaRPr lang="en-US" altLang="zh-CN" dirty="0"/>
          </a:p>
          <a:p>
            <a:r>
              <a:rPr lang="en-US" altLang="zh-CN" dirty="0"/>
              <a:t>price premium  /praɪs ˈpriːmiəm/</a:t>
            </a:r>
            <a:r>
              <a:rPr lang="zh-CN" altLang="en-US" dirty="0"/>
              <a:t>    价格溢价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Preparation for the final exam</a:t>
            </a:r>
            <a:endParaRPr lang="en-US" altLang="zh-CN" dirty="0"/>
          </a:p>
        </p:txBody>
      </p:sp>
      <p:sp>
        <p:nvSpPr>
          <p:cNvPr id="4099" name="Rectangle 2"/>
          <p:cNvSpPr>
            <a:spLocks noGrp="1"/>
          </p:cNvSpPr>
          <p:nvPr>
            <p:ph idx="1" hasCustomPrompt="1"/>
          </p:nvPr>
        </p:nvSpPr>
        <p:spPr>
          <a:xfrm>
            <a:off x="0" y="1295400"/>
            <a:ext cx="9463088" cy="5562600"/>
          </a:xfrm>
          <a:ln/>
        </p:spPr>
        <p:txBody>
          <a:bodyPr vert="horz" wrap="square" lIns="91440" tIns="45720" rIns="91440" bIns="45720" anchor="t" anchorCtr="0"/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          Listening Comprehension       (25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1= 25%)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          Cloze                                       (10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1= 10%)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         Reading Comprehension         (10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2= 20%)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以上为年级统一题目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IV        News Headlines                        (10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1.5= 15%)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V         Vocabulary                               (10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1.5= 15%)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VI        News Writing                          (1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15= 15%)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以上为课程相关题目</a:t>
            </a:r>
            <a:endParaRPr lang="en-US" altLang="zh-CN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 noRot="1"/>
          </p:cNvSpPr>
          <p:nvPr>
            <p:ph type="body" idx="4294967295"/>
          </p:nvPr>
        </p:nvSpPr>
        <p:spPr>
          <a:xfrm>
            <a:off x="-152400" y="76200"/>
            <a:ext cx="9448800" cy="6781800"/>
          </a:xfrm>
          <a:ln/>
        </p:spPr>
        <p:txBody>
          <a:bodyPr vert="horz" wrap="square" lIns="91440" tIns="45720" rIns="91440" bIns="45720" anchor="t" anchorCtr="0"/>
          <a:p>
            <a:pPr marL="609600" indent="-609600" algn="ctr"/>
            <a:r>
              <a:rPr lang="zh-CN" altLang="en-US" b="1" dirty="0"/>
              <a:t>第三部分：新闻标题</a:t>
            </a:r>
            <a:r>
              <a:rPr lang="en-US" altLang="zh-CN" b="1" dirty="0"/>
              <a:t>samples</a:t>
            </a:r>
            <a:endParaRPr lang="en-US" altLang="zh-CN" b="1" dirty="0"/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1.  Headline: </a:t>
            </a:r>
            <a:r>
              <a:rPr lang="en-US" altLang="zh-CN" b="1" dirty="0">
                <a:latin typeface="Times New Roman" panose="02020603050405020304" pitchFamily="18" charset="0"/>
              </a:rPr>
              <a:t>Detained Chinese fisherman released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Question: Which of the following words are missing?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[A] The, is going to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[B] A, was	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[C] The, will	                   [D] A, has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2. Headline: </a:t>
            </a:r>
            <a:r>
              <a:rPr lang="en-US" altLang="zh-CN" b="1" dirty="0">
                <a:latin typeface="Times New Roman" panose="02020603050405020304" pitchFamily="18" charset="0"/>
              </a:rPr>
              <a:t>Million Mission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Question: The rhetoric device (</a:t>
            </a:r>
            <a:r>
              <a:rPr lang="zh-CN" altLang="en-US" dirty="0">
                <a:latin typeface="Times New Roman" panose="02020603050405020304" pitchFamily="18" charset="0"/>
              </a:rPr>
              <a:t>修辞手段</a:t>
            </a:r>
            <a:r>
              <a:rPr lang="en-US" altLang="zh-CN" dirty="0">
                <a:latin typeface="Times New Roman" panose="02020603050405020304" pitchFamily="18" charset="0"/>
              </a:rPr>
              <a:t>) used in the headline is ______.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[A] Imitation  	         [B] Pun 	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[C] Alliteration 	         [D] Metaphor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 noRot="1"/>
          </p:cNvSpPr>
          <p:nvPr>
            <p:ph type="body" idx="4294967295"/>
          </p:nvPr>
        </p:nvSpPr>
        <p:spPr>
          <a:xfrm>
            <a:off x="-152400" y="76200"/>
            <a:ext cx="9448800" cy="6781800"/>
          </a:xfrm>
          <a:ln/>
        </p:spPr>
        <p:txBody>
          <a:bodyPr vert="horz" wrap="square" lIns="91440" tIns="45720" rIns="91440" bIns="45720" anchor="t" anchorCtr="0"/>
          <a:p>
            <a:pPr marL="609600" indent="-609600" algn="ctr"/>
            <a:r>
              <a:rPr lang="zh-CN" altLang="en-US" b="1" dirty="0"/>
              <a:t>第四部分：新闻标题</a:t>
            </a:r>
            <a:r>
              <a:rPr lang="en-US" altLang="zh-CN" b="1" dirty="0"/>
              <a:t>samples</a:t>
            </a:r>
            <a:endParaRPr lang="en-US" altLang="zh-CN" b="1" dirty="0"/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1.  Headline: </a:t>
            </a:r>
            <a:r>
              <a:rPr lang="en-US" altLang="zh-CN" b="1" dirty="0">
                <a:latin typeface="Times New Roman" panose="02020603050405020304" pitchFamily="18" charset="0"/>
              </a:rPr>
              <a:t>Detained Chinese fisherman released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Question: Which of the following words are missing?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[A] The, is going to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[B] A, was</a:t>
            </a:r>
            <a:r>
              <a:rPr lang="en-US" altLang="zh-CN" dirty="0">
                <a:latin typeface="Times New Roman" panose="02020603050405020304" pitchFamily="18" charset="0"/>
              </a:rPr>
              <a:t>	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[C] The, will	                   [D] A, has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2. Headline: </a:t>
            </a:r>
            <a:r>
              <a:rPr lang="en-US" altLang="zh-CN" b="1" dirty="0">
                <a:latin typeface="Times New Roman" panose="02020603050405020304" pitchFamily="18" charset="0"/>
              </a:rPr>
              <a:t>Million Mission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Question: The rhetoric device (</a:t>
            </a:r>
            <a:r>
              <a:rPr lang="zh-CN" altLang="en-US" dirty="0">
                <a:latin typeface="Times New Roman" panose="02020603050405020304" pitchFamily="18" charset="0"/>
              </a:rPr>
              <a:t>修辞手段</a:t>
            </a:r>
            <a:r>
              <a:rPr lang="en-US" altLang="zh-CN" dirty="0">
                <a:latin typeface="Times New Roman" panose="02020603050405020304" pitchFamily="18" charset="0"/>
              </a:rPr>
              <a:t>) used in the headline is ______.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[A] Imitation  	         [B] Pun 	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[C] Alliteration </a:t>
            </a:r>
            <a:r>
              <a:rPr lang="en-US" altLang="zh-CN" dirty="0">
                <a:latin typeface="Times New Roman" panose="02020603050405020304" pitchFamily="18" charset="0"/>
              </a:rPr>
              <a:t>	         [D] Metaphor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latin typeface="Times New Roman" panose="02020603050405020304" pitchFamily="18" charset="0"/>
              </a:rPr>
              <a:t>复习范围：与新闻标题相关的微课视频和练习及课本相关内容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</a:rPr>
              <a:t>Grammar issues </a:t>
            </a:r>
            <a:r>
              <a:rPr lang="zh-CN" altLang="en-US" sz="4400" dirty="0">
                <a:latin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</a:rPr>
              <a:t>page 41</a:t>
            </a:r>
            <a:endParaRPr lang="en-US" altLang="zh-CN" sz="4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</a:rPr>
              <a:t>Lexical features </a:t>
            </a:r>
            <a:r>
              <a:rPr lang="zh-CN" altLang="en-US" sz="4400" dirty="0">
                <a:latin typeface="Times New Roman" panose="02020603050405020304" pitchFamily="18" charset="0"/>
              </a:rPr>
              <a:t>词汇特点</a:t>
            </a:r>
            <a:r>
              <a:rPr lang="en-US" altLang="zh-CN" sz="4400" dirty="0">
                <a:latin typeface="Times New Roman" panose="02020603050405020304" pitchFamily="18" charset="0"/>
              </a:rPr>
              <a:t>   page 65 </a:t>
            </a:r>
            <a:endParaRPr lang="en-US" altLang="zh-CN" sz="4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4400" dirty="0">
                <a:latin typeface="Times New Roman" panose="02020603050405020304" pitchFamily="18" charset="0"/>
              </a:rPr>
              <a:t>Rhetorical devices. </a:t>
            </a:r>
            <a:r>
              <a:rPr lang="zh-CN" altLang="en-US" sz="4400" dirty="0">
                <a:latin typeface="Times New Roman" panose="02020603050405020304" pitchFamily="18" charset="0"/>
              </a:rPr>
              <a:t>修辞手段  </a:t>
            </a:r>
            <a:r>
              <a:rPr lang="en-US" altLang="zh-CN" sz="4400" dirty="0">
                <a:latin typeface="Times New Roman" panose="02020603050405020304" pitchFamily="18" charset="0"/>
              </a:rPr>
              <a:t>page 53</a:t>
            </a:r>
            <a:endParaRPr lang="en-US" altLang="zh-CN" sz="4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4400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4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b="1" dirty="0"/>
              <a:t>第五部分  词汇选择题</a:t>
            </a:r>
            <a:r>
              <a:rPr lang="en-US" altLang="zh-CN" b="1" dirty="0"/>
              <a:t>sample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0" y="1219200"/>
            <a:ext cx="9144000" cy="5638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ESA outlines four adaptation strategies to __________ ecosystem services in the face of climate change. </a:t>
            </a:r>
            <a:endParaRPr lang="en-US" altLang="zh-CN" dirty="0"/>
          </a:p>
          <a:p>
            <a:r>
              <a:rPr lang="en-US" altLang="zh-CN" dirty="0"/>
              <a:t> [A]deploy		        [B] safeguard		</a:t>
            </a:r>
            <a:endParaRPr lang="en-US" altLang="zh-CN" dirty="0"/>
          </a:p>
          <a:p>
            <a:r>
              <a:rPr lang="en-US" altLang="zh-CN" dirty="0"/>
              <a:t>[C] withstand			[D] prioritize</a:t>
            </a:r>
            <a:endParaRPr lang="en-US" altLang="zh-CN" dirty="0"/>
          </a:p>
          <a:p>
            <a:r>
              <a:rPr lang="en-US" altLang="zh-CN" dirty="0"/>
              <a:t>B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You must revise text A of each of the six units closely!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4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4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7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7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7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7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983163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6000" dirty="0"/>
              <a:t>Let us prepare for the</a:t>
            </a:r>
            <a:endParaRPr lang="zh-CN" altLang="en-US" sz="6000" dirty="0"/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1"/>
          <a:srcRect t="13522" r="36571" b="56134"/>
          <a:stretch>
            <a:fillRect/>
          </a:stretch>
        </p:blipFill>
        <p:spPr>
          <a:xfrm>
            <a:off x="-1004887" y="4495800"/>
            <a:ext cx="11153775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4873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tips for oral exam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0" y="914400"/>
            <a:ext cx="8839200" cy="5754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Time: class time in week 15 and 16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room:  class room A603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Examiner: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赵亚军老师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file"/>
              </a:rPr>
              <a:t>The specifics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charRg st="3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charRg st="3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75"/>
            <a:ext cx="8229600" cy="682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b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 hasCustomPrompt="1"/>
          </p:nvPr>
        </p:nvSpPr>
        <p:spPr>
          <a:xfrm>
            <a:off x="-228600" y="990600"/>
            <a:ext cx="9601200" cy="5867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describe the background of the figure or event in the passage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discuss some specific sentences in the passage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offer opinions on some controversial issues relating to the subject in the passage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talk about related people or events in China.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paragraph states “So here‘s another way in which smartphones might transform the way we live and work: by offering insights into human psychology and behavior and, thus, supporting smarter social science”. How can smart phone help develop the study of human psychology? Give a brief explanation in your own words.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6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charRg st="6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charRg st="6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1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charRg st="11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charRg st="11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0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charRg st="20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charRg st="202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51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charRg st="251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charRg st="251" end="5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3246</Words>
  <Application>WPS 演示</Application>
  <PresentationFormat/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PAN0307</dc:creator>
  <cp:lastModifiedBy>我就是我</cp:lastModifiedBy>
  <cp:revision>997</cp:revision>
  <dcterms:created xsi:type="dcterms:W3CDTF">2016-11-06T01:43:56Z</dcterms:created>
  <dcterms:modified xsi:type="dcterms:W3CDTF">2024-06-05T09:14:32Z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AD1EB2F7B9D04DB0BBF7B686D707539B_13</vt:lpwstr>
  </property>
  <property fmtid="{D5CDD505-2E9C-101B-9397-08002B2CF9AE}" pid="4" name="KSOProductBuildVer">
    <vt:lpwstr>2052-12.1.0.16929</vt:lpwstr>
  </property>
</Properties>
</file>