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8200b57f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8200b57f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a557339f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a557339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8200b57f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8200b57f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9ced37449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9ced37449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a557339f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a557339f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8200b57f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8200b57f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8200b57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8200b57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8200b57f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8200b57f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a557339f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a557339f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9d57a7d8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9d57a7d8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0" Type="http://schemas.openxmlformats.org/officeDocument/2006/relationships/image" Target="../media/image15.jp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24625" y="489250"/>
            <a:ext cx="6282000" cy="44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Classification of Fishing Activities using ResNet Neural Network from AIS Data</a:t>
            </a:r>
            <a:endParaRPr sz="3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24625" y="43925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Lorenzo Medici and Mirko Simoni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1297500" y="222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/>
              <a:t>Conclusion and future works</a:t>
            </a:r>
            <a:endParaRPr sz="2700"/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1297500" y="992425"/>
            <a:ext cx="70389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ResNet neural network works brilliantly for classification of Multi-class time series, despite the nature of the dataset, reaching accuracies and </a:t>
            </a:r>
            <a:r>
              <a:rPr lang="it" sz="1600"/>
              <a:t>precisions</a:t>
            </a:r>
            <a:r>
              <a:rPr lang="it" sz="1600"/>
              <a:t> above 95%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Another feature to use in the future for the classification is the measure “jerk”, which is calculated as the </a:t>
            </a:r>
            <a:r>
              <a:rPr lang="it" sz="1600"/>
              <a:t>derivative</a:t>
            </a:r>
            <a:r>
              <a:rPr lang="it" sz="1600"/>
              <a:t> of the acceleration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The same network and data manipulation process can be adopted for solving different problems in other scientific fields of research</a:t>
            </a:r>
            <a:r>
              <a:rPr lang="it" sz="1600"/>
              <a:t> concerning data recognition and forecast of repetitive human activities.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1297500" y="1980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latin typeface="Lato"/>
                <a:ea typeface="Lato"/>
                <a:cs typeface="Lato"/>
                <a:sym typeface="Lato"/>
              </a:rPr>
              <a:t>Thank you for your attention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214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/>
              <a:t>Introduction</a:t>
            </a:r>
            <a:endParaRPr sz="3100"/>
          </a:p>
        </p:txBody>
      </p:sp>
      <p:sp>
        <p:nvSpPr>
          <p:cNvPr id="141" name="Google Shape;141;p14"/>
          <p:cNvSpPr txBox="1"/>
          <p:nvPr/>
        </p:nvSpPr>
        <p:spPr>
          <a:xfrm>
            <a:off x="1259375" y="1168575"/>
            <a:ext cx="73062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purpose of our project revolved around the studying of fishing ships activities in the Mediterranean Sea.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wanted to design a computer system able to classify the different type of fishing techniques adopted by several vessel.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did so by using the information gathered by the ships electronic equipment, also known as Automatic Identification System (AIS)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Fishing gear and techniques to classify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726" y="1717524"/>
            <a:ext cx="2807834" cy="14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51" y="1750550"/>
            <a:ext cx="2619540" cy="13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225" y="1716825"/>
            <a:ext cx="2873400" cy="14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900" y="3565337"/>
            <a:ext cx="2440400" cy="132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1250" y="3565325"/>
            <a:ext cx="3215679" cy="13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174275" y="1358300"/>
            <a:ext cx="2344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Pelagic Pair Trawl (PTM)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174700" y="3213075"/>
            <a:ext cx="16572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Beam Trawl (TTB)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6016025" y="1336700"/>
            <a:ext cx="13614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Long lines (LL)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2999400" y="3225200"/>
            <a:ext cx="20859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Purse seine nets (PS)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2987075" y="1315700"/>
            <a:ext cx="18909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Bottom trawls (OTB)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297500" y="385350"/>
            <a:ext cx="70389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AIS data</a:t>
            </a:r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1213450" y="894725"/>
            <a:ext cx="3423600" cy="3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FFFFFF"/>
                </a:solidFill>
              </a:rPr>
              <a:t>Ships are equipped with an automatic tracking system that uses transponders to transmits every 5 minutes vessel’s </a:t>
            </a:r>
            <a:r>
              <a:rPr b="1" lang="it" sz="1900">
                <a:solidFill>
                  <a:srgbClr val="FFFFFF"/>
                </a:solidFill>
              </a:rPr>
              <a:t>position</a:t>
            </a:r>
            <a:r>
              <a:rPr lang="it" sz="1900">
                <a:solidFill>
                  <a:srgbClr val="FFFFFF"/>
                </a:solidFill>
              </a:rPr>
              <a:t>, </a:t>
            </a:r>
            <a:r>
              <a:rPr b="1" lang="it" sz="1900">
                <a:solidFill>
                  <a:srgbClr val="FFFFFF"/>
                </a:solidFill>
              </a:rPr>
              <a:t>identity, speed, course</a:t>
            </a:r>
            <a:r>
              <a:rPr lang="it" sz="1900">
                <a:solidFill>
                  <a:srgbClr val="FFFFFF"/>
                </a:solidFill>
              </a:rPr>
              <a:t> and many other relevant information to all other AIS devices within range.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050" y="1157700"/>
            <a:ext cx="3881250" cy="29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Technologies adopted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297500" y="992425"/>
            <a:ext cx="7038900" cy="3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We u</a:t>
            </a:r>
            <a:r>
              <a:rPr lang="it" sz="1500"/>
              <a:t>s</a:t>
            </a:r>
            <a:r>
              <a:rPr lang="it" sz="1500"/>
              <a:t>ed the following softwares for our goals:</a:t>
            </a:r>
            <a:endParaRPr sz="1500"/>
          </a:p>
          <a:p>
            <a:pPr indent="-323850" lvl="0" marL="457200" rtl="0" algn="just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pgAdmin 4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Matlab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Google Colab</a:t>
            </a:r>
            <a:endParaRPr sz="1500"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25" y="3595588"/>
            <a:ext cx="4094625" cy="12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225" y="393759"/>
            <a:ext cx="1804175" cy="1659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0975" y="2307850"/>
            <a:ext cx="3465425" cy="24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structure</a:t>
            </a:r>
            <a:endParaRPr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1297500" y="1032125"/>
            <a:ext cx="24375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session_per_gear.csv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2" y="1334752"/>
            <a:ext cx="7038900" cy="127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0" y="3409475"/>
            <a:ext cx="9087992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/>
        </p:nvSpPr>
        <p:spPr>
          <a:xfrm>
            <a:off x="99000" y="3094700"/>
            <a:ext cx="1958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dataAIS.csv (dati raw)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297500" y="165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Multi-class time series structure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379" y="1003404"/>
            <a:ext cx="1793200" cy="18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375" y="810553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63" y="2990288"/>
            <a:ext cx="23145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9525" y="3677625"/>
            <a:ext cx="23050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0950" y="810553"/>
            <a:ext cx="1082467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3688" y="2985525"/>
            <a:ext cx="2314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63213" y="3687150"/>
            <a:ext cx="229552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/>
        </p:nvSpPr>
        <p:spPr>
          <a:xfrm>
            <a:off x="1398375" y="681500"/>
            <a:ext cx="1668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FULL TIME SERIES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3805350" y="757700"/>
            <a:ext cx="20232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GROUND TRUTH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(training and testing sets)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3398575" y="2606650"/>
            <a:ext cx="4411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FEATURES USED (speed, course, latitude and longitude)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174325" y="3028400"/>
            <a:ext cx="17217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Time series have different length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" name="Google Shape;198;p19"/>
          <p:cNvCxnSpPr/>
          <p:nvPr/>
        </p:nvCxnSpPr>
        <p:spPr>
          <a:xfrm>
            <a:off x="1573175" y="3299150"/>
            <a:ext cx="1883100" cy="22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9"/>
          <p:cNvCxnSpPr/>
          <p:nvPr/>
        </p:nvCxnSpPr>
        <p:spPr>
          <a:xfrm>
            <a:off x="1035175" y="3544100"/>
            <a:ext cx="333600" cy="45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0" name="Google Shape;20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4325" y="4038000"/>
            <a:ext cx="3224249" cy="10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9"/>
          <p:cNvSpPr txBox="1"/>
          <p:nvPr/>
        </p:nvSpPr>
        <p:spPr>
          <a:xfrm>
            <a:off x="1207325" y="3525050"/>
            <a:ext cx="10329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ResNet architecture</a:t>
            </a:r>
            <a:endParaRPr/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25" y="1384850"/>
            <a:ext cx="83915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1297500" y="393750"/>
            <a:ext cx="70389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</a:t>
            </a:r>
            <a:endParaRPr/>
          </a:p>
        </p:txBody>
      </p:sp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1297500" y="989550"/>
            <a:ext cx="7038900" cy="3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The network appears to work better when the speed feature is present within the dataset.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This is likely due to the overall small variations of speed from one ping to the next in comparison with the other features, such as latitude and longitude.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89550"/>
            <a:ext cx="7038900" cy="1625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