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289" r:id="rId5"/>
    <p:sldId id="339" r:id="rId6"/>
    <p:sldId id="329" r:id="rId7"/>
    <p:sldId id="336" r:id="rId8"/>
    <p:sldId id="338" r:id="rId9"/>
    <p:sldId id="34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78" d="100"/>
          <a:sy n="78" d="100"/>
        </p:scale>
        <p:origin x="1267" y="72"/>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KHITHA MERUVA" userId="757290e631f1cc36" providerId="LiveId" clId="{8839E274-A1B4-4F56-A2A7-1A836DFD93BB}"/>
    <pc:docChg chg="undo custSel modSld">
      <pc:chgData name="LIKHITHA MERUVA" userId="757290e631f1cc36" providerId="LiveId" clId="{8839E274-A1B4-4F56-A2A7-1A836DFD93BB}" dt="2024-11-17T20:06:01.302" v="2" actId="14100"/>
      <pc:docMkLst>
        <pc:docMk/>
      </pc:docMkLst>
      <pc:sldChg chg="modSp mod">
        <pc:chgData name="LIKHITHA MERUVA" userId="757290e631f1cc36" providerId="LiveId" clId="{8839E274-A1B4-4F56-A2A7-1A836DFD93BB}" dt="2024-11-17T20:06:01.302" v="2" actId="14100"/>
        <pc:sldMkLst>
          <pc:docMk/>
          <pc:sldMk cId="1761610391" sldId="340"/>
        </pc:sldMkLst>
        <pc:picChg chg="mod">
          <ac:chgData name="LIKHITHA MERUVA" userId="757290e631f1cc36" providerId="LiveId" clId="{8839E274-A1B4-4F56-A2A7-1A836DFD93BB}" dt="2024-11-17T20:06:01.302" v="2" actId="14100"/>
          <ac:picMkLst>
            <pc:docMk/>
            <pc:sldMk cId="1761610391" sldId="340"/>
            <ac:picMk id="3" creationId="{A5069ABD-531B-BC99-6614-69DBFE6EEC5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17/11/2024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17/11/2024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a:xfrm>
            <a:off x="953999" y="2579715"/>
            <a:ext cx="10031157" cy="1887354"/>
          </a:xfrm>
        </p:spPr>
        <p:txBody>
          <a:bodyPr>
            <a:normAutofit fontScale="90000"/>
          </a:bodyPr>
          <a:lstStyle/>
          <a:p>
            <a:r>
              <a:rPr lang="en-US" sz="3300" dirty="0"/>
              <a:t>RQ–  How does the temperature media affect the beer consumption in liters throughout the year  in Sao Paulo.</a:t>
            </a:r>
            <a:br>
              <a:rPr lang="en-US" dirty="0"/>
            </a:br>
            <a:r>
              <a:rPr lang="en-US" sz="4000" dirty="0"/>
              <a:t>Tutorial Presentation for Feedback</a:t>
            </a:r>
            <a:br>
              <a:rPr lang="en-US" sz="4000" dirty="0"/>
            </a:br>
            <a:r>
              <a:rPr lang="en-US" sz="2200" dirty="0"/>
              <a:t>Date:  13.11.2024</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A195                                                           Name of Student Presenting: Bhavana</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329784"/>
            <a:ext cx="10455567" cy="1439055"/>
          </a:xfrm>
        </p:spPr>
        <p:txBody>
          <a:bodyPr/>
          <a:lstStyle/>
          <a:p>
            <a:r>
              <a:rPr lang="en-GB" dirty="0"/>
              <a:t>7COM1079-2024  Student Group No:  A195         </a:t>
            </a:r>
          </a:p>
          <a:p>
            <a:r>
              <a:rPr lang="en-GB" dirty="0"/>
              <a:t>  Names of Student Attendees  (all group should attend to get feedback):  </a:t>
            </a:r>
            <a:r>
              <a:rPr lang="en-GB" sz="1400" dirty="0"/>
              <a:t>Rajitha </a:t>
            </a:r>
            <a:r>
              <a:rPr lang="en-GB" sz="1400" dirty="0" err="1"/>
              <a:t>Gorukanti</a:t>
            </a:r>
            <a:endParaRPr lang="en-GB" sz="1400" dirty="0"/>
          </a:p>
          <a:p>
            <a:pPr lvl="8" algn="ctr"/>
            <a:r>
              <a:rPr lang="en-GB" sz="1400" dirty="0" err="1">
                <a:solidFill>
                  <a:schemeClr val="bg1"/>
                </a:solidFill>
              </a:rPr>
              <a:t>Likhitha</a:t>
            </a:r>
            <a:r>
              <a:rPr lang="en-GB" sz="1400" dirty="0">
                <a:solidFill>
                  <a:schemeClr val="bg1"/>
                </a:solidFill>
              </a:rPr>
              <a:t> </a:t>
            </a:r>
            <a:r>
              <a:rPr lang="en-GB" sz="1400" dirty="0" err="1">
                <a:solidFill>
                  <a:schemeClr val="bg1"/>
                </a:solidFill>
              </a:rPr>
              <a:t>Meruva</a:t>
            </a:r>
            <a:endParaRPr lang="en-GB" sz="1400" dirty="0">
              <a:solidFill>
                <a:schemeClr val="bg1"/>
              </a:solidFill>
            </a:endParaRPr>
          </a:p>
          <a:p>
            <a:pPr lvl="8" algn="ctr"/>
            <a:r>
              <a:rPr lang="en-GB" sz="1400" dirty="0">
                <a:solidFill>
                  <a:schemeClr val="bg1"/>
                </a:solidFill>
              </a:rPr>
              <a:t>Ravi Varma </a:t>
            </a:r>
            <a:r>
              <a:rPr lang="en-GB" sz="1400" dirty="0" err="1">
                <a:solidFill>
                  <a:schemeClr val="bg1"/>
                </a:solidFill>
              </a:rPr>
              <a:t>Tiriveedi</a:t>
            </a:r>
            <a:endParaRPr lang="en-GB" sz="1400" dirty="0">
              <a:solidFill>
                <a:schemeClr val="bg1"/>
              </a:solidFill>
            </a:endParaRPr>
          </a:p>
          <a:p>
            <a:pPr lvl="8" algn="ctr"/>
            <a:r>
              <a:rPr lang="en-GB" sz="1400" dirty="0">
                <a:solidFill>
                  <a:schemeClr val="bg1"/>
                </a:solidFill>
              </a:rPr>
              <a:t> Mahesh </a:t>
            </a:r>
            <a:r>
              <a:rPr lang="en-GB" sz="1400" dirty="0" err="1">
                <a:solidFill>
                  <a:schemeClr val="bg1"/>
                </a:solidFill>
              </a:rPr>
              <a:t>Uppu</a:t>
            </a:r>
            <a:endParaRPr lang="en-GB" sz="1400" dirty="0">
              <a:solidFill>
                <a:schemeClr val="bg1"/>
              </a:solidFill>
            </a:endParaRPr>
          </a:p>
          <a:p>
            <a:pPr lvl="8" algn="ctr"/>
            <a:r>
              <a:rPr lang="en-GB" sz="1400" dirty="0">
                <a:solidFill>
                  <a:schemeClr val="bg1"/>
                </a:solidFill>
              </a:rPr>
              <a:t>Bhavana Sri </a:t>
            </a:r>
            <a:r>
              <a:rPr lang="en-GB" sz="1400" dirty="0" err="1">
                <a:solidFill>
                  <a:schemeClr val="bg1"/>
                </a:solidFill>
              </a:rPr>
              <a:t>Yasarla</a:t>
            </a:r>
            <a:endParaRPr lang="en-GB" sz="1400" dirty="0">
              <a:solidFill>
                <a:schemeClr val="bg1"/>
              </a:solidFill>
            </a:endParaRPr>
          </a:p>
          <a:p>
            <a:endParaRPr lang="en-GB" dirty="0"/>
          </a:p>
          <a:p>
            <a:endParaRPr lang="en-GB" dirty="0"/>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6EB5BD4-BD08-7B73-D9D9-2582DDE1B3D9}"/>
              </a:ext>
            </a:extLst>
          </p:cNvPr>
          <p:cNvSpPr>
            <a:spLocks noGrp="1"/>
          </p:cNvSpPr>
          <p:nvPr>
            <p:ph type="ftr" sz="quarter" idx="11"/>
          </p:nvPr>
        </p:nvSpPr>
        <p:spPr>
          <a:xfrm>
            <a:off x="965289" y="791022"/>
            <a:ext cx="7176911" cy="348230"/>
          </a:xfrm>
        </p:spPr>
        <p:txBody>
          <a:bodyPr/>
          <a:lstStyle/>
          <a:p>
            <a:r>
              <a:rPr lang="en-GB" dirty="0"/>
              <a:t>PRESENTATION TITLE: Beer Consumption- Sao Paulo</a:t>
            </a:r>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2</a:t>
            </a:fld>
            <a:endParaRPr lang="en-GB" dirty="0"/>
          </a:p>
        </p:txBody>
      </p:sp>
      <p:sp>
        <p:nvSpPr>
          <p:cNvPr id="6" name="Subtitle 5">
            <a:extLst>
              <a:ext uri="{FF2B5EF4-FFF2-40B4-BE49-F238E27FC236}">
                <a16:creationId xmlns:a16="http://schemas.microsoft.com/office/drawing/2014/main" id="{A8878A3B-7352-9DB7-3DD7-60F99F21AD20}"/>
              </a:ext>
            </a:extLst>
          </p:cNvPr>
          <p:cNvSpPr>
            <a:spLocks noGrp="1"/>
          </p:cNvSpPr>
          <p:nvPr>
            <p:ph type="subTitle" idx="1"/>
          </p:nvPr>
        </p:nvSpPr>
        <p:spPr>
          <a:xfrm>
            <a:off x="954000" y="1334124"/>
            <a:ext cx="10285200" cy="3957403"/>
          </a:xfrm>
        </p:spPr>
        <p:txBody>
          <a:bodyPr/>
          <a:lstStyle/>
          <a:p>
            <a:r>
              <a:rPr lang="en-US" sz="2800" dirty="0"/>
              <a:t>The dataset contains a sample of data collected in a university area in Sao Paulo, Brazil on Beer consumption among 18- 28 age group people over a year.  </a:t>
            </a:r>
          </a:p>
          <a:p>
            <a:r>
              <a:rPr lang="en-US" sz="2800" dirty="0"/>
              <a:t>Variables used in the research question are beer consumption in liters and temperature media.</a:t>
            </a:r>
          </a:p>
          <a:p>
            <a:r>
              <a:rPr lang="en-US" sz="2800" dirty="0"/>
              <a:t>The variables present in the dataset are temperature media, temperature minima, temperature maxima, beer consumption(</a:t>
            </a:r>
            <a:r>
              <a:rPr lang="en-US" sz="2800" dirty="0" err="1"/>
              <a:t>consumo</a:t>
            </a:r>
            <a:r>
              <a:rPr lang="en-US" sz="2800" dirty="0"/>
              <a:t> de </a:t>
            </a:r>
            <a:r>
              <a:rPr lang="en-US" sz="2800" dirty="0" err="1"/>
              <a:t>cerveja</a:t>
            </a:r>
            <a:r>
              <a:rPr lang="en-US" sz="2800" dirty="0"/>
              <a:t>), weekend(final de </a:t>
            </a:r>
            <a:r>
              <a:rPr lang="en-US" sz="2800" dirty="0" err="1"/>
              <a:t>semana</a:t>
            </a:r>
            <a:r>
              <a:rPr lang="en-US" sz="2800" dirty="0"/>
              <a:t>). </a:t>
            </a:r>
          </a:p>
          <a:p>
            <a:r>
              <a:rPr lang="en-US" sz="2800" dirty="0"/>
              <a:t>This dataset has 7 rows and 365 columns of data.</a:t>
            </a:r>
          </a:p>
          <a:p>
            <a:endParaRPr lang="en-US" sz="3000" dirty="0"/>
          </a:p>
          <a:p>
            <a:endParaRPr lang="en-IN" dirty="0"/>
          </a:p>
        </p:txBody>
      </p:sp>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440917"/>
            <a:ext cx="10110240" cy="524001"/>
          </a:xfrm>
        </p:spPr>
        <p:txBody>
          <a:bodyPr vert="horz" lIns="0" tIns="0" rIns="0" bIns="0" rtlCol="0" anchor="t">
            <a:noAutofit/>
          </a:bodyPr>
          <a:lstStyle/>
          <a:p>
            <a:r>
              <a:rPr lang="en-US" dirty="0"/>
              <a:t>Dataset </a:t>
            </a:r>
            <a:r>
              <a:rPr lang="en-US" dirty="0">
                <a:solidFill>
                  <a:srgbClr val="203232"/>
                </a:solidFill>
              </a:rPr>
              <a:t>ID</a:t>
            </a:r>
            <a:r>
              <a:rPr lang="en-US" sz="1600" dirty="0">
                <a:solidFill>
                  <a:schemeClr val="accent1"/>
                </a:solidFill>
              </a:rPr>
              <a:t>:   </a:t>
            </a:r>
            <a:r>
              <a:rPr lang="en-US" sz="2400" dirty="0">
                <a:solidFill>
                  <a:schemeClr val="accent1"/>
                </a:solidFill>
              </a:rPr>
              <a:t>DS106- Beer Consumption – Sao Paulo </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   A195                 Names of Student Group Attendees: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2200375"/>
            <a:ext cx="10974945" cy="3046182"/>
          </a:xfrm>
        </p:spPr>
        <p:txBody>
          <a:bodyPr>
            <a:noAutofit/>
          </a:bodyPr>
          <a:lstStyle/>
          <a:p>
            <a:pPr>
              <a:lnSpc>
                <a:spcPct val="100000"/>
              </a:lnSpc>
            </a:pPr>
            <a:r>
              <a:rPr lang="en-US" sz="2400" b="0" dirty="0">
                <a:latin typeface="Calibri"/>
                <a:cs typeface="Calibri"/>
              </a:rPr>
              <a:t>This dataset is interesting to us because </a:t>
            </a:r>
            <a:r>
              <a:rPr lang="en-US" sz="2400" b="0" dirty="0">
                <a:solidFill>
                  <a:schemeClr val="accent1"/>
                </a:solidFill>
                <a:latin typeface="Calibri"/>
                <a:cs typeface="Calibri"/>
              </a:rPr>
              <a:t>: we chose this dataset as it is practical, offers data analysis opportunities and  provides insights on multiple departments of an organization such as business, marketing, finance, also we can develop our research and analysis skills based on meaningful questions.</a:t>
            </a:r>
            <a:br>
              <a:rPr lang="en-US" sz="2400" b="0" dirty="0">
                <a:solidFill>
                  <a:schemeClr val="accent1"/>
                </a:solidFill>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a:t>
            </a:r>
            <a:r>
              <a:rPr lang="en-US" sz="2400" b="0" dirty="0">
                <a:solidFill>
                  <a:srgbClr val="FF0000"/>
                </a:solidFill>
                <a:latin typeface="Calibri"/>
                <a:cs typeface="Calibri"/>
              </a:rPr>
              <a:t> </a:t>
            </a:r>
            <a:r>
              <a:rPr lang="en-US" sz="2400" b="0" dirty="0">
                <a:solidFill>
                  <a:schemeClr val="accent1"/>
                </a:solidFill>
                <a:latin typeface="Calibri"/>
                <a:cs typeface="Calibri"/>
              </a:rPr>
              <a:t>temperature media </a:t>
            </a:r>
            <a:r>
              <a:rPr lang="en-US" sz="2400" b="0" dirty="0">
                <a:latin typeface="Calibri"/>
                <a:cs typeface="Calibri"/>
              </a:rPr>
              <a:t>(Average Temperature)</a:t>
            </a:r>
            <a:r>
              <a:rPr lang="en-US" sz="2400" b="0" dirty="0">
                <a:latin typeface="Calibri" panose="020F0502020204030204" pitchFamily="34" charset="0"/>
                <a:cs typeface="Calibri" panose="020F0502020204030204" pitchFamily="34" charset="0"/>
              </a:rPr>
              <a:t> and its </a:t>
            </a:r>
            <a:r>
              <a:rPr lang="en-US" sz="2400" b="0" dirty="0">
                <a:latin typeface="Calibri"/>
                <a:cs typeface="Calibri"/>
              </a:rPr>
              <a:t>datatype is </a:t>
            </a:r>
            <a:r>
              <a:rPr lang="en-US" sz="2400" b="0" dirty="0">
                <a:solidFill>
                  <a:schemeClr val="accent1"/>
                </a:solidFill>
                <a:latin typeface="Calibri"/>
                <a:cs typeface="Calibri"/>
              </a:rPr>
              <a:t>measurement/ interval data.</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a:t>
            </a:r>
            <a:r>
              <a:rPr lang="en-US" sz="2400" b="0" dirty="0">
                <a:solidFill>
                  <a:srgbClr val="FF0000"/>
                </a:solidFill>
                <a:latin typeface="Calibri"/>
                <a:cs typeface="Calibri"/>
              </a:rPr>
              <a:t> </a:t>
            </a:r>
            <a:r>
              <a:rPr lang="en-US" sz="2400" b="0" dirty="0">
                <a:solidFill>
                  <a:schemeClr val="accent1"/>
                </a:solidFill>
                <a:latin typeface="Calibri"/>
                <a:cs typeface="Calibri"/>
              </a:rPr>
              <a:t>Beer Consumption  (liters)</a:t>
            </a:r>
            <a:r>
              <a:rPr lang="en-US" sz="2400" b="0" dirty="0">
                <a:solidFill>
                  <a:schemeClr val="accent1"/>
                </a:solidFill>
                <a:latin typeface="Calibri" panose="020F0502020204030204" pitchFamily="34" charset="0"/>
                <a:cs typeface="Calibri" panose="020F0502020204030204" pitchFamily="34" charset="0"/>
              </a:rPr>
              <a:t>  </a:t>
            </a:r>
            <a:r>
              <a:rPr lang="en-US" sz="2400" b="0" dirty="0">
                <a:latin typeface="Calibri" panose="020F0502020204030204" pitchFamily="34" charset="0"/>
                <a:cs typeface="Calibri" panose="020F0502020204030204" pitchFamily="34" charset="0"/>
              </a:rPr>
              <a:t>and its </a:t>
            </a:r>
            <a:r>
              <a:rPr lang="en-US" sz="2400" b="0" dirty="0">
                <a:latin typeface="Calibri"/>
                <a:cs typeface="Calibri"/>
              </a:rPr>
              <a:t>datatype is  </a:t>
            </a:r>
            <a:r>
              <a:rPr lang="en-US" sz="2400" b="0" dirty="0">
                <a:solidFill>
                  <a:schemeClr val="accent1"/>
                </a:solidFill>
                <a:latin typeface="Calibri"/>
                <a:cs typeface="Calibri"/>
              </a:rPr>
              <a:t>measurement/interval data.</a:t>
            </a: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349115"/>
            <a:ext cx="9753625" cy="1064301"/>
          </a:xfrm>
        </p:spPr>
        <p:txBody>
          <a:bodyPr/>
          <a:lstStyle/>
          <a:p>
            <a:pPr>
              <a:spcAft>
                <a:spcPts val="0"/>
              </a:spcAft>
            </a:pPr>
            <a:r>
              <a:rPr lang="en-GB" dirty="0"/>
              <a:t>Our Research Question </a:t>
            </a:r>
            <a:r>
              <a:rPr lang="en-GB" sz="2400" dirty="0"/>
              <a:t>is: </a:t>
            </a:r>
          </a:p>
          <a:p>
            <a:pPr>
              <a:spcAft>
                <a:spcPts val="0"/>
              </a:spcAft>
            </a:pPr>
            <a:endParaRPr lang="en-GB" sz="2400" dirty="0"/>
          </a:p>
          <a:p>
            <a:pPr>
              <a:spcAft>
                <a:spcPts val="0"/>
              </a:spcAft>
            </a:pPr>
            <a:r>
              <a:rPr lang="en-US" sz="2400" dirty="0"/>
              <a:t>How does the temperature media affect the beer consumption in liters throughout the year  in Sao Paulo.</a:t>
            </a:r>
            <a:br>
              <a:rPr lang="en-US" sz="2400" dirty="0"/>
            </a:br>
            <a:r>
              <a:rPr lang="en-GB" dirty="0"/>
              <a:t> </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a:xfrm>
            <a:off x="775703" y="674608"/>
            <a:ext cx="7176911" cy="230832"/>
          </a:xfrm>
        </p:spPr>
        <p:txBody>
          <a:bodyPr/>
          <a:lstStyle/>
          <a:p>
            <a:r>
              <a:rPr lang="en-GB" dirty="0"/>
              <a:t>PRE 7COM1079-2024  Student Group No:  A195</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775703" y="2608289"/>
            <a:ext cx="10640594" cy="1933730"/>
          </a:xfrm>
        </p:spPr>
        <p:txBody>
          <a:bodyPr>
            <a:noAutofit/>
          </a:bodyPr>
          <a:lstStyle/>
          <a:p>
            <a:pPr>
              <a:lnSpc>
                <a:spcPct val="100000"/>
              </a:lnSpc>
            </a:pP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effectLst/>
                <a:latin typeface="Calibri" panose="020F0502020204030204" pitchFamily="34" charset="0"/>
                <a:ea typeface="Calibri" panose="020F0502020204030204" pitchFamily="34" charset="0"/>
                <a:cs typeface="Times New Roman" panose="02020603050405020304" pitchFamily="18" charset="0"/>
              </a:rPr>
            </a:br>
            <a:r>
              <a:rPr lang="en-IE" sz="2400" dirty="0">
                <a:effectLst/>
                <a:latin typeface="Calibri" panose="020F0502020204030204" pitchFamily="34" charset="0"/>
                <a:ea typeface="Calibri" panose="020F0502020204030204" pitchFamily="34" charset="0"/>
                <a:cs typeface="Times New Roman" panose="02020603050405020304" pitchFamily="18" charset="0"/>
              </a:rPr>
              <a:t>Correlation: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Interval</a:t>
            </a:r>
            <a:r>
              <a:rPr lang="en-IE" sz="2400" b="0" dirty="0">
                <a:latin typeface="Calibri" panose="020F0502020204030204" pitchFamily="34" charset="0"/>
                <a:ea typeface="Calibri" panose="020F0502020204030204" pitchFamily="34" charset="0"/>
                <a:cs typeface="Times New Roman" panose="02020603050405020304" pitchFamily="18" charset="0"/>
              </a:rPr>
              <a:t>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 vs Interval: “Is there a correlation between</a:t>
            </a:r>
            <a:r>
              <a:rPr lang="en-IE"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E" sz="2400" b="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Beer consumption (Liters)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and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Average Temperature ( </a:t>
            </a:r>
            <a:r>
              <a:rPr lang="en-IE" sz="2400" b="0" dirty="0" err="1">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Temperatura</a:t>
            </a:r>
            <a:r>
              <a:rPr lang="en-IE" sz="2400" b="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 Media).</a:t>
            </a:r>
            <a:br>
              <a:rPr lang="en-IE" sz="2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br>
            <a:br>
              <a:rPr lang="en-IE"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
        <p:nvSpPr>
          <p:cNvPr id="7" name="TextBox 6">
            <a:extLst>
              <a:ext uri="{FF2B5EF4-FFF2-40B4-BE49-F238E27FC236}">
                <a16:creationId xmlns:a16="http://schemas.microsoft.com/office/drawing/2014/main" id="{F7FEA660-7B39-BC91-3B96-7298CCF66DE1}"/>
              </a:ext>
            </a:extLst>
          </p:cNvPr>
          <p:cNvSpPr txBox="1"/>
          <p:nvPr/>
        </p:nvSpPr>
        <p:spPr>
          <a:xfrm>
            <a:off x="375980" y="5101110"/>
            <a:ext cx="11440040" cy="1477328"/>
          </a:xfrm>
          <a:prstGeom prst="rect">
            <a:avLst/>
          </a:prstGeom>
          <a:solidFill>
            <a:schemeClr val="bg1">
              <a:lumMod val="95000"/>
            </a:schemeClr>
          </a:solidFill>
        </p:spPr>
        <p:txBody>
          <a:bodyPr wrap="square" lIns="91440" tIns="45720" rIns="91440" bIns="45720" rtlCol="0" anchor="t">
            <a:spAutoFit/>
          </a:bodyPr>
          <a:lstStyle/>
          <a:p>
            <a:r>
              <a:rPr lang="en-GB" baseline="30000" dirty="0"/>
              <a:t>1</a:t>
            </a:r>
            <a:r>
              <a:rPr lang="en-GB" b="1" dirty="0">
                <a:latin typeface="Calibri"/>
                <a:cs typeface="Calibri"/>
              </a:rPr>
              <a:t>Correlation</a:t>
            </a:r>
            <a:r>
              <a:rPr lang="en-GB" dirty="0"/>
              <a:t> (</a:t>
            </a:r>
            <a:r>
              <a:rPr lang="en-IE" sz="1800" dirty="0">
                <a:effectLst/>
                <a:latin typeface="Calibri"/>
                <a:ea typeface="Calibri" panose="020F0502020204030204" pitchFamily="34" charset="0"/>
                <a:cs typeface="Times New Roman"/>
              </a:rPr>
              <a:t>Analysis of how </a:t>
            </a:r>
            <a:r>
              <a:rPr lang="en-IE" sz="1800" dirty="0">
                <a:solidFill>
                  <a:srgbClr val="FF0000"/>
                </a:solidFill>
                <a:effectLst/>
                <a:latin typeface="Calibri"/>
                <a:ea typeface="Calibri" panose="020F0502020204030204" pitchFamily="34" charset="0"/>
                <a:cs typeface="Times New Roman"/>
              </a:rPr>
              <a:t>ordinal</a:t>
            </a:r>
            <a:r>
              <a:rPr lang="en-IE" dirty="0">
                <a:solidFill>
                  <a:srgbClr val="FF0000"/>
                </a:solidFill>
                <a:latin typeface="Calibri"/>
                <a:ea typeface="Calibri" panose="020F0502020204030204" pitchFamily="34" charset="0"/>
                <a:cs typeface="Times New Roman"/>
              </a:rPr>
              <a:t>/</a:t>
            </a:r>
            <a:r>
              <a:rPr lang="en-IE" sz="1800" dirty="0">
                <a:solidFill>
                  <a:srgbClr val="FF0000"/>
                </a:solidFill>
                <a:effectLst/>
                <a:latin typeface="Calibri"/>
                <a:ea typeface="Calibri" panose="020F0502020204030204" pitchFamily="34" charset="0"/>
                <a:cs typeface="Times New Roman"/>
              </a:rPr>
              <a:t>interval </a:t>
            </a:r>
            <a:r>
              <a:rPr lang="en-IE" sz="1800" dirty="0">
                <a:solidFill>
                  <a:srgbClr val="00B050"/>
                </a:solidFill>
                <a:effectLst/>
                <a:latin typeface="Calibri"/>
                <a:ea typeface="Calibri" panose="020F0502020204030204" pitchFamily="34" charset="0"/>
                <a:cs typeface="Times New Roman"/>
              </a:rPr>
              <a:t>dependent var</a:t>
            </a:r>
            <a:r>
              <a:rPr lang="en-IE" sz="1800" dirty="0">
                <a:effectLst/>
                <a:latin typeface="Calibri"/>
                <a:ea typeface="Calibri" panose="020F0502020204030204" pitchFamily="34" charset="0"/>
                <a:cs typeface="Times New Roman"/>
              </a:rPr>
              <a:t> </a:t>
            </a:r>
            <a:r>
              <a:rPr lang="en-IE" dirty="0">
                <a:latin typeface="Calibri"/>
                <a:ea typeface="Calibri" panose="020F0502020204030204" pitchFamily="34" charset="0"/>
                <a:cs typeface="Times New Roman"/>
              </a:rPr>
              <a:t>correlates </a:t>
            </a:r>
            <a:r>
              <a:rPr lang="en-IE" sz="1800" dirty="0">
                <a:effectLst/>
                <a:latin typeface="Calibri"/>
                <a:ea typeface="Calibri" panose="020F0502020204030204" pitchFamily="34" charset="0"/>
                <a:cs typeface="Times New Roman"/>
              </a:rPr>
              <a:t>to an </a:t>
            </a:r>
            <a:r>
              <a:rPr lang="en-IE" sz="1800" dirty="0">
                <a:solidFill>
                  <a:srgbClr val="FF0000"/>
                </a:solidFill>
                <a:effectLst/>
                <a:latin typeface="Calibri"/>
                <a:ea typeface="Calibri" panose="020F0502020204030204" pitchFamily="34" charset="0"/>
                <a:cs typeface="Times New Roman"/>
              </a:rPr>
              <a:t>ordinal/interval </a:t>
            </a:r>
            <a:r>
              <a:rPr lang="en-IE" sz="1800" dirty="0">
                <a:solidFill>
                  <a:srgbClr val="00B050"/>
                </a:solidFill>
                <a:effectLst/>
                <a:latin typeface="Calibri"/>
                <a:ea typeface="Calibri" panose="020F0502020204030204" pitchFamily="34" charset="0"/>
                <a:cs typeface="Times New Roman"/>
              </a:rPr>
              <a:t>independent variable)</a:t>
            </a:r>
            <a:endParaRPr lang="en-GB" dirty="0">
              <a:latin typeface="Calibri"/>
              <a:cs typeface="Times New Roman"/>
            </a:endParaRP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means</a:t>
            </a:r>
            <a:r>
              <a:rPr lang="en-IE" sz="1800" dirty="0">
                <a:effectLst/>
                <a:latin typeface="Calibri" panose="020F0502020204030204" pitchFamily="34" charset="0"/>
                <a:ea typeface="Calibri" panose="020F0502020204030204" pitchFamily="34" charset="0"/>
                <a:cs typeface="Times New Roman" panose="02020603050405020304" pitchFamily="18" charset="0"/>
              </a:rPr>
              <a:t> (or medians): Analysis of the difference between the mean (or median) value of a characteristic shared by members of two different populations.</a:t>
            </a: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3</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proportions:</a:t>
            </a:r>
            <a:r>
              <a:rPr lang="en-IE" sz="1800" dirty="0">
                <a:effectLst/>
                <a:latin typeface="Calibri" panose="020F0502020204030204" pitchFamily="34" charset="0"/>
                <a:ea typeface="Calibri" panose="020F0502020204030204" pitchFamily="34" charset="0"/>
                <a:cs typeface="Times New Roman" panose="02020603050405020304" pitchFamily="18" charset="0"/>
              </a:rPr>
              <a:t> Analysis of the difference in proportions of a characteristic shared by members of two different populations. </a:t>
            </a:r>
            <a:endParaRPr lang="en-GB" dirty="0"/>
          </a:p>
        </p:txBody>
      </p:sp>
    </p:spTree>
    <p:extLst>
      <p:ext uri="{BB962C8B-B14F-4D97-AF65-F5344CB8AC3E}">
        <p14:creationId xmlns:p14="http://schemas.microsoft.com/office/powerpoint/2010/main" val="324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659567" y="1154243"/>
            <a:ext cx="10942820" cy="3807500"/>
          </a:xfrm>
        </p:spPr>
        <p:txBody>
          <a:bodyPr vert="horz" lIns="0" tIns="0" rIns="0" bIns="0" rtlCol="0" anchor="t">
            <a:noAutofit/>
          </a:bodyPr>
          <a:lstStyle/>
          <a:p>
            <a:pPr>
              <a:lnSpc>
                <a:spcPct val="100000"/>
              </a:lnSpc>
            </a:pPr>
            <a:r>
              <a:rPr lang="en-GB" sz="4000" b="0" dirty="0">
                <a:latin typeface="Arial"/>
                <a:cs typeface="Arial"/>
              </a:rPr>
              <a:t>Hypotheses based on the Research Question:</a:t>
            </a:r>
          </a:p>
          <a:p>
            <a:pPr marL="457200" indent="-457200">
              <a:lnSpc>
                <a:spcPct val="100000"/>
              </a:lnSpc>
              <a:buAutoNum type="arabicPeriod"/>
            </a:pPr>
            <a:endParaRPr lang="en-GB" sz="2000" b="0" dirty="0">
              <a:latin typeface="Arial"/>
              <a:cs typeface="Arial"/>
            </a:endParaRPr>
          </a:p>
          <a:p>
            <a:pPr marL="457200" indent="-457200">
              <a:lnSpc>
                <a:spcPct val="100000"/>
              </a:lnSpc>
              <a:buAutoNum type="arabicPeriod"/>
            </a:pPr>
            <a:r>
              <a:rPr lang="en-GB" sz="2000" b="0" dirty="0">
                <a:latin typeface="Arial"/>
                <a:cs typeface="Arial"/>
              </a:rPr>
              <a:t>Null hypothesis (H</a:t>
            </a:r>
            <a:r>
              <a:rPr lang="en-GB" sz="2000" b="0" baseline="-25000" dirty="0">
                <a:latin typeface="Arial"/>
                <a:cs typeface="Arial"/>
              </a:rPr>
              <a:t>0</a:t>
            </a:r>
            <a:r>
              <a:rPr lang="en-GB" sz="2000" b="0" dirty="0">
                <a:latin typeface="Arial"/>
                <a:cs typeface="Arial"/>
              </a:rPr>
              <a:t>): There is </a:t>
            </a:r>
            <a:r>
              <a:rPr lang="en-GB" sz="2000" dirty="0">
                <a:latin typeface="Arial"/>
                <a:cs typeface="Arial"/>
              </a:rPr>
              <a:t>no </a:t>
            </a:r>
            <a:r>
              <a:rPr lang="en-GB" sz="2000" b="0" dirty="0">
                <a:latin typeface="Arial"/>
                <a:cs typeface="Arial"/>
              </a:rPr>
              <a:t>effect on the population – </a:t>
            </a:r>
          </a:p>
          <a:p>
            <a:pPr>
              <a:lnSpc>
                <a:spcPct val="100000"/>
              </a:lnSpc>
            </a:pPr>
            <a:r>
              <a:rPr lang="en-GB" sz="2000" b="0" dirty="0">
                <a:solidFill>
                  <a:schemeClr val="accent1"/>
                </a:solidFill>
                <a:latin typeface="Arial"/>
                <a:cs typeface="Arial"/>
              </a:rPr>
              <a:t>Null hypothesis (H</a:t>
            </a:r>
            <a:r>
              <a:rPr lang="en-GB" sz="2000" b="0" baseline="-25000" dirty="0">
                <a:solidFill>
                  <a:schemeClr val="accent1"/>
                </a:solidFill>
                <a:latin typeface="Arial"/>
                <a:cs typeface="Arial"/>
              </a:rPr>
              <a:t>0</a:t>
            </a:r>
            <a:r>
              <a:rPr lang="en-GB" sz="2000" b="0" dirty="0">
                <a:solidFill>
                  <a:schemeClr val="accent1"/>
                </a:solidFill>
                <a:latin typeface="Arial"/>
                <a:cs typeface="Arial"/>
              </a:rPr>
              <a:t>): There is </a:t>
            </a:r>
            <a:r>
              <a:rPr lang="en-GB" sz="2000" dirty="0">
                <a:solidFill>
                  <a:schemeClr val="accent1"/>
                </a:solidFill>
                <a:latin typeface="Arial"/>
                <a:cs typeface="Arial"/>
              </a:rPr>
              <a:t>no</a:t>
            </a:r>
            <a:r>
              <a:rPr lang="en-GB" sz="2000" b="0" dirty="0">
                <a:solidFill>
                  <a:schemeClr val="accent1"/>
                </a:solidFill>
                <a:latin typeface="Arial"/>
                <a:cs typeface="Arial"/>
              </a:rPr>
              <a:t> correlation between Beer Consumption (litres) and Average Temperature.</a:t>
            </a:r>
          </a:p>
          <a:p>
            <a:pPr>
              <a:lnSpc>
                <a:spcPct val="100000"/>
              </a:lnSpc>
            </a:pPr>
            <a:endParaRPr lang="en-GB" sz="2000" b="0" dirty="0">
              <a:solidFill>
                <a:srgbClr val="FF0000"/>
              </a:solidFill>
              <a:latin typeface="Arial"/>
              <a:cs typeface="Arial"/>
            </a:endParaRPr>
          </a:p>
          <a:p>
            <a:pPr>
              <a:lnSpc>
                <a:spcPct val="100000"/>
              </a:lnSpc>
            </a:pPr>
            <a:r>
              <a:rPr lang="en-GB" sz="2000" b="0" dirty="0">
                <a:latin typeface="Arial"/>
                <a:cs typeface="Arial"/>
              </a:rPr>
              <a:t>2. Alternative hypothesis (H</a:t>
            </a:r>
            <a:r>
              <a:rPr lang="en-GB" sz="2000" b="0" baseline="-25000" dirty="0">
                <a:latin typeface="Arial"/>
                <a:cs typeface="Arial"/>
              </a:rPr>
              <a:t>1</a:t>
            </a:r>
            <a:r>
              <a:rPr lang="en-GB" sz="2000" b="0" dirty="0">
                <a:latin typeface="Arial"/>
                <a:cs typeface="Arial"/>
              </a:rPr>
              <a:t>):  There appears to be an effect on the population – </a:t>
            </a:r>
          </a:p>
          <a:p>
            <a:pPr>
              <a:lnSpc>
                <a:spcPct val="100000"/>
              </a:lnSpc>
            </a:pPr>
            <a:r>
              <a:rPr lang="en-GB" sz="2000" b="0" dirty="0">
                <a:solidFill>
                  <a:schemeClr val="accent1"/>
                </a:solidFill>
                <a:latin typeface="Arial"/>
                <a:cs typeface="Arial"/>
              </a:rPr>
              <a:t>Alternative hypothesis (H</a:t>
            </a:r>
            <a:r>
              <a:rPr lang="en-GB" sz="2000" b="0" baseline="-25000" dirty="0">
                <a:solidFill>
                  <a:schemeClr val="accent1"/>
                </a:solidFill>
                <a:latin typeface="Arial"/>
                <a:cs typeface="Arial"/>
              </a:rPr>
              <a:t>1</a:t>
            </a:r>
            <a:r>
              <a:rPr lang="en-GB" sz="2000" b="0" dirty="0">
                <a:solidFill>
                  <a:schemeClr val="accent1"/>
                </a:solidFill>
                <a:latin typeface="Arial"/>
                <a:cs typeface="Arial"/>
              </a:rPr>
              <a:t>): There is </a:t>
            </a:r>
            <a:r>
              <a:rPr lang="en-GB" sz="2000" dirty="0">
                <a:solidFill>
                  <a:schemeClr val="accent1"/>
                </a:solidFill>
                <a:latin typeface="Arial"/>
                <a:cs typeface="Arial"/>
              </a:rPr>
              <a:t>a</a:t>
            </a:r>
            <a:r>
              <a:rPr lang="en-GB" sz="2000" b="0" dirty="0">
                <a:solidFill>
                  <a:schemeClr val="accent1"/>
                </a:solidFill>
                <a:latin typeface="Arial"/>
                <a:cs typeface="Arial"/>
              </a:rPr>
              <a:t> correlation between Beer Consumption (litres) and Average Temperature. </a:t>
            </a: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Tree>
    <p:extLst>
      <p:ext uri="{BB962C8B-B14F-4D97-AF65-F5344CB8AC3E}">
        <p14:creationId xmlns:p14="http://schemas.microsoft.com/office/powerpoint/2010/main" val="1833041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54AB6E2-E131-1844-BE01-1E3F3C98F2B1}"/>
              </a:ext>
            </a:extLst>
          </p:cNvPr>
          <p:cNvSpPr>
            <a:spLocks noGrp="1"/>
          </p:cNvSpPr>
          <p:nvPr>
            <p:ph type="sldNum" sz="quarter" idx="12"/>
          </p:nvPr>
        </p:nvSpPr>
        <p:spPr/>
        <p:txBody>
          <a:bodyPr/>
          <a:lstStyle/>
          <a:p>
            <a:fld id="{E4D355CA-84B7-41B1-B164-8BB439CC7C6B}" type="slidenum">
              <a:rPr lang="en-GB" smtClean="0"/>
              <a:pPr/>
              <a:t>6</a:t>
            </a:fld>
            <a:endParaRPr lang="en-GB" dirty="0"/>
          </a:p>
        </p:txBody>
      </p:sp>
      <p:sp>
        <p:nvSpPr>
          <p:cNvPr id="7" name="TextBox 6">
            <a:extLst>
              <a:ext uri="{FF2B5EF4-FFF2-40B4-BE49-F238E27FC236}">
                <a16:creationId xmlns:a16="http://schemas.microsoft.com/office/drawing/2014/main" id="{B713E207-49E8-E095-4AF6-8EF98F6A0A20}"/>
              </a:ext>
            </a:extLst>
          </p:cNvPr>
          <p:cNvSpPr txBox="1"/>
          <p:nvPr/>
        </p:nvSpPr>
        <p:spPr>
          <a:xfrm>
            <a:off x="4521720" y="5218738"/>
            <a:ext cx="3488381" cy="369332"/>
          </a:xfrm>
          <a:prstGeom prst="rect">
            <a:avLst/>
          </a:prstGeom>
          <a:noFill/>
        </p:spPr>
        <p:txBody>
          <a:bodyPr wrap="square" rtlCol="0">
            <a:spAutoFit/>
          </a:bodyPr>
          <a:lstStyle/>
          <a:p>
            <a:pPr algn="l"/>
            <a:r>
              <a:rPr lang="en-IN" dirty="0"/>
              <a:t>Fig.01 Beer Consumption </a:t>
            </a:r>
            <a:endParaRPr lang="en-US" dirty="0"/>
          </a:p>
        </p:txBody>
      </p:sp>
      <p:pic>
        <p:nvPicPr>
          <p:cNvPr id="3" name="Picture 2">
            <a:extLst>
              <a:ext uri="{FF2B5EF4-FFF2-40B4-BE49-F238E27FC236}">
                <a16:creationId xmlns:a16="http://schemas.microsoft.com/office/drawing/2014/main" id="{A5069ABD-531B-BC99-6614-69DBFE6EEC53}"/>
              </a:ext>
            </a:extLst>
          </p:cNvPr>
          <p:cNvPicPr>
            <a:picLocks noChangeAspect="1"/>
          </p:cNvPicPr>
          <p:nvPr/>
        </p:nvPicPr>
        <p:blipFill>
          <a:blip r:embed="rId2"/>
          <a:stretch>
            <a:fillRect/>
          </a:stretch>
        </p:blipFill>
        <p:spPr>
          <a:xfrm>
            <a:off x="1229031" y="1021854"/>
            <a:ext cx="9566788" cy="3992598"/>
          </a:xfrm>
          <a:prstGeom prst="rect">
            <a:avLst/>
          </a:prstGeom>
        </p:spPr>
      </p:pic>
    </p:spTree>
    <p:extLst>
      <p:ext uri="{BB962C8B-B14F-4D97-AF65-F5344CB8AC3E}">
        <p14:creationId xmlns:p14="http://schemas.microsoft.com/office/powerpoint/2010/main" val="1761610391"/>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Props1.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0/xmlns/"/>
    <ds:schemaRef ds:uri="http://www.w3.org/2001/XMLSchema"/>
    <ds:schemaRef ds:uri="4ad138b4-2b68-4b70-945d-07f8f18b1c9a"/>
    <ds:schemaRef ds:uri="3c474641-ec36-472f-b125-6b1b0910eaa4"/>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3.xml><?xml version="1.0" encoding="utf-8"?>
<ds:datastoreItem xmlns:ds="http://schemas.openxmlformats.org/officeDocument/2006/customXml" ds:itemID="{EDD1FC41-23C7-41B0-B5F9-BF4CD38AD2ED}">
  <ds:schemaRefs>
    <ds:schemaRef ds:uri="http://schemas.microsoft.com/office/2006/metadata/properties"/>
    <ds:schemaRef ds:uri="http://www.w3.org/2000/xmlns/"/>
    <ds:schemaRef ds:uri="4ad138b4-2b68-4b70-945d-07f8f18b1c9a"/>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11062</TotalTime>
  <Words>674</Words>
  <Application>Microsoft Office PowerPoint</Application>
  <PresentationFormat>Widescreen</PresentationFormat>
  <Paragraphs>43</Paragraphs>
  <Slides>6</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Herts Theme</vt:lpstr>
      <vt:lpstr>RQ–  How does the temperature media affect the beer consumption in liters throughout the year  in Sao Paulo. Tutorial Presentation for Feedback Date:  13.11.2024 </vt:lpstr>
      <vt:lpstr>PowerPoint Presentation</vt:lpstr>
      <vt:lpstr>This dataset is interesting to us because : we chose this dataset as it is practical, offers data analysis opportunities and  provides insights on multiple departments of an organization such as business, marketing, finance, also we can develop our research and analysis skills based on meaningful questions.  Our  Independent variable is temperature media (Average Temperature) and its datatype is measurement/ interval data. Our Dependent variable is Beer Consumption  (liters)  and its datatype is  measurement/interval data.</vt:lpstr>
      <vt:lpstr>  Correlation: Interval  vs Interval: “Is there a correlation between Beer consumption (Liters)  and  Average Temperature ( Temperatura Media).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LIKHITHA MERUVA</cp:lastModifiedBy>
  <cp:revision>235</cp:revision>
  <dcterms:created xsi:type="dcterms:W3CDTF">2019-10-01T08:37:56Z</dcterms:created>
  <dcterms:modified xsi:type="dcterms:W3CDTF">2024-11-17T20:06:02Z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