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7"/>
  </p:notesMasterIdLst>
  <p:sldIdLst>
    <p:sldId id="256" r:id="rId2"/>
    <p:sldId id="265" r:id="rId3"/>
    <p:sldId id="263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CB2"/>
    <a:srgbClr val="716A8C"/>
    <a:srgbClr val="907CFA"/>
    <a:srgbClr val="625A7F"/>
    <a:srgbClr val="817B99"/>
    <a:srgbClr val="7A34AE"/>
    <a:srgbClr val="6C2E9A"/>
    <a:srgbClr val="7130A2"/>
    <a:srgbClr val="DF7FED"/>
    <a:srgbClr val="AA8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1BB5E-4589-4D99-84DA-48C2A4E059D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00E2-62A9-4419-B4F5-0240C492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8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79CD-18AD-4FAF-B607-2C7B0B9341CF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E543-F448-4EA9-9307-118F3412B6CE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BCF9-3565-4082-B055-5106FBBD4C26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9FB8-D78A-488B-8A6B-C5787F0A09F3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F0D5-977A-4E4F-86B1-38B76DF5E23E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B659-84B4-4BC2-A7B4-DA2384AAA8AB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554-3892-46BE-8D2B-C2B46D9F31D8}" type="datetime1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9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B937-B675-4AA6-87E4-BA247CD20FB0}" type="datetime1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4144-E0F5-44F8-B794-2EA66D0519FB}" type="datetime1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C30A-F044-4082-A394-CD2E71CB8AA7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23D9-2505-4581-99A3-14BD04301329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7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8977D686-B3E7-475E-A3E0-7F709981C1C1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9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isabellajad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valerie-grannemann-barber" TargetMode="External"/><Relationship Id="rId5" Type="http://schemas.openxmlformats.org/officeDocument/2006/relationships/hyperlink" Target="http://www.linkedin.com/in/sandra-braun" TargetMode="External"/><Relationship Id="rId4" Type="http://schemas.openxmlformats.org/officeDocument/2006/relationships/hyperlink" Target="http://linkedin.com/in/leahnash0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isabella.taylor5751/viz/DiabeticStatusComparison/Story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exteboul/diabetes-health-indicators-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dc.gov/diabetes/basics/index.html" TargetMode="External"/><Relationship Id="rId4" Type="http://schemas.openxmlformats.org/officeDocument/2006/relationships/hyperlink" Target="https://www.cdc.gov/brfss/annual_data/2015/pdf/codebook15_llcp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0D891C0D-4110-AE74-B6C0-DA129D2334D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066" b="1792"/>
          <a:stretch/>
        </p:blipFill>
        <p:spPr>
          <a:xfrm>
            <a:off x="-3028" y="-9554"/>
            <a:ext cx="1219198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531E476-A42E-5C64-D943-32197D8A21F9}"/>
              </a:ext>
            </a:extLst>
          </p:cNvPr>
          <p:cNvSpPr txBox="1">
            <a:spLocks/>
          </p:cNvSpPr>
          <p:nvPr/>
        </p:nvSpPr>
        <p:spPr>
          <a:xfrm>
            <a:off x="1025069" y="994865"/>
            <a:ext cx="7891732" cy="26291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algn="l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Predicting Diabetes with Artificial Intelligence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1529B-DF4D-B81B-8E53-990E0408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80" y="968080"/>
            <a:ext cx="7891732" cy="2629119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Palatino Linotype" panose="02040502050505030304" pitchFamily="18" charset="0"/>
              </a:rPr>
              <a:t>Predicting Diabetes with Artificial Intelligence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2008B-E8C2-7A3F-A6F3-77E9B1E5C057}"/>
              </a:ext>
            </a:extLst>
          </p:cNvPr>
          <p:cNvSpPr txBox="1"/>
          <p:nvPr/>
        </p:nvSpPr>
        <p:spPr>
          <a:xfrm>
            <a:off x="7057808" y="3613480"/>
            <a:ext cx="4492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alpha val="60000"/>
                  </a:schemeClr>
                </a:solidFill>
                <a:latin typeface="Palatino Linotype" panose="02040502050505030304" pitchFamily="18" charset="0"/>
              </a:rPr>
              <a:t>Isabella Taylor</a:t>
            </a:r>
          </a:p>
          <a:p>
            <a:pPr algn="r"/>
            <a:r>
              <a:rPr lang="en-US" dirty="0">
                <a:solidFill>
                  <a:schemeClr val="tx2">
                    <a:alpha val="60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sz="1200" b="0" i="0" dirty="0">
                <a:solidFill>
                  <a:srgbClr val="DF7FED"/>
                </a:solidFill>
                <a:effectLst/>
                <a:latin typeface="Palatino Linotype" panose="020405020505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www.linkedin.com/in/isabellajade</a:t>
            </a:r>
            <a:endParaRPr lang="en-US" sz="1200" dirty="0">
              <a:solidFill>
                <a:srgbClr val="DF7FED"/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solidFill>
                  <a:schemeClr val="tx2">
                    <a:alpha val="60000"/>
                  </a:schemeClr>
                </a:solidFill>
                <a:latin typeface="Palatino Linotype" panose="02040502050505030304" pitchFamily="18" charset="0"/>
              </a:rPr>
              <a:t>Leah Nash</a:t>
            </a:r>
          </a:p>
          <a:p>
            <a:pPr algn="r"/>
            <a:r>
              <a:rPr lang="en-US" dirty="0">
                <a:solidFill>
                  <a:schemeClr val="tx2">
                    <a:alpha val="60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sz="1200" b="0" i="0" u="none" strike="noStrike" dirty="0">
                <a:solidFill>
                  <a:srgbClr val="DF7FED"/>
                </a:solidFill>
                <a:effectLst/>
                <a:latin typeface="Palatino Linotype" panose="0204050205050503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www.linkedin.com/in/leahnash05</a:t>
            </a:r>
            <a:r>
              <a:rPr lang="en-US" sz="1200" dirty="0">
                <a:solidFill>
                  <a:srgbClr val="DF7FED">
                    <a:alpha val="60000"/>
                  </a:srgbClr>
                </a:solidFill>
                <a:latin typeface="Palatino Linotype" panose="02040502050505030304" pitchFamily="18" charset="0"/>
              </a:rPr>
              <a:t> </a:t>
            </a:r>
          </a:p>
          <a:p>
            <a:r>
              <a:rPr lang="en-US" dirty="0">
                <a:solidFill>
                  <a:schemeClr val="tx2">
                    <a:alpha val="60000"/>
                  </a:schemeClr>
                </a:solidFill>
                <a:latin typeface="Palatino Linotype" panose="02040502050505030304" pitchFamily="18" charset="0"/>
              </a:rPr>
              <a:t>Sandra Braun</a:t>
            </a:r>
          </a:p>
          <a:p>
            <a:pPr algn="r"/>
            <a:r>
              <a:rPr lang="en-US" dirty="0">
                <a:solidFill>
                  <a:srgbClr val="DF7FED"/>
                </a:solidFill>
                <a:latin typeface="Palatino Linotype" panose="02040502050505030304" pitchFamily="18" charset="0"/>
              </a:rPr>
              <a:t>	</a:t>
            </a:r>
            <a:r>
              <a:rPr lang="en-US" sz="1200" dirty="0">
                <a:solidFill>
                  <a:srgbClr val="DF7FED"/>
                </a:solidFill>
                <a:latin typeface="Palatino Linotype" panose="0204050205050503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www.linkedin.com/in/sandra-braun</a:t>
            </a:r>
            <a:endParaRPr lang="en-US" sz="1200" dirty="0">
              <a:solidFill>
                <a:srgbClr val="DF7FED"/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solidFill>
                  <a:schemeClr val="tx2">
                    <a:alpha val="60000"/>
                  </a:schemeClr>
                </a:solidFill>
                <a:latin typeface="Palatino Linotype" panose="02040502050505030304" pitchFamily="18" charset="0"/>
              </a:rPr>
              <a:t>Valerie </a:t>
            </a:r>
            <a:r>
              <a:rPr lang="en-US" dirty="0" err="1">
                <a:solidFill>
                  <a:schemeClr val="tx2">
                    <a:alpha val="60000"/>
                  </a:schemeClr>
                </a:solidFill>
                <a:latin typeface="Palatino Linotype" panose="02040502050505030304" pitchFamily="18" charset="0"/>
              </a:rPr>
              <a:t>Grannemann</a:t>
            </a:r>
            <a:r>
              <a:rPr lang="en-US" dirty="0">
                <a:solidFill>
                  <a:schemeClr val="tx2">
                    <a:alpha val="60000"/>
                  </a:schemeClr>
                </a:solidFill>
                <a:latin typeface="Palatino Linotype" panose="02040502050505030304" pitchFamily="18" charset="0"/>
              </a:rPr>
              <a:t>-Barber</a:t>
            </a:r>
          </a:p>
          <a:p>
            <a:pPr algn="r"/>
            <a:r>
              <a:rPr lang="en-US" dirty="0">
                <a:solidFill>
                  <a:srgbClr val="DF7FED"/>
                </a:solidFill>
                <a:latin typeface="Palatino Linotype" panose="02040502050505030304" pitchFamily="18" charset="0"/>
              </a:rPr>
              <a:t>	</a:t>
            </a:r>
            <a:r>
              <a:rPr lang="en-US" sz="1200" dirty="0">
                <a:solidFill>
                  <a:srgbClr val="DF7FED"/>
                </a:solidFill>
                <a:latin typeface="Palatino Linotype" panose="0204050205050503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www.linkedin.com/in/valerie-grannemann-barber</a:t>
            </a:r>
            <a:endParaRPr lang="en-US" sz="1200" dirty="0">
              <a:solidFill>
                <a:srgbClr val="DF7FED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BFAE125D-D796-B6AE-B830-440985F2AD6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066" b="1792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9CCA5-5D76-382C-F193-14D3D322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95" y="242986"/>
            <a:ext cx="6351165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896BF-7F92-A0B0-C8E5-92B093DD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26" y="1032585"/>
            <a:ext cx="6671936" cy="2387600"/>
          </a:xfrm>
        </p:spPr>
        <p:txBody>
          <a:bodyPr>
            <a:normAutofit/>
          </a:bodyPr>
          <a:lstStyle/>
          <a:p>
            <a:pPr marL="342900"/>
            <a:r>
              <a:rPr lang="en-US" sz="1200" dirty="0">
                <a:solidFill>
                  <a:srgbClr val="625A7F"/>
                </a:solidFill>
                <a:latin typeface="Palatino Linotype" panose="02040502050505030304" pitchFamily="18" charset="0"/>
              </a:rPr>
              <a:t>The dataset we used was sourced from Kaggle. </a:t>
            </a:r>
          </a:p>
          <a:p>
            <a:pPr marL="342900"/>
            <a:r>
              <a:rPr lang="en-US" sz="1200" dirty="0">
                <a:solidFill>
                  <a:srgbClr val="625A7F"/>
                </a:solidFill>
                <a:latin typeface="Palatino Linotype" panose="02040502050505030304" pitchFamily="18" charset="0"/>
              </a:rPr>
              <a:t>The “Diabetes Health Indicators Dataset” is a subset of a larger dataset from the Behavioral Risk Factor Surveillance System (BRFSS), which is a US based annual telephone survey conducted by the US Centers for Disease Control and Prevention (CDC). </a:t>
            </a:r>
          </a:p>
          <a:p>
            <a:pPr marL="342900"/>
            <a:r>
              <a:rPr lang="en-US" sz="1200" dirty="0">
                <a:solidFill>
                  <a:srgbClr val="625A7F"/>
                </a:solidFill>
                <a:latin typeface="Palatino Linotype" panose="02040502050505030304" pitchFamily="18" charset="0"/>
              </a:rPr>
              <a:t>Diabetes is a chronic disease that affects how your body utilizes insulin to transport circulating blood glucose into cells for energy consumption</a:t>
            </a:r>
          </a:p>
          <a:p>
            <a:pPr marL="571500" lvl="1"/>
            <a:r>
              <a:rPr lang="en-US" sz="1200" dirty="0">
                <a:solidFill>
                  <a:srgbClr val="625A7F"/>
                </a:solidFill>
                <a:latin typeface="Palatino Linotype" panose="02040502050505030304" pitchFamily="18" charset="0"/>
              </a:rPr>
              <a:t>The three main types of diabetes are Type 1, Type 2, and Gestational Diabetes.</a:t>
            </a:r>
          </a:p>
          <a:p>
            <a:pPr marL="571500" lvl="1"/>
            <a:r>
              <a:rPr lang="en-US" sz="1200" dirty="0">
                <a:solidFill>
                  <a:srgbClr val="625A7F"/>
                </a:solidFill>
                <a:latin typeface="Palatino Linotype" panose="02040502050505030304" pitchFamily="18" charset="0"/>
              </a:rPr>
              <a:t>More than 133 million people in the United States have diabetes or prediabetes.</a:t>
            </a:r>
            <a:endParaRPr lang="en-US" sz="1200" baseline="30000" dirty="0">
              <a:solidFill>
                <a:srgbClr val="625A7F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9A4C77-4BB4-3B34-73B7-4581105F05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90000"/>
          </a:blip>
          <a:stretch>
            <a:fillRect/>
          </a:stretch>
        </p:blipFill>
        <p:spPr>
          <a:xfrm>
            <a:off x="611480" y="3170993"/>
            <a:ext cx="5482996" cy="36870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B8DE95-3042-3815-4546-109967DD37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97054" y="4778260"/>
            <a:ext cx="954557" cy="7577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15C989-1AAF-C42D-B51F-D9FD791965F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750352" y="0"/>
            <a:ext cx="4239826" cy="31268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2C3432-E28E-A210-D0F7-EFD56C1ABA5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2639" y="3126872"/>
            <a:ext cx="5437881" cy="36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5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E0F5F517-6475-679C-E230-6751EEEB2D3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066" b="1792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9CCA5-5D76-382C-F193-14D3D322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2810774" cy="1325563"/>
          </a:xfrm>
        </p:spPr>
        <p:txBody>
          <a:bodyPr>
            <a:normAutofit/>
          </a:bodyPr>
          <a:lstStyle/>
          <a:p>
            <a:r>
              <a:rPr lang="en-US" sz="6000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6428-6AFF-4008-4992-1A7ABE53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160479" cy="2010985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625A7F"/>
                </a:solidFill>
                <a:latin typeface="Palatino Linotype" panose="02040502050505030304" pitchFamily="18" charset="0"/>
              </a:rPr>
              <a:t>PySpark was utilized to read in the raw data and exploratory data analysis was conducted by using SQL queries.</a:t>
            </a:r>
          </a:p>
          <a:p>
            <a:pPr lvl="1"/>
            <a:r>
              <a:rPr lang="en-US" sz="1000" dirty="0">
                <a:solidFill>
                  <a:srgbClr val="625A7F"/>
                </a:solidFill>
                <a:latin typeface="Palatino Linotype" panose="02040502050505030304" pitchFamily="18" charset="0"/>
              </a:rPr>
              <a:t>Descriptive statistics were then computed to gain insights into the characteristics of the dataset population.</a:t>
            </a:r>
          </a:p>
          <a:p>
            <a:r>
              <a:rPr lang="en-US" sz="1200" dirty="0">
                <a:solidFill>
                  <a:srgbClr val="625A7F"/>
                </a:solidFill>
                <a:latin typeface="Palatino Linotype" panose="02040502050505030304" pitchFamily="18" charset="0"/>
              </a:rPr>
              <a:t>Our Tableau visualizations:</a:t>
            </a:r>
          </a:p>
          <a:p>
            <a:pPr lvl="1"/>
            <a:r>
              <a:rPr lang="en-US" sz="1000" dirty="0">
                <a:solidFill>
                  <a:srgbClr val="625A7F"/>
                </a:solidFill>
                <a:latin typeface="Palatino Linotype" panose="02040502050505030304" pitchFamily="18" charset="0"/>
                <a:hlinkClick r:id="rId3"/>
              </a:rPr>
              <a:t>Diabetic Status Comparison</a:t>
            </a:r>
            <a:endParaRPr lang="en-US" sz="1000" dirty="0">
              <a:solidFill>
                <a:srgbClr val="625A7F"/>
              </a:solidFill>
              <a:latin typeface="Palatino Linotype" panose="02040502050505030304" pitchFamily="18" charset="0"/>
            </a:endParaRPr>
          </a:p>
          <a:p>
            <a:r>
              <a:rPr lang="en-US" sz="1200" dirty="0">
                <a:solidFill>
                  <a:srgbClr val="625A7F"/>
                </a:solidFill>
                <a:latin typeface="Palatino Linotype" panose="02040502050505030304" pitchFamily="18" charset="0"/>
              </a:rPr>
              <a:t>To clean the data, we performed categorical column encoding.</a:t>
            </a:r>
          </a:p>
          <a:p>
            <a:r>
              <a:rPr lang="en-US" sz="1200" dirty="0">
                <a:solidFill>
                  <a:srgbClr val="625A7F"/>
                </a:solidFill>
                <a:latin typeface="Palatino Linotype" panose="02040502050505030304" pitchFamily="18" charset="0"/>
              </a:rPr>
              <a:t>This expanded our feature set by facilitating the removal of prediabetes from our target variables and including it as a feature, resulting in higher accuracy models later in our testing. </a:t>
            </a:r>
          </a:p>
          <a:p>
            <a:pPr marL="457200" lvl="1" indent="0">
              <a:buNone/>
            </a:pPr>
            <a:endParaRPr lang="en-US" sz="1200" dirty="0">
              <a:solidFill>
                <a:srgbClr val="625A7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FD66A2-8F27-03A2-3C22-BF710288C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710" y="4447035"/>
            <a:ext cx="2057578" cy="13717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ECAE4A-6A5F-EA07-52D5-24F0643F9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530" y="4446114"/>
            <a:ext cx="800169" cy="14098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EA9177-78AE-8C4D-18B3-3DD436B456F9}"/>
              </a:ext>
            </a:extLst>
          </p:cNvPr>
          <p:cNvSpPr txBox="1"/>
          <p:nvPr/>
        </p:nvSpPr>
        <p:spPr>
          <a:xfrm>
            <a:off x="8076211" y="4204412"/>
            <a:ext cx="674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07CFA"/>
                </a:solidFill>
                <a:latin typeface="Palatino Linotype" panose="02040502050505030304" pitchFamily="18" charset="0"/>
              </a:rPr>
              <a:t>Before: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CE2A31-D459-0C0E-B52D-5EFA3948C67C}"/>
              </a:ext>
            </a:extLst>
          </p:cNvPr>
          <p:cNvSpPr txBox="1"/>
          <p:nvPr/>
        </p:nvSpPr>
        <p:spPr>
          <a:xfrm>
            <a:off x="9181286" y="4219514"/>
            <a:ext cx="7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07CFA"/>
                </a:solidFill>
                <a:latin typeface="Palatino Linotype" panose="02040502050505030304" pitchFamily="18" charset="0"/>
              </a:rPr>
              <a:t>After: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A3F84-6579-0EBA-6FDD-A4590C8EF9EB}"/>
              </a:ext>
            </a:extLst>
          </p:cNvPr>
          <p:cNvSpPr txBox="1"/>
          <p:nvPr/>
        </p:nvSpPr>
        <p:spPr>
          <a:xfrm>
            <a:off x="1659768" y="4219514"/>
            <a:ext cx="602248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50" dirty="0">
                <a:solidFill>
                  <a:srgbClr val="625A7F"/>
                </a:solidFill>
                <a:latin typeface="Palatino Linotype" panose="02040502050505030304" pitchFamily="18" charset="0"/>
              </a:rPr>
              <a:t>After cleaning the data, we evaluated a broader spectrum of models that exhibited significantly greater accuracy than those employed previously. We implemented techniques such as Synthetic Minority Over-sampling Technique (SMOTE) to address class imbalance in diabetes and pre-diabetes status populations and employed automated neural network models to identify optimal hyperparameters and improve the performance of our neural network models.</a:t>
            </a: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20057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E0F5F517-6475-679C-E230-6751EEEB2D3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066" b="1792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9CCA5-5D76-382C-F193-14D3D322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2810774" cy="1325563"/>
          </a:xfrm>
        </p:spPr>
        <p:txBody>
          <a:bodyPr>
            <a:normAutofit/>
          </a:bodyPr>
          <a:lstStyle/>
          <a:p>
            <a:r>
              <a:rPr lang="en-US" sz="6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6428-6AFF-4008-4992-1A7ABE53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90" y="1919170"/>
            <a:ext cx="6856441" cy="198002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625A7F"/>
                </a:solidFill>
                <a:latin typeface="Palatino Linotype" panose="02040502050505030304" pitchFamily="18" charset="0"/>
              </a:rPr>
              <a:t>By Leveraging an automated neural network model and employing the optimal hyperparameters identified, we attained the highest attainable accuracy score using the best available model. </a:t>
            </a:r>
          </a:p>
          <a:p>
            <a:r>
              <a:rPr lang="en-US" sz="1200" dirty="0">
                <a:solidFill>
                  <a:srgbClr val="625A7F"/>
                </a:solidFill>
                <a:latin typeface="Palatino Linotype" panose="02040502050505030304" pitchFamily="18" charset="0"/>
              </a:rPr>
              <a:t>Our evaluation yielded an accuracy rate of 87%, accompanied by a loss rate of 31%</a:t>
            </a:r>
          </a:p>
          <a:p>
            <a:pPr lvl="1"/>
            <a:r>
              <a:rPr lang="en-US" sz="1200" dirty="0">
                <a:solidFill>
                  <a:srgbClr val="625A7F"/>
                </a:solidFill>
                <a:latin typeface="Palatino Linotype" panose="02040502050505030304" pitchFamily="18" charset="0"/>
              </a:rPr>
              <a:t>Due to the existing imbalances in our data, the results obtained represent the best achievable outcome under these circumstances.</a:t>
            </a:r>
            <a:r>
              <a:rPr lang="en-US" sz="1100" dirty="0"/>
              <a:t> </a:t>
            </a:r>
            <a:endParaRPr lang="en-US" sz="1100" dirty="0">
              <a:solidFill>
                <a:srgbClr val="625A7F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7B86F-47FF-B16C-AD89-39C027A0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102" y="1578651"/>
            <a:ext cx="3791387" cy="1980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F2D5BB-6BD2-4FDF-A9D8-7AAA7F0AA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323" y="3967399"/>
            <a:ext cx="3034029" cy="2209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1FD87-303B-44ED-BEF9-46A8C6863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352" y="3963671"/>
            <a:ext cx="3129517" cy="2213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84022A-85D2-B0C0-7170-23BEAE96F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90" y="3976465"/>
            <a:ext cx="4578033" cy="20181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45B74-EC89-452F-2468-449E8324CE71}"/>
              </a:ext>
            </a:extLst>
          </p:cNvPr>
          <p:cNvSpPr txBox="1"/>
          <p:nvPr/>
        </p:nvSpPr>
        <p:spPr>
          <a:xfrm>
            <a:off x="7665194" y="1267459"/>
            <a:ext cx="2250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07CFA"/>
                </a:solidFill>
                <a:latin typeface="Palatino Linotype" panose="02040502050505030304" pitchFamily="18" charset="0"/>
              </a:rPr>
              <a:t>Model Parameters: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F26BC-A27C-9428-6A52-F6E5A77BC699}"/>
              </a:ext>
            </a:extLst>
          </p:cNvPr>
          <p:cNvSpPr txBox="1"/>
          <p:nvPr/>
        </p:nvSpPr>
        <p:spPr>
          <a:xfrm>
            <a:off x="796131" y="3776730"/>
            <a:ext cx="92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07CFA"/>
                </a:solidFill>
                <a:latin typeface="Palatino Linotype" panose="02040502050505030304" pitchFamily="18" charset="0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40027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E0F5F517-6475-679C-E230-6751EEEB2D3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066" b="1792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9CCA5-5D76-382C-F193-14D3D322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2810774" cy="1325563"/>
          </a:xfrm>
        </p:spPr>
        <p:txBody>
          <a:bodyPr>
            <a:normAutofit/>
          </a:bodyPr>
          <a:lstStyle/>
          <a:p>
            <a:r>
              <a:rPr lang="en-US" sz="6000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6428-6AFF-4008-4992-1A7ABE53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126" y="1856595"/>
            <a:ext cx="9039045" cy="3485072"/>
          </a:xfrm>
        </p:spPr>
        <p:txBody>
          <a:bodyPr/>
          <a:lstStyle/>
          <a:p>
            <a:pPr marL="0" indent="0">
              <a:buNone/>
            </a:pPr>
            <a:endParaRPr lang="en-US" baseline="30000" dirty="0">
              <a:solidFill>
                <a:srgbClr val="625A7F"/>
              </a:solidFill>
              <a:latin typeface="Palatino Linotype" panose="02040502050505030304" pitchFamily="18" charset="0"/>
            </a:endParaRPr>
          </a:p>
          <a:p>
            <a:pPr marL="228600" indent="0">
              <a:buNone/>
            </a:pPr>
            <a:r>
              <a:rPr lang="en-US" sz="1400" dirty="0" err="1">
                <a:effectLst/>
              </a:rPr>
              <a:t>Teboul</a:t>
            </a:r>
            <a:r>
              <a:rPr lang="en-US" sz="1400" dirty="0">
                <a:effectLst/>
              </a:rPr>
              <a:t>, A. (2021, November 8). </a:t>
            </a:r>
            <a:r>
              <a:rPr lang="en-US" sz="1400" i="1" dirty="0">
                <a:effectLst/>
              </a:rPr>
              <a:t>Diabetes Health Indicators Dataset</a:t>
            </a:r>
            <a:r>
              <a:rPr lang="en-US" sz="1400" dirty="0">
                <a:effectLst/>
              </a:rPr>
              <a:t>. Kaggle. Retrieved April 2023, from 	</a:t>
            </a:r>
            <a:r>
              <a:rPr lang="en-US" sz="140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 </a:t>
            </a:r>
            <a:endParaRPr lang="en-US" sz="1400" dirty="0">
              <a:effectLst/>
            </a:endParaRPr>
          </a:p>
          <a:p>
            <a:pPr marL="228600" indent="0">
              <a:buNone/>
            </a:pPr>
            <a:endParaRPr lang="en-US" sz="1600" dirty="0"/>
          </a:p>
          <a:p>
            <a:pPr marL="228600" indent="0">
              <a:buNone/>
            </a:pPr>
            <a:r>
              <a:rPr lang="en-US" sz="1400" dirty="0">
                <a:effectLst/>
              </a:rPr>
              <a:t>Centers for Disease Control and Prevention. (2016, August 23). </a:t>
            </a:r>
            <a:r>
              <a:rPr lang="en-US" sz="1400" i="1" dirty="0">
                <a:effectLst/>
              </a:rPr>
              <a:t>Behavioral Risk Factor Surveillance System 	2015 Codebook Report Land-Line and Cell-Phone data</a:t>
            </a:r>
            <a:r>
              <a:rPr lang="en-US" sz="1400" dirty="0">
                <a:effectLst/>
              </a:rPr>
              <a:t>. Retrieved April 2023, from 	</a:t>
            </a:r>
            <a:r>
              <a:rPr lang="en-US" sz="1400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https://www.cdc.gov/brfss/annual_data/2015/pdf/codebook15_llcp.pdf</a:t>
            </a:r>
            <a:endParaRPr lang="en-US" sz="1400" dirty="0">
              <a:effectLst/>
            </a:endParaRPr>
          </a:p>
          <a:p>
            <a:pPr marL="228600" indent="0">
              <a:buNone/>
            </a:pPr>
            <a:endParaRPr lang="en-US" sz="1400" dirty="0"/>
          </a:p>
          <a:p>
            <a:pPr marL="228600" indent="0">
              <a:buNone/>
            </a:pPr>
            <a:r>
              <a:rPr lang="en-US" sz="1400" dirty="0">
                <a:effectLst/>
              </a:rPr>
              <a:t>Centers for Disease Control and Prevention. (2022, October 25). </a:t>
            </a:r>
            <a:r>
              <a:rPr lang="en-US" sz="1400" i="1" dirty="0">
                <a:effectLst/>
              </a:rPr>
              <a:t>Diabetes basics</a:t>
            </a:r>
            <a:r>
              <a:rPr lang="en-US" sz="1400" dirty="0">
                <a:effectLst/>
              </a:rPr>
              <a:t>. Centers for Disease 	Control and Prevention. Retrieved April 2023, from 	</a:t>
            </a:r>
            <a:r>
              <a:rPr lang="en-US" sz="1400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https://www.cdc.gov/diabetes/basics/index.html </a:t>
            </a:r>
            <a:endParaRPr lang="en-US" sz="1400" dirty="0">
              <a:effectLst/>
            </a:endParaRPr>
          </a:p>
          <a:p>
            <a:pPr marL="228600" indent="0">
              <a:buNone/>
            </a:pPr>
            <a:endParaRPr lang="en-US" sz="1400" dirty="0">
              <a:effectLst/>
            </a:endParaRPr>
          </a:p>
          <a:p>
            <a:pPr marL="228600" indent="0">
              <a:buNone/>
            </a:pPr>
            <a:endParaRPr lang="en-US" sz="1600" dirty="0">
              <a:effectLst/>
            </a:endParaRPr>
          </a:p>
          <a:p>
            <a:pPr marL="228600" indent="0">
              <a:buNone/>
            </a:pP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534161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10797</TotalTime>
  <Words>530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Calibri</vt:lpstr>
      <vt:lpstr>Palatino Linotype</vt:lpstr>
      <vt:lpstr>Sabon Next LT</vt:lpstr>
      <vt:lpstr>Wingdings</vt:lpstr>
      <vt:lpstr>LuminousVTI</vt:lpstr>
      <vt:lpstr>Predicting Diabetes with Artificial Intelligence</vt:lpstr>
      <vt:lpstr>Data</vt:lpstr>
      <vt:lpstr>Method</vt:lpstr>
      <vt:lpstr>Results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Diabetes with Artificial Intelligence</dc:title>
  <dc:creator>Isabella Taylor</dc:creator>
  <cp:lastModifiedBy>Isabella Taylor</cp:lastModifiedBy>
  <cp:revision>21</cp:revision>
  <dcterms:created xsi:type="dcterms:W3CDTF">2023-04-28T13:43:11Z</dcterms:created>
  <dcterms:modified xsi:type="dcterms:W3CDTF">2023-05-07T20:19:59Z</dcterms:modified>
</cp:coreProperties>
</file>